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76" r:id="rId6"/>
    <p:sldMasterId id="2147483748" r:id="rId7"/>
    <p:sldMasterId id="2147483769" r:id="rId8"/>
  </p:sldMasterIdLst>
  <p:notesMasterIdLst>
    <p:notesMasterId r:id="rId33"/>
  </p:notesMasterIdLst>
  <p:sldIdLst>
    <p:sldId id="542" r:id="rId9"/>
    <p:sldId id="489" r:id="rId10"/>
    <p:sldId id="471" r:id="rId11"/>
    <p:sldId id="525" r:id="rId12"/>
    <p:sldId id="514" r:id="rId13"/>
    <p:sldId id="526" r:id="rId14"/>
    <p:sldId id="462" r:id="rId15"/>
    <p:sldId id="527" r:id="rId16"/>
    <p:sldId id="528" r:id="rId17"/>
    <p:sldId id="529" r:id="rId18"/>
    <p:sldId id="530" r:id="rId19"/>
    <p:sldId id="531" r:id="rId20"/>
    <p:sldId id="535" r:id="rId21"/>
    <p:sldId id="532" r:id="rId22"/>
    <p:sldId id="533" r:id="rId23"/>
    <p:sldId id="534" r:id="rId24"/>
    <p:sldId id="536" r:id="rId25"/>
    <p:sldId id="544" r:id="rId26"/>
    <p:sldId id="537" r:id="rId27"/>
    <p:sldId id="538" r:id="rId28"/>
    <p:sldId id="540" r:id="rId29"/>
    <p:sldId id="539" r:id="rId30"/>
    <p:sldId id="541" r:id="rId31"/>
    <p:sldId id="54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99FFCC"/>
    <a:srgbClr val="000066"/>
    <a:srgbClr val="00CCFF"/>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088" autoAdjust="0"/>
    <p:restoredTop sz="94434" autoAdjust="0"/>
  </p:normalViewPr>
  <p:slideViewPr>
    <p:cSldViewPr snapToGrid="0">
      <p:cViewPr varScale="1">
        <p:scale>
          <a:sx n="114" d="100"/>
          <a:sy n="114" d="100"/>
        </p:scale>
        <p:origin x="1116" y="10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04736-4F43-4F56-87AE-1937423F6474}" type="doc">
      <dgm:prSet loTypeId="urn:microsoft.com/office/officeart/2005/8/layout/bList2" loCatId="list" qsTypeId="urn:microsoft.com/office/officeart/2005/8/quickstyle/simple1" qsCatId="simple" csTypeId="urn:microsoft.com/office/officeart/2005/8/colors/colorful4" csCatId="colorful" phldr="1"/>
      <dgm:spPr/>
      <dgm:t>
        <a:bodyPr/>
        <a:lstStyle/>
        <a:p>
          <a:endParaRPr lang="en-US"/>
        </a:p>
      </dgm:t>
    </dgm:pt>
    <dgm:pt modelId="{B4E03723-80C0-431D-AD73-0EF2E0107258}">
      <dgm:prSet phldrT="[Text]" custT="1"/>
      <dgm:spPr>
        <a:xfrm>
          <a:off x="7638" y="3279247"/>
          <a:ext cx="3299134" cy="1058975"/>
        </a:xfrm>
        <a:prstGeom prst="rect">
          <a:avLst/>
        </a:prstGeom>
        <a:solidFill>
          <a:schemeClr val="accent6"/>
        </a:solidFill>
        <a:ln w="25400" cap="flat" cmpd="sng" algn="ctr">
          <a:solidFill>
            <a:srgbClr val="CBCCCC">
              <a:hueOff val="0"/>
              <a:satOff val="0"/>
              <a:lumOff val="0"/>
              <a:alphaOff val="0"/>
            </a:srgbClr>
          </a:solidFill>
          <a:prstDash val="solid"/>
        </a:ln>
        <a:effectLst/>
      </dgm:spPr>
      <dgm:t>
        <a:bodyPr/>
        <a:lstStyle/>
        <a:p>
          <a:pPr>
            <a:buNone/>
          </a:pPr>
          <a:r>
            <a:rPr lang="en-US" sz="1800" b="1" dirty="0">
              <a:solidFill>
                <a:srgbClr val="FFFFFF"/>
              </a:solidFill>
              <a:latin typeface="Arial"/>
              <a:ea typeface="+mn-ea"/>
              <a:cs typeface="+mn-cs"/>
            </a:rPr>
            <a:t>Problem Statement</a:t>
          </a:r>
        </a:p>
      </dgm:t>
    </dgm:pt>
    <dgm:pt modelId="{2AD31A52-73B1-4C4C-81E1-9AA5FF917EE3}" type="parTrans" cxnId="{F14F8D20-F8BE-4F64-BE6E-FFD352F66DF4}">
      <dgm:prSet/>
      <dgm:spPr/>
      <dgm:t>
        <a:bodyPr/>
        <a:lstStyle/>
        <a:p>
          <a:endParaRPr lang="en-US" sz="1400"/>
        </a:p>
      </dgm:t>
    </dgm:pt>
    <dgm:pt modelId="{C171039A-0A28-47A3-B61C-4B2DE0F889C5}" type="sibTrans" cxnId="{F14F8D20-F8BE-4F64-BE6E-FFD352F66DF4}">
      <dgm:prSet/>
      <dgm:spPr/>
      <dgm:t>
        <a:bodyPr/>
        <a:lstStyle/>
        <a:p>
          <a:endParaRPr lang="en-US" sz="1400"/>
        </a:p>
      </dgm:t>
    </dgm:pt>
    <dgm:pt modelId="{8E74BFB0-E353-42D2-8BAE-87FE5A52AF5A}">
      <dgm:prSet phldrT="[Text]" custT="1"/>
      <dgm:spPr>
        <a:xfrm>
          <a:off x="3865065" y="3279247"/>
          <a:ext cx="3299134" cy="1058975"/>
        </a:xfrm>
        <a:prstGeom prst="rect">
          <a:avLst/>
        </a:prstGeom>
        <a:solidFill>
          <a:srgbClr val="00B050"/>
        </a:solidFill>
        <a:ln w="25400" cap="flat" cmpd="sng" algn="ctr">
          <a:solidFill>
            <a:srgbClr val="CBCCCC">
              <a:hueOff val="-4122350"/>
              <a:satOff val="49514"/>
              <a:lumOff val="-14902"/>
              <a:alphaOff val="0"/>
            </a:srgbClr>
          </a:solidFill>
          <a:prstDash val="solid"/>
        </a:ln>
        <a:effectLst/>
      </dgm:spPr>
      <dgm:t>
        <a:bodyPr/>
        <a:lstStyle/>
        <a:p>
          <a:pPr>
            <a:buNone/>
          </a:pPr>
          <a:r>
            <a:rPr lang="en-US" sz="1800" b="1" dirty="0">
              <a:solidFill>
                <a:srgbClr val="FFFFFF"/>
              </a:solidFill>
              <a:latin typeface="Arial"/>
              <a:ea typeface="+mn-ea"/>
              <a:cs typeface="+mn-cs"/>
            </a:rPr>
            <a:t>Project Objectives</a:t>
          </a:r>
          <a:endParaRPr lang="en-US" sz="1800" b="0" dirty="0">
            <a:solidFill>
              <a:srgbClr val="FFFFFF"/>
            </a:solidFill>
            <a:latin typeface="Arial"/>
            <a:ea typeface="+mn-ea"/>
            <a:cs typeface="+mn-cs"/>
          </a:endParaRPr>
        </a:p>
      </dgm:t>
    </dgm:pt>
    <dgm:pt modelId="{B31C295D-0F1A-47E1-ABD4-4862C13E73F3}" type="parTrans" cxnId="{384D7927-5EA6-4488-9938-5315839249DE}">
      <dgm:prSet/>
      <dgm:spPr/>
      <dgm:t>
        <a:bodyPr/>
        <a:lstStyle/>
        <a:p>
          <a:endParaRPr lang="en-US" sz="1400"/>
        </a:p>
      </dgm:t>
    </dgm:pt>
    <dgm:pt modelId="{910FCBF4-743D-4CC6-8BFE-B19866F5030A}" type="sibTrans" cxnId="{384D7927-5EA6-4488-9938-5315839249DE}">
      <dgm:prSet/>
      <dgm:spPr/>
      <dgm:t>
        <a:bodyPr/>
        <a:lstStyle/>
        <a:p>
          <a:endParaRPr lang="en-US" sz="1400"/>
        </a:p>
      </dgm:t>
    </dgm:pt>
    <dgm:pt modelId="{98440C2A-6E5A-4DF1-A160-A11488B5D430}">
      <dgm:prSet phldrT="[Text]" custT="1"/>
      <dgm:spPr>
        <a:xfrm>
          <a:off x="7722493" y="3279247"/>
          <a:ext cx="3299134" cy="1058975"/>
        </a:xfrm>
        <a:prstGeom prst="rect">
          <a:avLst/>
        </a:prstGeom>
        <a:solidFill>
          <a:schemeClr val="accent3">
            <a:lumMod val="50000"/>
            <a:lumOff val="50000"/>
          </a:schemeClr>
        </a:solidFill>
        <a:ln w="25400" cap="flat" cmpd="sng" algn="ctr">
          <a:solidFill>
            <a:srgbClr val="CBCCCC">
              <a:hueOff val="-8244699"/>
              <a:satOff val="99028"/>
              <a:lumOff val="-29804"/>
              <a:alphaOff val="0"/>
            </a:srgbClr>
          </a:solidFill>
          <a:prstDash val="solid"/>
        </a:ln>
        <a:effectLst/>
      </dgm:spPr>
      <dgm:t>
        <a:bodyPr/>
        <a:lstStyle/>
        <a:p>
          <a:pPr>
            <a:buNone/>
          </a:pPr>
          <a:r>
            <a:rPr lang="en-US" sz="1800" b="1" dirty="0">
              <a:solidFill>
                <a:srgbClr val="FFFFFF"/>
              </a:solidFill>
              <a:latin typeface="Arial"/>
              <a:ea typeface="+mn-ea"/>
              <a:cs typeface="+mn-cs"/>
            </a:rPr>
            <a:t>Scope</a:t>
          </a:r>
        </a:p>
      </dgm:t>
    </dgm:pt>
    <dgm:pt modelId="{9FE0442C-72BB-4813-8798-6861D41C173B}" type="parTrans" cxnId="{115F24D5-79DC-449E-A6AC-14517C5BF05C}">
      <dgm:prSet/>
      <dgm:spPr/>
      <dgm:t>
        <a:bodyPr/>
        <a:lstStyle/>
        <a:p>
          <a:endParaRPr lang="en-US" sz="1400"/>
        </a:p>
      </dgm:t>
    </dgm:pt>
    <dgm:pt modelId="{86AAC8B4-7E57-4C5F-A373-4DAB0ED60CE0}" type="sibTrans" cxnId="{115F24D5-79DC-449E-A6AC-14517C5BF05C}">
      <dgm:prSet/>
      <dgm:spPr/>
      <dgm:t>
        <a:bodyPr/>
        <a:lstStyle/>
        <a:p>
          <a:endParaRPr lang="en-US" sz="1400"/>
        </a:p>
      </dgm:t>
    </dgm:pt>
    <dgm:pt modelId="{13032B99-E636-435D-A0ED-E93FC0963034}">
      <dgm:prSet custT="1"/>
      <dgm:spPr>
        <a:xfrm>
          <a:off x="7638" y="816513"/>
          <a:ext cx="3299134" cy="2462734"/>
        </a:xfrm>
        <a:prstGeom prst="round2SameRect">
          <a:avLst>
            <a:gd name="adj1" fmla="val 8000"/>
            <a:gd name="adj2" fmla="val 0"/>
          </a:avLst>
        </a:prstGeom>
        <a:solidFill>
          <a:srgbClr val="FFFFFF">
            <a:alpha val="90000"/>
            <a:hueOff val="0"/>
            <a:satOff val="0"/>
            <a:lumOff val="0"/>
            <a:alphaOff val="0"/>
          </a:srgbClr>
        </a:solidFill>
        <a:ln w="25400" cap="flat" cmpd="sng" algn="ctr">
          <a:solidFill>
            <a:srgbClr val="CBCCCC">
              <a:hueOff val="0"/>
              <a:satOff val="0"/>
              <a:lumOff val="0"/>
              <a:alphaOff val="0"/>
            </a:srgbClr>
          </a:solidFill>
          <a:prstDash val="solid"/>
        </a:ln>
        <a:effectLst/>
      </dgm:spPr>
      <dgm:t>
        <a:bodyPr anchor="t"/>
        <a:lstStyle/>
        <a:p>
          <a:pPr marL="176213" indent="-176213" algn="l">
            <a:lnSpc>
              <a:spcPct val="100000"/>
            </a:lnSpc>
            <a:spcAft>
              <a:spcPts val="0"/>
            </a:spcAft>
            <a:buFontTx/>
            <a:buNone/>
          </a:pPr>
          <a:r>
            <a:rPr lang="en-US" sz="1400" dirty="0">
              <a:solidFill>
                <a:srgbClr val="000000">
                  <a:hueOff val="0"/>
                  <a:satOff val="0"/>
                  <a:lumOff val="0"/>
                  <a:alphaOff val="0"/>
                </a:srgbClr>
              </a:solidFill>
              <a:latin typeface="Arial"/>
              <a:ea typeface="+mn-ea"/>
              <a:cs typeface="+mn-cs"/>
            </a:rPr>
            <a:t>	Ability to predict stock price direction (even with accuracy slightly better than random guessing) can yield significant financial returns</a:t>
          </a:r>
        </a:p>
      </dgm:t>
    </dgm:pt>
    <dgm:pt modelId="{B49884E2-1426-4B51-9677-64CB72FC28FE}" type="parTrans" cxnId="{7AB7BEA9-858F-4BCB-81E0-06D48E539ED0}">
      <dgm:prSet/>
      <dgm:spPr/>
      <dgm:t>
        <a:bodyPr/>
        <a:lstStyle/>
        <a:p>
          <a:endParaRPr lang="en-US" sz="1400"/>
        </a:p>
      </dgm:t>
    </dgm:pt>
    <dgm:pt modelId="{FB3808E8-AD4D-4C4D-8FB2-FAF5ECD1EF3D}" type="sibTrans" cxnId="{7AB7BEA9-858F-4BCB-81E0-06D48E539ED0}">
      <dgm:prSet/>
      <dgm:spPr/>
      <dgm:t>
        <a:bodyPr/>
        <a:lstStyle/>
        <a:p>
          <a:endParaRPr lang="en-US" sz="1400"/>
        </a:p>
      </dgm:t>
    </dgm:pt>
    <dgm:pt modelId="{53DBD180-C0EB-42BB-BC58-1D7973675D0A}">
      <dgm:prSet custT="1"/>
      <dgm:spPr>
        <a:xfrm>
          <a:off x="3865065" y="816513"/>
          <a:ext cx="3299134" cy="2462734"/>
        </a:xfrm>
        <a:prstGeom prst="round2SameRect">
          <a:avLst>
            <a:gd name="adj1" fmla="val 8000"/>
            <a:gd name="adj2" fmla="val 0"/>
          </a:avLst>
        </a:prstGeom>
        <a:solidFill>
          <a:srgbClr val="FFFFFF">
            <a:alpha val="90000"/>
            <a:hueOff val="0"/>
            <a:satOff val="0"/>
            <a:lumOff val="0"/>
            <a:alphaOff val="0"/>
          </a:srgbClr>
        </a:solidFill>
        <a:ln w="25400" cap="flat" cmpd="sng" algn="ctr">
          <a:solidFill>
            <a:srgbClr val="CBCCCC">
              <a:hueOff val="-4122350"/>
              <a:satOff val="49514"/>
              <a:lumOff val="-14902"/>
              <a:alphaOff val="0"/>
            </a:srgbClr>
          </a:solidFill>
          <a:prstDash val="solid"/>
        </a:ln>
        <a:effectLst/>
      </dgm:spPr>
      <dgm:t>
        <a:bodyPr anchor="t"/>
        <a:lstStyle/>
        <a:p>
          <a:pPr>
            <a:buNone/>
          </a:pPr>
          <a:r>
            <a:rPr lang="en-US" sz="1400" dirty="0">
              <a:latin typeface="+mn-lt"/>
            </a:rPr>
            <a:t>  The project aims at constructing features which carry predictive information using company specific news from online mediums and marry them with historical data to identify the direction of stock price movement</a:t>
          </a:r>
          <a:endParaRPr lang="en-US" sz="1400" b="0" dirty="0">
            <a:solidFill>
              <a:srgbClr val="000000">
                <a:hueOff val="0"/>
                <a:satOff val="0"/>
                <a:lumOff val="0"/>
                <a:alphaOff val="0"/>
              </a:srgbClr>
            </a:solidFill>
            <a:latin typeface="+mn-lt"/>
            <a:ea typeface="+mn-ea"/>
            <a:cs typeface="+mn-cs"/>
          </a:endParaRPr>
        </a:p>
      </dgm:t>
    </dgm:pt>
    <dgm:pt modelId="{6F8FE714-BDBE-4F3C-8AB6-1A51B5C68AD9}" type="parTrans" cxnId="{1310C073-66D9-48B5-881D-78F5FE0F8BDA}">
      <dgm:prSet/>
      <dgm:spPr/>
      <dgm:t>
        <a:bodyPr/>
        <a:lstStyle/>
        <a:p>
          <a:endParaRPr lang="en-US" sz="1400"/>
        </a:p>
      </dgm:t>
    </dgm:pt>
    <dgm:pt modelId="{A41F62AF-3259-4EC6-B968-A7B65648838B}" type="sibTrans" cxnId="{1310C073-66D9-48B5-881D-78F5FE0F8BDA}">
      <dgm:prSet/>
      <dgm:spPr/>
      <dgm:t>
        <a:bodyPr/>
        <a:lstStyle/>
        <a:p>
          <a:endParaRPr lang="en-US" sz="1400"/>
        </a:p>
      </dgm:t>
    </dgm:pt>
    <dgm:pt modelId="{B4C0B413-1139-4498-AA8F-793597DC824F}">
      <dgm:prSet custT="1"/>
      <dgm:spPr>
        <a:xfrm>
          <a:off x="3865065" y="816513"/>
          <a:ext cx="3299134" cy="2462734"/>
        </a:xfrm>
        <a:prstGeom prst="round2SameRect">
          <a:avLst>
            <a:gd name="adj1" fmla="val 8000"/>
            <a:gd name="adj2" fmla="val 0"/>
          </a:avLst>
        </a:prstGeom>
        <a:solidFill>
          <a:srgbClr val="FFFFFF">
            <a:alpha val="90000"/>
            <a:hueOff val="0"/>
            <a:satOff val="0"/>
            <a:lumOff val="0"/>
            <a:alphaOff val="0"/>
          </a:srgbClr>
        </a:solidFill>
        <a:ln w="25400" cap="flat" cmpd="sng" algn="ctr">
          <a:solidFill>
            <a:srgbClr val="CBCCCC">
              <a:hueOff val="-4122350"/>
              <a:satOff val="49514"/>
              <a:lumOff val="-14902"/>
              <a:alphaOff val="0"/>
            </a:srgbClr>
          </a:solidFill>
          <a:prstDash val="solid"/>
        </a:ln>
        <a:effectLst/>
      </dgm:spPr>
      <dgm:t>
        <a:bodyPr anchor="t"/>
        <a:lstStyle/>
        <a:p>
          <a:pPr>
            <a:buNone/>
          </a:pPr>
          <a:endParaRPr lang="en-US" sz="1400" b="0" dirty="0">
            <a:solidFill>
              <a:srgbClr val="000000">
                <a:hueOff val="0"/>
                <a:satOff val="0"/>
                <a:lumOff val="0"/>
                <a:alphaOff val="0"/>
              </a:srgbClr>
            </a:solidFill>
            <a:latin typeface="+mn-lt"/>
            <a:ea typeface="+mn-ea"/>
            <a:cs typeface="+mn-cs"/>
          </a:endParaRPr>
        </a:p>
      </dgm:t>
    </dgm:pt>
    <dgm:pt modelId="{7E2DA3A7-0840-4222-A5C8-7B9674BEBBF3}" type="parTrans" cxnId="{C69353B6-4FE7-4DCE-800C-2AA2DACCEDD3}">
      <dgm:prSet/>
      <dgm:spPr/>
      <dgm:t>
        <a:bodyPr/>
        <a:lstStyle/>
        <a:p>
          <a:endParaRPr lang="en-US" sz="1400"/>
        </a:p>
      </dgm:t>
    </dgm:pt>
    <dgm:pt modelId="{CB1320FD-E0AE-4D8A-A1E7-B23B7E533661}" type="sibTrans" cxnId="{C69353B6-4FE7-4DCE-800C-2AA2DACCEDD3}">
      <dgm:prSet/>
      <dgm:spPr/>
      <dgm:t>
        <a:bodyPr/>
        <a:lstStyle/>
        <a:p>
          <a:endParaRPr lang="en-US" sz="1400"/>
        </a:p>
      </dgm:t>
    </dgm:pt>
    <dgm:pt modelId="{8CDD9D24-C482-45D0-9FDC-F167E516456A}">
      <dgm:prSet custT="1"/>
      <dgm:spPr>
        <a:xfrm>
          <a:off x="7722493" y="816513"/>
          <a:ext cx="3299134" cy="2462734"/>
        </a:xfrm>
        <a:prstGeom prst="round2SameRect">
          <a:avLst>
            <a:gd name="adj1" fmla="val 8000"/>
            <a:gd name="adj2" fmla="val 0"/>
          </a:avLst>
        </a:prstGeo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nchor="t"/>
        <a:lstStyle/>
        <a:p>
          <a:pPr marL="339725" indent="-157163">
            <a:lnSpc>
              <a:spcPct val="100000"/>
            </a:lnSpc>
            <a:spcAft>
              <a:spcPts val="0"/>
            </a:spcAft>
            <a:buNone/>
          </a:pPr>
          <a:r>
            <a:rPr lang="en-US" sz="1400" b="1" dirty="0"/>
            <a:t>Stock Selection:</a:t>
          </a:r>
          <a:r>
            <a:rPr lang="en-US" sz="1400" dirty="0"/>
            <a:t> We have limited</a:t>
          </a:r>
          <a:endParaRPr lang="en-US" sz="1400" dirty="0">
            <a:solidFill>
              <a:srgbClr val="000000">
                <a:hueOff val="0"/>
                <a:satOff val="0"/>
                <a:lumOff val="0"/>
                <a:alphaOff val="0"/>
              </a:srgbClr>
            </a:solidFill>
            <a:latin typeface="Arial"/>
            <a:ea typeface="+mn-ea"/>
            <a:cs typeface="+mn-cs"/>
          </a:endParaRPr>
        </a:p>
      </dgm:t>
    </dgm:pt>
    <dgm:pt modelId="{847B71FC-78EE-4280-B30F-7F8269EF045F}" type="parTrans" cxnId="{7C691E57-9467-455C-9A5F-9A4DC432B604}">
      <dgm:prSet/>
      <dgm:spPr/>
      <dgm:t>
        <a:bodyPr/>
        <a:lstStyle/>
        <a:p>
          <a:endParaRPr lang="en-US" sz="1400"/>
        </a:p>
      </dgm:t>
    </dgm:pt>
    <dgm:pt modelId="{F26B4E33-2397-48C1-B4BE-8B4BC13EA3BB}" type="sibTrans" cxnId="{7C691E57-9467-455C-9A5F-9A4DC432B604}">
      <dgm:prSet/>
      <dgm:spPr/>
      <dgm:t>
        <a:bodyPr/>
        <a:lstStyle/>
        <a:p>
          <a:endParaRPr lang="en-US" sz="1400"/>
        </a:p>
      </dgm:t>
    </dgm:pt>
    <dgm:pt modelId="{D350563F-E302-495E-9B0F-18FCC61EB8E3}">
      <dgm:prSet custT="1"/>
      <dgm:spPr>
        <a:xfrm>
          <a:off x="3865065" y="816513"/>
          <a:ext cx="3299134" cy="2462734"/>
        </a:xfrm>
        <a:solidFill>
          <a:srgbClr val="FFFFFF">
            <a:alpha val="90000"/>
            <a:hueOff val="0"/>
            <a:satOff val="0"/>
            <a:lumOff val="0"/>
            <a:alphaOff val="0"/>
          </a:srgbClr>
        </a:solidFill>
        <a:ln w="25400" cap="flat" cmpd="sng" algn="ctr">
          <a:solidFill>
            <a:srgbClr val="CBCCCC">
              <a:hueOff val="-4122350"/>
              <a:satOff val="49514"/>
              <a:lumOff val="-14902"/>
              <a:alphaOff val="0"/>
            </a:srgbClr>
          </a:solidFill>
          <a:prstDash val="solid"/>
        </a:ln>
        <a:effectLst/>
      </dgm:spPr>
      <dgm:t>
        <a:bodyPr anchor="t"/>
        <a:lstStyle/>
        <a:p>
          <a:pPr>
            <a:buChar char="•"/>
          </a:pPr>
          <a:endParaRPr lang="en-US" sz="1400" b="0" dirty="0">
            <a:solidFill>
              <a:srgbClr val="000000">
                <a:hueOff val="0"/>
                <a:satOff val="0"/>
                <a:lumOff val="0"/>
                <a:alphaOff val="0"/>
              </a:srgbClr>
            </a:solidFill>
            <a:latin typeface="+mn-lt"/>
            <a:ea typeface="+mn-ea"/>
            <a:cs typeface="+mn-cs"/>
          </a:endParaRPr>
        </a:p>
      </dgm:t>
    </dgm:pt>
    <dgm:pt modelId="{3AE1F69B-1010-40F3-A7F3-812F9C6179F8}" type="parTrans" cxnId="{890BF7DE-3B83-48F2-8F8B-A769948314AA}">
      <dgm:prSet/>
      <dgm:spPr/>
      <dgm:t>
        <a:bodyPr/>
        <a:lstStyle/>
        <a:p>
          <a:endParaRPr lang="en-US"/>
        </a:p>
      </dgm:t>
    </dgm:pt>
    <dgm:pt modelId="{C424C887-55AF-4ADD-958B-715AF712A352}" type="sibTrans" cxnId="{890BF7DE-3B83-48F2-8F8B-A769948314AA}">
      <dgm:prSet/>
      <dgm:spPr/>
      <dgm:t>
        <a:bodyPr/>
        <a:lstStyle/>
        <a:p>
          <a:endParaRPr lang="en-US"/>
        </a:p>
      </dgm:t>
    </dgm:pt>
    <dgm:pt modelId="{F65A3B2F-8A78-4D70-B4B9-6355FB60DB26}">
      <dgm:prSet custT="1"/>
      <dgm:spPr>
        <a:xfrm>
          <a:off x="3865065" y="816513"/>
          <a:ext cx="3299134" cy="2462734"/>
        </a:xfrm>
        <a:solidFill>
          <a:srgbClr val="FFFFFF">
            <a:alpha val="90000"/>
            <a:hueOff val="0"/>
            <a:satOff val="0"/>
            <a:lumOff val="0"/>
            <a:alphaOff val="0"/>
          </a:srgbClr>
        </a:solidFill>
        <a:ln w="25400" cap="flat" cmpd="sng" algn="ctr">
          <a:solidFill>
            <a:srgbClr val="CBCCCC">
              <a:hueOff val="-4122350"/>
              <a:satOff val="49514"/>
              <a:lumOff val="-14902"/>
              <a:alphaOff val="0"/>
            </a:srgbClr>
          </a:solidFill>
          <a:prstDash val="solid"/>
        </a:ln>
        <a:effectLst/>
      </dgm:spPr>
      <dgm:t>
        <a:bodyPr anchor="t"/>
        <a:lstStyle/>
        <a:p>
          <a:pPr>
            <a:buNone/>
          </a:pPr>
          <a:r>
            <a:rPr lang="en-US" sz="1400" dirty="0">
              <a:latin typeface="+mn-lt"/>
            </a:rPr>
            <a:t>  Our project leverages Machine Learning based models and approaches to predict Stock Market trends and performance</a:t>
          </a:r>
          <a:endParaRPr lang="en-US" sz="1400" b="0" dirty="0">
            <a:solidFill>
              <a:srgbClr val="000000">
                <a:hueOff val="0"/>
                <a:satOff val="0"/>
                <a:lumOff val="0"/>
                <a:alphaOff val="0"/>
              </a:srgbClr>
            </a:solidFill>
            <a:latin typeface="+mn-lt"/>
            <a:ea typeface="+mn-ea"/>
            <a:cs typeface="+mn-cs"/>
          </a:endParaRPr>
        </a:p>
      </dgm:t>
    </dgm:pt>
    <dgm:pt modelId="{1B280BE8-8DE9-4102-81F4-AE55653BF2E7}" type="parTrans" cxnId="{C8257B4C-60A7-46E5-B54D-276AFC0F73D5}">
      <dgm:prSet/>
      <dgm:spPr/>
      <dgm:t>
        <a:bodyPr/>
        <a:lstStyle/>
        <a:p>
          <a:endParaRPr lang="en-US"/>
        </a:p>
      </dgm:t>
    </dgm:pt>
    <dgm:pt modelId="{3ADCDC82-67D7-4B07-84CF-D63F1CD57D33}" type="sibTrans" cxnId="{C8257B4C-60A7-46E5-B54D-276AFC0F73D5}">
      <dgm:prSet/>
      <dgm:spPr/>
      <dgm:t>
        <a:bodyPr/>
        <a:lstStyle/>
        <a:p>
          <a:endParaRPr lang="en-US"/>
        </a:p>
      </dgm:t>
    </dgm:pt>
    <dgm:pt modelId="{ED2BE8FB-3A0D-4CDD-AD8E-5676D0BF4B4C}">
      <dgm:prSet custT="1"/>
      <dgm:spPr>
        <a:xfrm>
          <a:off x="7638" y="816513"/>
          <a:ext cx="3299134" cy="2462734"/>
        </a:xfrm>
        <a:solidFill>
          <a:srgbClr val="FFFFFF">
            <a:alpha val="90000"/>
            <a:hueOff val="0"/>
            <a:satOff val="0"/>
            <a:lumOff val="0"/>
            <a:alphaOff val="0"/>
          </a:srgbClr>
        </a:solidFill>
        <a:ln w="25400" cap="flat" cmpd="sng" algn="ctr">
          <a:solidFill>
            <a:srgbClr val="CBCCCC">
              <a:hueOff val="0"/>
              <a:satOff val="0"/>
              <a:lumOff val="0"/>
              <a:alphaOff val="0"/>
            </a:srgbClr>
          </a:solidFill>
          <a:prstDash val="solid"/>
        </a:ln>
        <a:effectLst/>
      </dgm:spPr>
      <dgm:t>
        <a:bodyPr anchor="t"/>
        <a:lstStyle/>
        <a:p>
          <a:pPr marL="176213" indent="-176213" algn="l">
            <a:lnSpc>
              <a:spcPct val="100000"/>
            </a:lnSpc>
            <a:spcAft>
              <a:spcPts val="0"/>
            </a:spcAft>
            <a:buFontTx/>
            <a:buNone/>
          </a:pPr>
          <a:r>
            <a:rPr lang="en-US" sz="1400" dirty="0">
              <a:solidFill>
                <a:srgbClr val="000000">
                  <a:hueOff val="0"/>
                  <a:satOff val="0"/>
                  <a:lumOff val="0"/>
                  <a:alphaOff val="0"/>
                </a:srgbClr>
              </a:solidFill>
              <a:latin typeface="Arial"/>
              <a:ea typeface="+mn-ea"/>
              <a:cs typeface="+mn-cs"/>
            </a:rPr>
            <a:t>   Traditional approaches to stock prediction rely on data driven qualitative approaches or rule based techniques</a:t>
          </a:r>
        </a:p>
      </dgm:t>
    </dgm:pt>
    <dgm:pt modelId="{073E3951-91BA-4314-8CFD-7D1DA13D5F26}" type="parTrans" cxnId="{98327676-EA6B-4A19-95BF-F078C4D038FE}">
      <dgm:prSet/>
      <dgm:spPr/>
      <dgm:t>
        <a:bodyPr/>
        <a:lstStyle/>
        <a:p>
          <a:endParaRPr lang="en-US"/>
        </a:p>
      </dgm:t>
    </dgm:pt>
    <dgm:pt modelId="{472E0C53-A81A-4A2A-812D-482AFD76709E}" type="sibTrans" cxnId="{98327676-EA6B-4A19-95BF-F078C4D038FE}">
      <dgm:prSet/>
      <dgm:spPr/>
      <dgm:t>
        <a:bodyPr/>
        <a:lstStyle/>
        <a:p>
          <a:endParaRPr lang="en-US"/>
        </a:p>
      </dgm:t>
    </dgm:pt>
    <dgm:pt modelId="{449CDED3-D15F-4F2A-9093-D60F8A7DA511}">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nchor="t"/>
        <a:lstStyle/>
        <a:p>
          <a:pPr marL="339725" indent="-157163">
            <a:lnSpc>
              <a:spcPct val="100000"/>
            </a:lnSpc>
            <a:spcAft>
              <a:spcPts val="0"/>
            </a:spcAft>
            <a:buNone/>
          </a:pPr>
          <a:r>
            <a:rPr lang="en-US" sz="1400" dirty="0"/>
            <a:t>ourselves to Index stocks (BSE</a:t>
          </a:r>
          <a:endParaRPr lang="en-US" sz="1400" dirty="0">
            <a:solidFill>
              <a:srgbClr val="000000">
                <a:hueOff val="0"/>
                <a:satOff val="0"/>
                <a:lumOff val="0"/>
                <a:alphaOff val="0"/>
              </a:srgbClr>
            </a:solidFill>
            <a:latin typeface="Arial"/>
            <a:ea typeface="+mn-ea"/>
            <a:cs typeface="+mn-cs"/>
          </a:endParaRPr>
        </a:p>
      </dgm:t>
    </dgm:pt>
    <dgm:pt modelId="{38DFAFA0-13F0-4D95-93E4-DED4A3E4A67A}" type="parTrans" cxnId="{9A0846B6-CFE2-4D52-9137-7AB4CB0F1BD4}">
      <dgm:prSet/>
      <dgm:spPr/>
      <dgm:t>
        <a:bodyPr/>
        <a:lstStyle/>
        <a:p>
          <a:endParaRPr lang="en-US"/>
        </a:p>
      </dgm:t>
    </dgm:pt>
    <dgm:pt modelId="{1305BF1F-8943-48C0-B432-0152742B0DFD}" type="sibTrans" cxnId="{9A0846B6-CFE2-4D52-9137-7AB4CB0F1BD4}">
      <dgm:prSet/>
      <dgm:spPr/>
      <dgm:t>
        <a:bodyPr/>
        <a:lstStyle/>
        <a:p>
          <a:endParaRPr lang="en-US"/>
        </a:p>
      </dgm:t>
    </dgm:pt>
    <dgm:pt modelId="{1F8E885B-0DFD-4759-A5E9-D1C2FED3729F}">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nchor="t"/>
        <a:lstStyle/>
        <a:p>
          <a:pPr marL="339725" indent="-157163">
            <a:lnSpc>
              <a:spcPct val="100000"/>
            </a:lnSpc>
            <a:spcAft>
              <a:spcPts val="0"/>
            </a:spcAft>
            <a:buNone/>
          </a:pPr>
          <a:r>
            <a:rPr lang="en-US" sz="1400" dirty="0"/>
            <a:t>30) – Separate models are</a:t>
          </a:r>
          <a:endParaRPr lang="en-US" sz="1400" dirty="0">
            <a:solidFill>
              <a:srgbClr val="000000">
                <a:hueOff val="0"/>
                <a:satOff val="0"/>
                <a:lumOff val="0"/>
                <a:alphaOff val="0"/>
              </a:srgbClr>
            </a:solidFill>
            <a:latin typeface="Arial"/>
            <a:ea typeface="+mn-ea"/>
            <a:cs typeface="+mn-cs"/>
          </a:endParaRPr>
        </a:p>
      </dgm:t>
    </dgm:pt>
    <dgm:pt modelId="{E346FCB1-8749-46AD-9D32-BADB85CD350F}" type="parTrans" cxnId="{E128A2DA-68A3-405A-BE62-075C0E1D52E7}">
      <dgm:prSet/>
      <dgm:spPr/>
      <dgm:t>
        <a:bodyPr/>
        <a:lstStyle/>
        <a:p>
          <a:endParaRPr lang="en-US"/>
        </a:p>
      </dgm:t>
    </dgm:pt>
    <dgm:pt modelId="{CF6796A3-2B7D-4F68-BE21-E0EB91C77A02}" type="sibTrans" cxnId="{E128A2DA-68A3-405A-BE62-075C0E1D52E7}">
      <dgm:prSet/>
      <dgm:spPr/>
      <dgm:t>
        <a:bodyPr/>
        <a:lstStyle/>
        <a:p>
          <a:endParaRPr lang="en-US"/>
        </a:p>
      </dgm:t>
    </dgm:pt>
    <dgm:pt modelId="{09095363-FCDA-4DA5-8EC3-A454D28A037C}">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nchor="t"/>
        <a:lstStyle/>
        <a:p>
          <a:pPr marL="339725" indent="-157163">
            <a:lnSpc>
              <a:spcPct val="100000"/>
            </a:lnSpc>
            <a:spcAft>
              <a:spcPts val="0"/>
            </a:spcAft>
            <a:buNone/>
          </a:pPr>
          <a:r>
            <a:rPr lang="en-US" sz="1400" dirty="0"/>
            <a:t>developed for each stock in the</a:t>
          </a:r>
          <a:endParaRPr lang="en-US" sz="1400" dirty="0">
            <a:solidFill>
              <a:srgbClr val="000000">
                <a:hueOff val="0"/>
                <a:satOff val="0"/>
                <a:lumOff val="0"/>
                <a:alphaOff val="0"/>
              </a:srgbClr>
            </a:solidFill>
            <a:latin typeface="Arial"/>
            <a:ea typeface="+mn-ea"/>
            <a:cs typeface="+mn-cs"/>
          </a:endParaRPr>
        </a:p>
      </dgm:t>
    </dgm:pt>
    <dgm:pt modelId="{DF6484BF-7FC0-45D9-A6C3-8C3C587CC496}" type="parTrans" cxnId="{2E7E679A-2429-4385-B455-10D3FF7B627C}">
      <dgm:prSet/>
      <dgm:spPr/>
      <dgm:t>
        <a:bodyPr/>
        <a:lstStyle/>
        <a:p>
          <a:endParaRPr lang="en-US"/>
        </a:p>
      </dgm:t>
    </dgm:pt>
    <dgm:pt modelId="{97BBD94F-6332-4C00-B591-FCE798FE1C99}" type="sibTrans" cxnId="{2E7E679A-2429-4385-B455-10D3FF7B627C}">
      <dgm:prSet/>
      <dgm:spPr/>
      <dgm:t>
        <a:bodyPr/>
        <a:lstStyle/>
        <a:p>
          <a:endParaRPr lang="en-US"/>
        </a:p>
      </dgm:t>
    </dgm:pt>
    <dgm:pt modelId="{310D0C43-B06B-4AB2-B10B-2ED9F043A24A}">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nchor="t"/>
        <a:lstStyle/>
        <a:p>
          <a:pPr marL="339725" indent="-157163">
            <a:lnSpc>
              <a:spcPct val="100000"/>
            </a:lnSpc>
            <a:spcAft>
              <a:spcPts val="0"/>
            </a:spcAft>
            <a:buNone/>
          </a:pPr>
          <a:r>
            <a:rPr lang="en-US" sz="1400" dirty="0"/>
            <a:t>Index</a:t>
          </a:r>
          <a:endParaRPr lang="en-US" sz="1400" dirty="0">
            <a:solidFill>
              <a:srgbClr val="000000">
                <a:hueOff val="0"/>
                <a:satOff val="0"/>
                <a:lumOff val="0"/>
                <a:alphaOff val="0"/>
              </a:srgbClr>
            </a:solidFill>
            <a:latin typeface="Arial"/>
            <a:ea typeface="+mn-ea"/>
            <a:cs typeface="+mn-cs"/>
          </a:endParaRPr>
        </a:p>
      </dgm:t>
    </dgm:pt>
    <dgm:pt modelId="{AFB641EC-0C0F-4281-852B-4B0FB202CFB3}" type="parTrans" cxnId="{F875254B-8A46-425D-A35D-509C261F7FCF}">
      <dgm:prSet/>
      <dgm:spPr/>
      <dgm:t>
        <a:bodyPr/>
        <a:lstStyle/>
        <a:p>
          <a:endParaRPr lang="en-US"/>
        </a:p>
      </dgm:t>
    </dgm:pt>
    <dgm:pt modelId="{7B0B3611-0A63-4E1E-A507-AEE78175466B}" type="sibTrans" cxnId="{F875254B-8A46-425D-A35D-509C261F7FCF}">
      <dgm:prSet/>
      <dgm:spPr/>
      <dgm:t>
        <a:bodyPr/>
        <a:lstStyle/>
        <a:p>
          <a:endParaRPr lang="en-US"/>
        </a:p>
      </dgm:t>
    </dgm:pt>
    <dgm:pt modelId="{E4A510BF-1C64-4D09-B0BB-1D991AAE8EEC}">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lstStyle/>
        <a:p>
          <a:pPr marL="339725" indent="-157163">
            <a:lnSpc>
              <a:spcPct val="100000"/>
            </a:lnSpc>
            <a:spcAft>
              <a:spcPts val="0"/>
            </a:spcAft>
            <a:buNone/>
          </a:pPr>
          <a:r>
            <a:rPr lang="en-US" sz="1400" b="1" dirty="0"/>
            <a:t>Duration:</a:t>
          </a:r>
          <a:r>
            <a:rPr lang="en-US" sz="1400" dirty="0"/>
            <a:t> our project focused on</a:t>
          </a:r>
          <a:endParaRPr lang="en-US" sz="1400" dirty="0">
            <a:solidFill>
              <a:srgbClr val="000000">
                <a:hueOff val="0"/>
                <a:satOff val="0"/>
                <a:lumOff val="0"/>
                <a:alphaOff val="0"/>
              </a:srgbClr>
            </a:solidFill>
            <a:latin typeface="Arial"/>
            <a:ea typeface="+mn-ea"/>
            <a:cs typeface="+mn-cs"/>
          </a:endParaRPr>
        </a:p>
      </dgm:t>
    </dgm:pt>
    <dgm:pt modelId="{7CF6AD44-ABA1-48A9-AFF4-E95EE62656B3}" type="parTrans" cxnId="{5C61EB1D-1BC1-4B09-B3AF-F4ABB2A48D5B}">
      <dgm:prSet/>
      <dgm:spPr/>
      <dgm:t>
        <a:bodyPr/>
        <a:lstStyle/>
        <a:p>
          <a:endParaRPr lang="en-US"/>
        </a:p>
      </dgm:t>
    </dgm:pt>
    <dgm:pt modelId="{1BE48D27-C285-4712-963A-5340235F59DD}" type="sibTrans" cxnId="{5C61EB1D-1BC1-4B09-B3AF-F4ABB2A48D5B}">
      <dgm:prSet/>
      <dgm:spPr/>
      <dgm:t>
        <a:bodyPr/>
        <a:lstStyle/>
        <a:p>
          <a:endParaRPr lang="en-US"/>
        </a:p>
      </dgm:t>
    </dgm:pt>
    <dgm:pt modelId="{A2803838-BA74-4A12-8F9D-1143C0321748}">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lstStyle/>
        <a:p>
          <a:pPr marL="339725" indent="-157163">
            <a:lnSpc>
              <a:spcPct val="100000"/>
            </a:lnSpc>
            <a:spcAft>
              <a:spcPts val="0"/>
            </a:spcAft>
            <a:buNone/>
          </a:pPr>
          <a:r>
            <a:rPr lang="en-US" sz="1400" dirty="0"/>
            <a:t>short term prediction. The objective</a:t>
          </a:r>
          <a:endParaRPr lang="en-US" sz="1400" dirty="0">
            <a:solidFill>
              <a:srgbClr val="000000">
                <a:hueOff val="0"/>
                <a:satOff val="0"/>
                <a:lumOff val="0"/>
                <a:alphaOff val="0"/>
              </a:srgbClr>
            </a:solidFill>
            <a:latin typeface="Arial"/>
            <a:ea typeface="+mn-ea"/>
            <a:cs typeface="+mn-cs"/>
          </a:endParaRPr>
        </a:p>
      </dgm:t>
    </dgm:pt>
    <dgm:pt modelId="{9FCF3DC7-5EE7-4F74-9082-0D76BA571B93}" type="parTrans" cxnId="{8EE06E0C-30BC-4BC5-9B02-71D389AFE493}">
      <dgm:prSet/>
      <dgm:spPr/>
      <dgm:t>
        <a:bodyPr/>
        <a:lstStyle/>
        <a:p>
          <a:endParaRPr lang="en-US"/>
        </a:p>
      </dgm:t>
    </dgm:pt>
    <dgm:pt modelId="{16A60A83-6FE3-4D58-99D5-72A21B294FE0}" type="sibTrans" cxnId="{8EE06E0C-30BC-4BC5-9B02-71D389AFE493}">
      <dgm:prSet/>
      <dgm:spPr/>
      <dgm:t>
        <a:bodyPr/>
        <a:lstStyle/>
        <a:p>
          <a:endParaRPr lang="en-US"/>
        </a:p>
      </dgm:t>
    </dgm:pt>
    <dgm:pt modelId="{AB0030A4-E3AA-463D-A323-5E0F8A628FF2}">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lstStyle/>
        <a:p>
          <a:pPr marL="339725" indent="-157163">
            <a:lnSpc>
              <a:spcPct val="100000"/>
            </a:lnSpc>
            <a:spcAft>
              <a:spcPts val="0"/>
            </a:spcAft>
            <a:buNone/>
          </a:pPr>
          <a:r>
            <a:rPr lang="en-US" sz="1400" dirty="0"/>
            <a:t>was to predict next day’s stock</a:t>
          </a:r>
          <a:endParaRPr lang="en-US" sz="1400" dirty="0">
            <a:solidFill>
              <a:srgbClr val="000000">
                <a:hueOff val="0"/>
                <a:satOff val="0"/>
                <a:lumOff val="0"/>
                <a:alphaOff val="0"/>
              </a:srgbClr>
            </a:solidFill>
            <a:latin typeface="Arial"/>
            <a:ea typeface="+mn-ea"/>
            <a:cs typeface="+mn-cs"/>
          </a:endParaRPr>
        </a:p>
      </dgm:t>
    </dgm:pt>
    <dgm:pt modelId="{BEAB4E3A-FD0E-468A-B3A9-CA7D33353BB3}" type="parTrans" cxnId="{9BFBEE57-444A-49B7-B35A-0CB0CD41AE0A}">
      <dgm:prSet/>
      <dgm:spPr/>
      <dgm:t>
        <a:bodyPr/>
        <a:lstStyle/>
        <a:p>
          <a:endParaRPr lang="en-US"/>
        </a:p>
      </dgm:t>
    </dgm:pt>
    <dgm:pt modelId="{16AC35C5-31A3-4A99-A7B0-9FA2C0576BCC}" type="sibTrans" cxnId="{9BFBEE57-444A-49B7-B35A-0CB0CD41AE0A}">
      <dgm:prSet/>
      <dgm:spPr/>
      <dgm:t>
        <a:bodyPr/>
        <a:lstStyle/>
        <a:p>
          <a:endParaRPr lang="en-US"/>
        </a:p>
      </dgm:t>
    </dgm:pt>
    <dgm:pt modelId="{94AA0E15-9BAA-4A49-BFC8-7C742075CA40}">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lstStyle/>
        <a:p>
          <a:pPr marL="339725" indent="-157163">
            <a:lnSpc>
              <a:spcPct val="100000"/>
            </a:lnSpc>
            <a:spcAft>
              <a:spcPts val="0"/>
            </a:spcAft>
            <a:buNone/>
          </a:pPr>
          <a:r>
            <a:rPr lang="en-US" sz="1400" dirty="0"/>
            <a:t>movement direction (up or down)</a:t>
          </a:r>
          <a:endParaRPr lang="en-US" sz="1400" dirty="0">
            <a:solidFill>
              <a:srgbClr val="000000">
                <a:hueOff val="0"/>
                <a:satOff val="0"/>
                <a:lumOff val="0"/>
                <a:alphaOff val="0"/>
              </a:srgbClr>
            </a:solidFill>
            <a:latin typeface="Arial"/>
            <a:ea typeface="+mn-ea"/>
            <a:cs typeface="+mn-cs"/>
          </a:endParaRPr>
        </a:p>
      </dgm:t>
    </dgm:pt>
    <dgm:pt modelId="{A18BA123-CF5F-4AFE-9497-E80A187564E7}" type="parTrans" cxnId="{6BFAAF8C-ED40-45C1-8EF8-A4AE31EFAA50}">
      <dgm:prSet/>
      <dgm:spPr/>
      <dgm:t>
        <a:bodyPr/>
        <a:lstStyle/>
        <a:p>
          <a:endParaRPr lang="en-US"/>
        </a:p>
      </dgm:t>
    </dgm:pt>
    <dgm:pt modelId="{F8E62534-7B73-4294-90D8-B91C34414A25}" type="sibTrans" cxnId="{6BFAAF8C-ED40-45C1-8EF8-A4AE31EFAA50}">
      <dgm:prSet/>
      <dgm:spPr/>
      <dgm:t>
        <a:bodyPr/>
        <a:lstStyle/>
        <a:p>
          <a:endParaRPr lang="en-US"/>
        </a:p>
      </dgm:t>
    </dgm:pt>
    <dgm:pt modelId="{6E00F921-14DC-4BEB-8726-7EEECE0AF0AF}">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lstStyle/>
        <a:p>
          <a:pPr marL="339725" indent="-157163">
            <a:lnSpc>
              <a:spcPct val="100000"/>
            </a:lnSpc>
            <a:spcAft>
              <a:spcPts val="0"/>
            </a:spcAft>
            <a:buNone/>
          </a:pPr>
          <a:r>
            <a:rPr lang="en-US" sz="1400" dirty="0"/>
            <a:t>for a given stock</a:t>
          </a:r>
          <a:endParaRPr lang="en-US" sz="1400" dirty="0">
            <a:solidFill>
              <a:srgbClr val="000000">
                <a:hueOff val="0"/>
                <a:satOff val="0"/>
                <a:lumOff val="0"/>
                <a:alphaOff val="0"/>
              </a:srgbClr>
            </a:solidFill>
            <a:latin typeface="Arial"/>
            <a:ea typeface="+mn-ea"/>
            <a:cs typeface="+mn-cs"/>
          </a:endParaRPr>
        </a:p>
      </dgm:t>
    </dgm:pt>
    <dgm:pt modelId="{AC12117C-2120-4721-B157-600DCBB60D28}" type="parTrans" cxnId="{1D7298C0-BF95-4120-AF2F-0A265FE8E765}">
      <dgm:prSet/>
      <dgm:spPr/>
      <dgm:t>
        <a:bodyPr/>
        <a:lstStyle/>
        <a:p>
          <a:endParaRPr lang="en-US"/>
        </a:p>
      </dgm:t>
    </dgm:pt>
    <dgm:pt modelId="{09121C04-27AF-4D8E-9FF4-E3BB3A48AE66}" type="sibTrans" cxnId="{1D7298C0-BF95-4120-AF2F-0A265FE8E765}">
      <dgm:prSet/>
      <dgm:spPr/>
      <dgm:t>
        <a:bodyPr/>
        <a:lstStyle/>
        <a:p>
          <a:endParaRPr lang="en-US"/>
        </a:p>
      </dgm:t>
    </dgm:pt>
    <dgm:pt modelId="{6B325680-DD1C-46F2-B125-D70943A07CD4}">
      <dgm:prSet custT="1"/>
      <dgm:spPr>
        <a:xfrm>
          <a:off x="3865065" y="816513"/>
          <a:ext cx="3299134" cy="2462734"/>
        </a:xfrm>
        <a:solidFill>
          <a:srgbClr val="FFFFFF">
            <a:alpha val="90000"/>
            <a:hueOff val="0"/>
            <a:satOff val="0"/>
            <a:lumOff val="0"/>
            <a:alphaOff val="0"/>
          </a:srgbClr>
        </a:solidFill>
        <a:ln w="25400" cap="flat" cmpd="sng" algn="ctr">
          <a:solidFill>
            <a:srgbClr val="CBCCCC">
              <a:hueOff val="-4122350"/>
              <a:satOff val="49514"/>
              <a:lumOff val="-14902"/>
              <a:alphaOff val="0"/>
            </a:srgbClr>
          </a:solidFill>
          <a:prstDash val="solid"/>
        </a:ln>
        <a:effectLst/>
      </dgm:spPr>
      <dgm:t>
        <a:bodyPr anchor="t"/>
        <a:lstStyle/>
        <a:p>
          <a:pPr>
            <a:buNone/>
          </a:pPr>
          <a:endParaRPr lang="en-US" sz="1400" b="0" dirty="0">
            <a:solidFill>
              <a:srgbClr val="000000">
                <a:hueOff val="0"/>
                <a:satOff val="0"/>
                <a:lumOff val="0"/>
                <a:alphaOff val="0"/>
              </a:srgbClr>
            </a:solidFill>
            <a:latin typeface="+mn-lt"/>
            <a:ea typeface="+mn-ea"/>
            <a:cs typeface="+mn-cs"/>
          </a:endParaRPr>
        </a:p>
      </dgm:t>
    </dgm:pt>
    <dgm:pt modelId="{675A5690-D51A-4C27-81ED-4CE9D8EA36C0}" type="parTrans" cxnId="{DFFED56C-A4B2-41C1-A6C1-5B3A1D2FC9A3}">
      <dgm:prSet/>
      <dgm:spPr/>
      <dgm:t>
        <a:bodyPr/>
        <a:lstStyle/>
        <a:p>
          <a:endParaRPr lang="en-US"/>
        </a:p>
      </dgm:t>
    </dgm:pt>
    <dgm:pt modelId="{6C19CFB4-E682-4E61-AF44-1180CF893C0D}" type="sibTrans" cxnId="{DFFED56C-A4B2-41C1-A6C1-5B3A1D2FC9A3}">
      <dgm:prSet/>
      <dgm:spPr/>
      <dgm:t>
        <a:bodyPr/>
        <a:lstStyle/>
        <a:p>
          <a:endParaRPr lang="en-US"/>
        </a:p>
      </dgm:t>
    </dgm:pt>
    <dgm:pt modelId="{82EB720F-CF90-4016-9856-3C857AF5FB4E}">
      <dgm:prSet custT="1"/>
      <dgm:spPr>
        <a:xfrm>
          <a:off x="7638" y="816513"/>
          <a:ext cx="3299134" cy="2462734"/>
        </a:xfrm>
        <a:solidFill>
          <a:srgbClr val="FFFFFF">
            <a:alpha val="90000"/>
            <a:hueOff val="0"/>
            <a:satOff val="0"/>
            <a:lumOff val="0"/>
            <a:alphaOff val="0"/>
          </a:srgbClr>
        </a:solidFill>
        <a:ln w="25400" cap="flat" cmpd="sng" algn="ctr">
          <a:solidFill>
            <a:srgbClr val="CBCCCC">
              <a:hueOff val="0"/>
              <a:satOff val="0"/>
              <a:lumOff val="0"/>
              <a:alphaOff val="0"/>
            </a:srgbClr>
          </a:solidFill>
          <a:prstDash val="solid"/>
        </a:ln>
        <a:effectLst/>
      </dgm:spPr>
      <dgm:t>
        <a:bodyPr anchor="t"/>
        <a:lstStyle/>
        <a:p>
          <a:pPr marL="176213" indent="-176213" algn="l">
            <a:lnSpc>
              <a:spcPct val="100000"/>
            </a:lnSpc>
            <a:spcAft>
              <a:spcPts val="0"/>
            </a:spcAft>
            <a:buFontTx/>
            <a:buNone/>
          </a:pPr>
          <a:endParaRPr lang="en-US" sz="1400" dirty="0">
            <a:solidFill>
              <a:srgbClr val="000000">
                <a:hueOff val="0"/>
                <a:satOff val="0"/>
                <a:lumOff val="0"/>
                <a:alphaOff val="0"/>
              </a:srgbClr>
            </a:solidFill>
            <a:latin typeface="Arial"/>
            <a:ea typeface="+mn-ea"/>
            <a:cs typeface="+mn-cs"/>
          </a:endParaRPr>
        </a:p>
      </dgm:t>
    </dgm:pt>
    <dgm:pt modelId="{61775E88-99BC-4915-A70A-06663A16A513}" type="parTrans" cxnId="{285637D7-DB75-4DD8-9A4E-76B041790DB0}">
      <dgm:prSet/>
      <dgm:spPr/>
      <dgm:t>
        <a:bodyPr/>
        <a:lstStyle/>
        <a:p>
          <a:endParaRPr lang="en-US"/>
        </a:p>
      </dgm:t>
    </dgm:pt>
    <dgm:pt modelId="{C518F63C-3475-4189-BD95-FB2E59FDA437}" type="sibTrans" cxnId="{285637D7-DB75-4DD8-9A4E-76B041790DB0}">
      <dgm:prSet/>
      <dgm:spPr/>
      <dgm:t>
        <a:bodyPr/>
        <a:lstStyle/>
        <a:p>
          <a:endParaRPr lang="en-US"/>
        </a:p>
      </dgm:t>
    </dgm:pt>
    <dgm:pt modelId="{571832A6-6EA5-4681-8BD9-6ACC768B794A}">
      <dgm:prSet custT="1"/>
      <dgm:spPr>
        <a:xfrm>
          <a:off x="7722493" y="816513"/>
          <a:ext cx="3299134" cy="2462734"/>
        </a:xfr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gm:spPr>
      <dgm:t>
        <a:bodyPr anchor="t"/>
        <a:lstStyle/>
        <a:p>
          <a:pPr marL="339725" indent="-157163">
            <a:lnSpc>
              <a:spcPct val="100000"/>
            </a:lnSpc>
            <a:spcAft>
              <a:spcPts val="0"/>
            </a:spcAft>
            <a:buNone/>
          </a:pPr>
          <a:endParaRPr lang="en-US" sz="1400" dirty="0">
            <a:solidFill>
              <a:srgbClr val="000000">
                <a:hueOff val="0"/>
                <a:satOff val="0"/>
                <a:lumOff val="0"/>
                <a:alphaOff val="0"/>
              </a:srgbClr>
            </a:solidFill>
            <a:latin typeface="Arial"/>
            <a:ea typeface="+mn-ea"/>
            <a:cs typeface="+mn-cs"/>
          </a:endParaRPr>
        </a:p>
      </dgm:t>
    </dgm:pt>
    <dgm:pt modelId="{61BEDC3E-8162-4B5B-9D16-C5C8F1087719}" type="parTrans" cxnId="{FFDA4B72-51F4-40A9-929C-181D9CF15E40}">
      <dgm:prSet/>
      <dgm:spPr/>
      <dgm:t>
        <a:bodyPr/>
        <a:lstStyle/>
        <a:p>
          <a:endParaRPr lang="en-US"/>
        </a:p>
      </dgm:t>
    </dgm:pt>
    <dgm:pt modelId="{069DD57B-810D-4997-B2C7-FE821FE9C75C}" type="sibTrans" cxnId="{FFDA4B72-51F4-40A9-929C-181D9CF15E40}">
      <dgm:prSet/>
      <dgm:spPr/>
      <dgm:t>
        <a:bodyPr/>
        <a:lstStyle/>
        <a:p>
          <a:endParaRPr lang="en-US"/>
        </a:p>
      </dgm:t>
    </dgm:pt>
    <dgm:pt modelId="{7435438B-4D83-4FD4-A515-D4B4694C65E0}" type="pres">
      <dgm:prSet presAssocID="{30F04736-4F43-4F56-87AE-1937423F6474}" presName="diagram" presStyleCnt="0">
        <dgm:presLayoutVars>
          <dgm:dir/>
          <dgm:animLvl val="lvl"/>
          <dgm:resizeHandles val="exact"/>
        </dgm:presLayoutVars>
      </dgm:prSet>
      <dgm:spPr/>
    </dgm:pt>
    <dgm:pt modelId="{9880AFE2-0BA3-43F5-8308-BBB44FCF9F58}" type="pres">
      <dgm:prSet presAssocID="{B4E03723-80C0-431D-AD73-0EF2E0107258}" presName="compNode" presStyleCnt="0"/>
      <dgm:spPr/>
    </dgm:pt>
    <dgm:pt modelId="{635521C7-291F-40E1-9BC0-9FCC9E507D8A}" type="pres">
      <dgm:prSet presAssocID="{B4E03723-80C0-431D-AD73-0EF2E0107258}" presName="childRect" presStyleLbl="bgAcc1" presStyleIdx="0" presStyleCnt="3">
        <dgm:presLayoutVars>
          <dgm:bulletEnabled val="1"/>
        </dgm:presLayoutVars>
      </dgm:prSet>
      <dgm:spPr>
        <a:prstGeom prst="round2SameRect">
          <a:avLst>
            <a:gd name="adj1" fmla="val 8000"/>
            <a:gd name="adj2" fmla="val 0"/>
          </a:avLst>
        </a:prstGeom>
      </dgm:spPr>
    </dgm:pt>
    <dgm:pt modelId="{827CDF91-7295-4803-ADFD-918ACA531250}" type="pres">
      <dgm:prSet presAssocID="{B4E03723-80C0-431D-AD73-0EF2E0107258}" presName="parentText" presStyleLbl="node1" presStyleIdx="0" presStyleCnt="0">
        <dgm:presLayoutVars>
          <dgm:chMax val="0"/>
          <dgm:bulletEnabled val="1"/>
        </dgm:presLayoutVars>
      </dgm:prSet>
      <dgm:spPr/>
    </dgm:pt>
    <dgm:pt modelId="{2C98C5A6-A643-44FE-B71E-0011BFEB2AF9}" type="pres">
      <dgm:prSet presAssocID="{B4E03723-80C0-431D-AD73-0EF2E0107258}" presName="parentRect" presStyleLbl="alignNode1" presStyleIdx="0" presStyleCnt="3"/>
      <dgm:spPr/>
    </dgm:pt>
    <dgm:pt modelId="{7AE27822-984B-429C-95D8-49AB079D0B48}" type="pres">
      <dgm:prSet presAssocID="{B4E03723-80C0-431D-AD73-0EF2E0107258}" presName="adorn" presStyleLbl="fgAccFollowNode1" presStyleIdx="0" presStyleCnt="3"/>
      <dgm:spPr>
        <a:xfrm>
          <a:off x="2424299" y="3447456"/>
          <a:ext cx="1154697" cy="1154697"/>
        </a:xfrm>
        <a:prstGeom prst="ellipse">
          <a:avLst/>
        </a:prstGeom>
        <a:ln w="25400" cap="flat" cmpd="sng" algn="ctr">
          <a:solidFill>
            <a:srgbClr val="CBCCCC">
              <a:tint val="40000"/>
              <a:alpha val="90000"/>
              <a:hueOff val="0"/>
              <a:satOff val="0"/>
              <a:lumOff val="0"/>
              <a:alphaOff val="0"/>
            </a:srgbClr>
          </a:solidFill>
          <a:prstDash val="solid"/>
        </a:ln>
        <a:effectLst/>
      </dgm:spPr>
    </dgm:pt>
    <dgm:pt modelId="{8F172FD5-8EB3-4D57-9BBF-8A339B17555F}" type="pres">
      <dgm:prSet presAssocID="{C171039A-0A28-47A3-B61C-4B2DE0F889C5}" presName="sibTrans" presStyleLbl="sibTrans2D1" presStyleIdx="0" presStyleCnt="0"/>
      <dgm:spPr/>
    </dgm:pt>
    <dgm:pt modelId="{E6D65072-8DBE-4568-A859-5B161C2F4491}" type="pres">
      <dgm:prSet presAssocID="{8E74BFB0-E353-42D2-8BAE-87FE5A52AF5A}" presName="compNode" presStyleCnt="0"/>
      <dgm:spPr/>
    </dgm:pt>
    <dgm:pt modelId="{2C2B1B2E-1AF8-40C4-9478-8A8AC81DBBA8}" type="pres">
      <dgm:prSet presAssocID="{8E74BFB0-E353-42D2-8BAE-87FE5A52AF5A}" presName="childRect" presStyleLbl="bgAcc1" presStyleIdx="1" presStyleCnt="3">
        <dgm:presLayoutVars>
          <dgm:bulletEnabled val="1"/>
        </dgm:presLayoutVars>
      </dgm:prSet>
      <dgm:spPr>
        <a:prstGeom prst="round2SameRect">
          <a:avLst>
            <a:gd name="adj1" fmla="val 8000"/>
            <a:gd name="adj2" fmla="val 0"/>
          </a:avLst>
        </a:prstGeom>
      </dgm:spPr>
    </dgm:pt>
    <dgm:pt modelId="{F915C5B4-0F9B-46BE-8CA0-6762001E9522}" type="pres">
      <dgm:prSet presAssocID="{8E74BFB0-E353-42D2-8BAE-87FE5A52AF5A}" presName="parentText" presStyleLbl="node1" presStyleIdx="0" presStyleCnt="0">
        <dgm:presLayoutVars>
          <dgm:chMax val="0"/>
          <dgm:bulletEnabled val="1"/>
        </dgm:presLayoutVars>
      </dgm:prSet>
      <dgm:spPr/>
    </dgm:pt>
    <dgm:pt modelId="{1EC547A3-732D-4A78-98C5-90A97691533C}" type="pres">
      <dgm:prSet presAssocID="{8E74BFB0-E353-42D2-8BAE-87FE5A52AF5A}" presName="parentRect" presStyleLbl="alignNode1" presStyleIdx="1" presStyleCnt="3"/>
      <dgm:spPr/>
    </dgm:pt>
    <dgm:pt modelId="{FCAEC70C-E847-40AA-BD24-DFB01ABD9C98}" type="pres">
      <dgm:prSet presAssocID="{8E74BFB0-E353-42D2-8BAE-87FE5A52AF5A}" presName="adorn" presStyleLbl="fgAccFollowNode1" presStyleIdx="1" presStyleCnt="3"/>
      <dgm:spPr>
        <a:xfrm>
          <a:off x="6281727" y="3447456"/>
          <a:ext cx="1154697" cy="1154697"/>
        </a:xfrm>
        <a:prstGeom prst="ellipse">
          <a:avLst/>
        </a:prstGeom>
        <a:ln w="25400" cap="flat" cmpd="sng" algn="ctr">
          <a:solidFill>
            <a:srgbClr val="CBCCCC">
              <a:tint val="40000"/>
              <a:alpha val="90000"/>
              <a:hueOff val="-4501559"/>
              <a:satOff val="49564"/>
              <a:lumOff val="-1365"/>
              <a:alphaOff val="0"/>
            </a:srgbClr>
          </a:solidFill>
          <a:prstDash val="solid"/>
        </a:ln>
        <a:effectLst/>
      </dgm:spPr>
    </dgm:pt>
    <dgm:pt modelId="{E5BB789F-7F05-4D89-8FD3-E963ABA503E1}" type="pres">
      <dgm:prSet presAssocID="{910FCBF4-743D-4CC6-8BFE-B19866F5030A}" presName="sibTrans" presStyleLbl="sibTrans2D1" presStyleIdx="0" presStyleCnt="0"/>
      <dgm:spPr/>
    </dgm:pt>
    <dgm:pt modelId="{488CAFCD-CBBD-41F3-A68A-33585DA1992F}" type="pres">
      <dgm:prSet presAssocID="{98440C2A-6E5A-4DF1-A160-A11488B5D430}" presName="compNode" presStyleCnt="0"/>
      <dgm:spPr/>
    </dgm:pt>
    <dgm:pt modelId="{8B717A80-9EEF-432A-B98D-D9C073E079D9}" type="pres">
      <dgm:prSet presAssocID="{98440C2A-6E5A-4DF1-A160-A11488B5D430}" presName="childRect" presStyleLbl="bgAcc1" presStyleIdx="2" presStyleCnt="3">
        <dgm:presLayoutVars>
          <dgm:bulletEnabled val="1"/>
        </dgm:presLayoutVars>
      </dgm:prSet>
      <dgm:spPr>
        <a:prstGeom prst="round2SameRect">
          <a:avLst>
            <a:gd name="adj1" fmla="val 8000"/>
            <a:gd name="adj2" fmla="val 0"/>
          </a:avLst>
        </a:prstGeom>
      </dgm:spPr>
    </dgm:pt>
    <dgm:pt modelId="{09EF9F85-EB71-4D42-ABA8-2F0AE9E8D492}" type="pres">
      <dgm:prSet presAssocID="{98440C2A-6E5A-4DF1-A160-A11488B5D430}" presName="parentText" presStyleLbl="node1" presStyleIdx="0" presStyleCnt="0">
        <dgm:presLayoutVars>
          <dgm:chMax val="0"/>
          <dgm:bulletEnabled val="1"/>
        </dgm:presLayoutVars>
      </dgm:prSet>
      <dgm:spPr/>
    </dgm:pt>
    <dgm:pt modelId="{B54EB368-6388-4B12-8013-6D44AA4C0F73}" type="pres">
      <dgm:prSet presAssocID="{98440C2A-6E5A-4DF1-A160-A11488B5D430}" presName="parentRect" presStyleLbl="alignNode1" presStyleIdx="2" presStyleCnt="3"/>
      <dgm:spPr/>
    </dgm:pt>
    <dgm:pt modelId="{FF8F2443-2599-4226-A9AC-A4A0BF5FA811}" type="pres">
      <dgm:prSet presAssocID="{98440C2A-6E5A-4DF1-A160-A11488B5D430}" presName="adorn" presStyleLbl="fgAccFollowNode1" presStyleIdx="2" presStyleCnt="3"/>
      <dgm:spPr>
        <a:xfrm>
          <a:off x="10139154" y="3447456"/>
          <a:ext cx="1154697" cy="1154697"/>
        </a:xfrm>
        <a:prstGeom prst="ellipse">
          <a:avLst/>
        </a:prstGeom>
        <a:ln w="25400" cap="flat" cmpd="sng" algn="ctr">
          <a:solidFill>
            <a:srgbClr val="CBCCCC">
              <a:tint val="40000"/>
              <a:alpha val="90000"/>
              <a:hueOff val="-9003118"/>
              <a:satOff val="99127"/>
              <a:lumOff val="-2730"/>
              <a:alphaOff val="0"/>
            </a:srgbClr>
          </a:solidFill>
          <a:prstDash val="solid"/>
        </a:ln>
        <a:effectLst/>
      </dgm:spPr>
    </dgm:pt>
  </dgm:ptLst>
  <dgm:cxnLst>
    <dgm:cxn modelId="{77CF7506-550C-46F0-A0E6-327E2592A358}" type="presOf" srcId="{94AA0E15-9BAA-4A49-BFC8-7C742075CA40}" destId="{8B717A80-9EEF-432A-B98D-D9C073E079D9}" srcOrd="0" destOrd="9" presId="urn:microsoft.com/office/officeart/2005/8/layout/bList2"/>
    <dgm:cxn modelId="{508C9508-078A-4A30-ACB6-98828B39AACF}" type="presOf" srcId="{30F04736-4F43-4F56-87AE-1937423F6474}" destId="{7435438B-4D83-4FD4-A515-D4B4694C65E0}" srcOrd="0" destOrd="0" presId="urn:microsoft.com/office/officeart/2005/8/layout/bList2"/>
    <dgm:cxn modelId="{8EE06E0C-30BC-4BC5-9B02-71D389AFE493}" srcId="{98440C2A-6E5A-4DF1-A160-A11488B5D430}" destId="{A2803838-BA74-4A12-8F9D-1143C0321748}" srcOrd="7" destOrd="0" parTransId="{9FCF3DC7-5EE7-4F74-9082-0D76BA571B93}" sibTransId="{16A60A83-6FE3-4D58-99D5-72A21B294FE0}"/>
    <dgm:cxn modelId="{943A3212-C8D7-4491-A658-DAAB9738E9A4}" type="presOf" srcId="{98440C2A-6E5A-4DF1-A160-A11488B5D430}" destId="{B54EB368-6388-4B12-8013-6D44AA4C0F73}" srcOrd="1" destOrd="0" presId="urn:microsoft.com/office/officeart/2005/8/layout/bList2"/>
    <dgm:cxn modelId="{5C61EB1D-1BC1-4B09-B3AF-F4ABB2A48D5B}" srcId="{98440C2A-6E5A-4DF1-A160-A11488B5D430}" destId="{E4A510BF-1C64-4D09-B0BB-1D991AAE8EEC}" srcOrd="6" destOrd="0" parTransId="{7CF6AD44-ABA1-48A9-AFF4-E95EE62656B3}" sibTransId="{1BE48D27-C285-4712-963A-5340235F59DD}"/>
    <dgm:cxn modelId="{F14F8D20-F8BE-4F64-BE6E-FFD352F66DF4}" srcId="{30F04736-4F43-4F56-87AE-1937423F6474}" destId="{B4E03723-80C0-431D-AD73-0EF2E0107258}" srcOrd="0" destOrd="0" parTransId="{2AD31A52-73B1-4C4C-81E1-9AA5FF917EE3}" sibTransId="{C171039A-0A28-47A3-B61C-4B2DE0F889C5}"/>
    <dgm:cxn modelId="{7D27C120-EF2B-40A1-AA84-E071A95EB8F6}" type="presOf" srcId="{310D0C43-B06B-4AB2-B10B-2ED9F043A24A}" destId="{8B717A80-9EEF-432A-B98D-D9C073E079D9}" srcOrd="0" destOrd="4" presId="urn:microsoft.com/office/officeart/2005/8/layout/bList2"/>
    <dgm:cxn modelId="{384D7927-5EA6-4488-9938-5315839249DE}" srcId="{30F04736-4F43-4F56-87AE-1937423F6474}" destId="{8E74BFB0-E353-42D2-8BAE-87FE5A52AF5A}" srcOrd="1" destOrd="0" parTransId="{B31C295D-0F1A-47E1-ABD4-4862C13E73F3}" sibTransId="{910FCBF4-743D-4CC6-8BFE-B19866F5030A}"/>
    <dgm:cxn modelId="{F0A44428-A4A0-4F7B-A8A8-EB5AD5EEA114}" type="presOf" srcId="{D350563F-E302-495E-9B0F-18FCC61EB8E3}" destId="{2C2B1B2E-1AF8-40C4-9478-8A8AC81DBBA8}" srcOrd="0" destOrd="3" presId="urn:microsoft.com/office/officeart/2005/8/layout/bList2"/>
    <dgm:cxn modelId="{603F7130-EA1D-480A-B180-9586A4C1B2B6}" type="presOf" srcId="{449CDED3-D15F-4F2A-9093-D60F8A7DA511}" destId="{8B717A80-9EEF-432A-B98D-D9C073E079D9}" srcOrd="0" destOrd="1" presId="urn:microsoft.com/office/officeart/2005/8/layout/bList2"/>
    <dgm:cxn modelId="{D9579E30-4CAA-45E1-9E6C-14E359F0B69A}" type="presOf" srcId="{910FCBF4-743D-4CC6-8BFE-B19866F5030A}" destId="{E5BB789F-7F05-4D89-8FD3-E963ABA503E1}" srcOrd="0" destOrd="0" presId="urn:microsoft.com/office/officeart/2005/8/layout/bList2"/>
    <dgm:cxn modelId="{611C923E-1B6C-4E07-8558-C32B4A48C5D0}" type="presOf" srcId="{8E74BFB0-E353-42D2-8BAE-87FE5A52AF5A}" destId="{1EC547A3-732D-4A78-98C5-90A97691533C}" srcOrd="1" destOrd="0" presId="urn:microsoft.com/office/officeart/2005/8/layout/bList2"/>
    <dgm:cxn modelId="{F875254B-8A46-425D-A35D-509C261F7FCF}" srcId="{98440C2A-6E5A-4DF1-A160-A11488B5D430}" destId="{310D0C43-B06B-4AB2-B10B-2ED9F043A24A}" srcOrd="4" destOrd="0" parTransId="{AFB641EC-0C0F-4281-852B-4B0FB202CFB3}" sibTransId="{7B0B3611-0A63-4E1E-A507-AEE78175466B}"/>
    <dgm:cxn modelId="{C8257B4C-60A7-46E5-B54D-276AFC0F73D5}" srcId="{8E74BFB0-E353-42D2-8BAE-87FE5A52AF5A}" destId="{F65A3B2F-8A78-4D70-B4B9-6355FB60DB26}" srcOrd="0" destOrd="0" parTransId="{1B280BE8-8DE9-4102-81F4-AE55653BF2E7}" sibTransId="{3ADCDC82-67D7-4B07-84CF-D63F1CD57D33}"/>
    <dgm:cxn modelId="{DFFED56C-A4B2-41C1-A6C1-5B3A1D2FC9A3}" srcId="{8E74BFB0-E353-42D2-8BAE-87FE5A52AF5A}" destId="{6B325680-DD1C-46F2-B125-D70943A07CD4}" srcOrd="1" destOrd="0" parTransId="{675A5690-D51A-4C27-81ED-4CE9D8EA36C0}" sibTransId="{6C19CFB4-E682-4E61-AF44-1180CF893C0D}"/>
    <dgm:cxn modelId="{FFDA4B72-51F4-40A9-929C-181D9CF15E40}" srcId="{98440C2A-6E5A-4DF1-A160-A11488B5D430}" destId="{571832A6-6EA5-4681-8BD9-6ACC768B794A}" srcOrd="5" destOrd="0" parTransId="{61BEDC3E-8162-4B5B-9D16-C5C8F1087719}" sibTransId="{069DD57B-810D-4997-B2C7-FE821FE9C75C}"/>
    <dgm:cxn modelId="{C01BE952-C8D0-4023-B3CE-8F320420034F}" type="presOf" srcId="{E4A510BF-1C64-4D09-B0BB-1D991AAE8EEC}" destId="{8B717A80-9EEF-432A-B98D-D9C073E079D9}" srcOrd="0" destOrd="6" presId="urn:microsoft.com/office/officeart/2005/8/layout/bList2"/>
    <dgm:cxn modelId="{1310C073-66D9-48B5-881D-78F5FE0F8BDA}" srcId="{8E74BFB0-E353-42D2-8BAE-87FE5A52AF5A}" destId="{53DBD180-C0EB-42BB-BC58-1D7973675D0A}" srcOrd="2" destOrd="0" parTransId="{6F8FE714-BDBE-4F3C-8AB6-1A51B5C68AD9}" sibTransId="{A41F62AF-3259-4EC6-B968-A7B65648838B}"/>
    <dgm:cxn modelId="{98327676-EA6B-4A19-95BF-F078C4D038FE}" srcId="{B4E03723-80C0-431D-AD73-0EF2E0107258}" destId="{ED2BE8FB-3A0D-4CDD-AD8E-5676D0BF4B4C}" srcOrd="2" destOrd="0" parTransId="{073E3951-91BA-4314-8CFD-7D1DA13D5F26}" sibTransId="{472E0C53-A81A-4A2A-812D-482AFD76709E}"/>
    <dgm:cxn modelId="{73EEA056-0BE5-4FE9-980E-5FE82625A13B}" type="presOf" srcId="{8CDD9D24-C482-45D0-9FDC-F167E516456A}" destId="{8B717A80-9EEF-432A-B98D-D9C073E079D9}" srcOrd="0" destOrd="0" presId="urn:microsoft.com/office/officeart/2005/8/layout/bList2"/>
    <dgm:cxn modelId="{7C691E57-9467-455C-9A5F-9A4DC432B604}" srcId="{98440C2A-6E5A-4DF1-A160-A11488B5D430}" destId="{8CDD9D24-C482-45D0-9FDC-F167E516456A}" srcOrd="0" destOrd="0" parTransId="{847B71FC-78EE-4280-B30F-7F8269EF045F}" sibTransId="{F26B4E33-2397-48C1-B4BE-8B4BC13EA3BB}"/>
    <dgm:cxn modelId="{9BFBEE57-444A-49B7-B35A-0CB0CD41AE0A}" srcId="{98440C2A-6E5A-4DF1-A160-A11488B5D430}" destId="{AB0030A4-E3AA-463D-A323-5E0F8A628FF2}" srcOrd="8" destOrd="0" parTransId="{BEAB4E3A-FD0E-468A-B3A9-CA7D33353BB3}" sibTransId="{16AC35C5-31A3-4A99-A7B0-9FA2C0576BCC}"/>
    <dgm:cxn modelId="{D6658080-6373-4192-824F-077B78098013}" type="presOf" srcId="{98440C2A-6E5A-4DF1-A160-A11488B5D430}" destId="{09EF9F85-EB71-4D42-ABA8-2F0AE9E8D492}" srcOrd="0" destOrd="0" presId="urn:microsoft.com/office/officeart/2005/8/layout/bList2"/>
    <dgm:cxn modelId="{CD594981-BCAA-4A9F-836B-62436C738368}" type="presOf" srcId="{571832A6-6EA5-4681-8BD9-6ACC768B794A}" destId="{8B717A80-9EEF-432A-B98D-D9C073E079D9}" srcOrd="0" destOrd="5" presId="urn:microsoft.com/office/officeart/2005/8/layout/bList2"/>
    <dgm:cxn modelId="{6BFAAF8C-ED40-45C1-8EF8-A4AE31EFAA50}" srcId="{98440C2A-6E5A-4DF1-A160-A11488B5D430}" destId="{94AA0E15-9BAA-4A49-BFC8-7C742075CA40}" srcOrd="9" destOrd="0" parTransId="{A18BA123-CF5F-4AFE-9497-E80A187564E7}" sibTransId="{F8E62534-7B73-4294-90D8-B91C34414A25}"/>
    <dgm:cxn modelId="{C5AB168E-6E56-4DFF-A404-9DDB9A700496}" type="presOf" srcId="{09095363-FCDA-4DA5-8EC3-A454D28A037C}" destId="{8B717A80-9EEF-432A-B98D-D9C073E079D9}" srcOrd="0" destOrd="3" presId="urn:microsoft.com/office/officeart/2005/8/layout/bList2"/>
    <dgm:cxn modelId="{2E7E679A-2429-4385-B455-10D3FF7B627C}" srcId="{98440C2A-6E5A-4DF1-A160-A11488B5D430}" destId="{09095363-FCDA-4DA5-8EC3-A454D28A037C}" srcOrd="3" destOrd="0" parTransId="{DF6484BF-7FC0-45D9-A6C3-8C3C587CC496}" sibTransId="{97BBD94F-6332-4C00-B591-FCE798FE1C99}"/>
    <dgm:cxn modelId="{2468ED9D-0DBA-40EE-A3B9-2DD2E466809C}" type="presOf" srcId="{82EB720F-CF90-4016-9856-3C857AF5FB4E}" destId="{635521C7-291F-40E1-9BC0-9FCC9E507D8A}" srcOrd="0" destOrd="1" presId="urn:microsoft.com/office/officeart/2005/8/layout/bList2"/>
    <dgm:cxn modelId="{AE8B15A7-2783-4CD5-85AE-70CC5493E1CE}" type="presOf" srcId="{53DBD180-C0EB-42BB-BC58-1D7973675D0A}" destId="{2C2B1B2E-1AF8-40C4-9478-8A8AC81DBBA8}" srcOrd="0" destOrd="2" presId="urn:microsoft.com/office/officeart/2005/8/layout/bList2"/>
    <dgm:cxn modelId="{E28618A8-C1D5-4F76-A0CC-A58F47026974}" type="presOf" srcId="{AB0030A4-E3AA-463D-A323-5E0F8A628FF2}" destId="{8B717A80-9EEF-432A-B98D-D9C073E079D9}" srcOrd="0" destOrd="8" presId="urn:microsoft.com/office/officeart/2005/8/layout/bList2"/>
    <dgm:cxn modelId="{7AB7BEA9-858F-4BCB-81E0-06D48E539ED0}" srcId="{B4E03723-80C0-431D-AD73-0EF2E0107258}" destId="{13032B99-E636-435D-A0ED-E93FC0963034}" srcOrd="0" destOrd="0" parTransId="{B49884E2-1426-4B51-9677-64CB72FC28FE}" sibTransId="{FB3808E8-AD4D-4C4D-8FB2-FAF5ECD1EF3D}"/>
    <dgm:cxn modelId="{AC1B02AF-1D5F-4B40-AD9F-8032E01E391D}" type="presOf" srcId="{6E00F921-14DC-4BEB-8726-7EEECE0AF0AF}" destId="{8B717A80-9EEF-432A-B98D-D9C073E079D9}" srcOrd="0" destOrd="10" presId="urn:microsoft.com/office/officeart/2005/8/layout/bList2"/>
    <dgm:cxn modelId="{37A71EB6-31C5-4EA0-A554-40DD678DD028}" type="presOf" srcId="{6B325680-DD1C-46F2-B125-D70943A07CD4}" destId="{2C2B1B2E-1AF8-40C4-9478-8A8AC81DBBA8}" srcOrd="0" destOrd="1" presId="urn:microsoft.com/office/officeart/2005/8/layout/bList2"/>
    <dgm:cxn modelId="{9A0846B6-CFE2-4D52-9137-7AB4CB0F1BD4}" srcId="{98440C2A-6E5A-4DF1-A160-A11488B5D430}" destId="{449CDED3-D15F-4F2A-9093-D60F8A7DA511}" srcOrd="1" destOrd="0" parTransId="{38DFAFA0-13F0-4D95-93E4-DED4A3E4A67A}" sibTransId="{1305BF1F-8943-48C0-B432-0152742B0DFD}"/>
    <dgm:cxn modelId="{C69353B6-4FE7-4DCE-800C-2AA2DACCEDD3}" srcId="{8E74BFB0-E353-42D2-8BAE-87FE5A52AF5A}" destId="{B4C0B413-1139-4498-AA8F-793597DC824F}" srcOrd="4" destOrd="0" parTransId="{7E2DA3A7-0840-4222-A5C8-7B9674BEBBF3}" sibTransId="{CB1320FD-E0AE-4D8A-A1E7-B23B7E533661}"/>
    <dgm:cxn modelId="{1D7298C0-BF95-4120-AF2F-0A265FE8E765}" srcId="{98440C2A-6E5A-4DF1-A160-A11488B5D430}" destId="{6E00F921-14DC-4BEB-8726-7EEECE0AF0AF}" srcOrd="10" destOrd="0" parTransId="{AC12117C-2120-4721-B157-600DCBB60D28}" sibTransId="{09121C04-27AF-4D8E-9FF4-E3BB3A48AE66}"/>
    <dgm:cxn modelId="{3A6105CA-FB2F-4A83-A33F-B53D3E44D4DE}" type="presOf" srcId="{A2803838-BA74-4A12-8F9D-1143C0321748}" destId="{8B717A80-9EEF-432A-B98D-D9C073E079D9}" srcOrd="0" destOrd="7" presId="urn:microsoft.com/office/officeart/2005/8/layout/bList2"/>
    <dgm:cxn modelId="{F87AECD1-550F-4806-BF9D-CEE3A4BE1D61}" type="presOf" srcId="{B4C0B413-1139-4498-AA8F-793597DC824F}" destId="{2C2B1B2E-1AF8-40C4-9478-8A8AC81DBBA8}" srcOrd="0" destOrd="4" presId="urn:microsoft.com/office/officeart/2005/8/layout/bList2"/>
    <dgm:cxn modelId="{115F24D5-79DC-449E-A6AC-14517C5BF05C}" srcId="{30F04736-4F43-4F56-87AE-1937423F6474}" destId="{98440C2A-6E5A-4DF1-A160-A11488B5D430}" srcOrd="2" destOrd="0" parTransId="{9FE0442C-72BB-4813-8798-6861D41C173B}" sibTransId="{86AAC8B4-7E57-4C5F-A373-4DAB0ED60CE0}"/>
    <dgm:cxn modelId="{C35F37D6-0F04-4A62-A8DF-2D872A631F43}" type="presOf" srcId="{B4E03723-80C0-431D-AD73-0EF2E0107258}" destId="{2C98C5A6-A643-44FE-B71E-0011BFEB2AF9}" srcOrd="1" destOrd="0" presId="urn:microsoft.com/office/officeart/2005/8/layout/bList2"/>
    <dgm:cxn modelId="{285637D7-DB75-4DD8-9A4E-76B041790DB0}" srcId="{B4E03723-80C0-431D-AD73-0EF2E0107258}" destId="{82EB720F-CF90-4016-9856-3C857AF5FB4E}" srcOrd="1" destOrd="0" parTransId="{61775E88-99BC-4915-A70A-06663A16A513}" sibTransId="{C518F63C-3475-4189-BD95-FB2E59FDA437}"/>
    <dgm:cxn modelId="{E128A2DA-68A3-405A-BE62-075C0E1D52E7}" srcId="{98440C2A-6E5A-4DF1-A160-A11488B5D430}" destId="{1F8E885B-0DFD-4759-A5E9-D1C2FED3729F}" srcOrd="2" destOrd="0" parTransId="{E346FCB1-8749-46AD-9D32-BADB85CD350F}" sibTransId="{CF6796A3-2B7D-4F68-BE21-E0EB91C77A02}"/>
    <dgm:cxn modelId="{8A4C42DC-6206-4FF1-9F1C-F8C0D355459A}" type="presOf" srcId="{C171039A-0A28-47A3-B61C-4B2DE0F889C5}" destId="{8F172FD5-8EB3-4D57-9BBF-8A339B17555F}" srcOrd="0" destOrd="0" presId="urn:microsoft.com/office/officeart/2005/8/layout/bList2"/>
    <dgm:cxn modelId="{39CBE2DD-9796-48CE-8154-8AFAD0CD560D}" type="presOf" srcId="{F65A3B2F-8A78-4D70-B4B9-6355FB60DB26}" destId="{2C2B1B2E-1AF8-40C4-9478-8A8AC81DBBA8}" srcOrd="0" destOrd="0" presId="urn:microsoft.com/office/officeart/2005/8/layout/bList2"/>
    <dgm:cxn modelId="{890BF7DE-3B83-48F2-8F8B-A769948314AA}" srcId="{8E74BFB0-E353-42D2-8BAE-87FE5A52AF5A}" destId="{D350563F-E302-495E-9B0F-18FCC61EB8E3}" srcOrd="3" destOrd="0" parTransId="{3AE1F69B-1010-40F3-A7F3-812F9C6179F8}" sibTransId="{C424C887-55AF-4ADD-958B-715AF712A352}"/>
    <dgm:cxn modelId="{A258B9E8-2631-42C7-856D-B370AFE4D759}" type="presOf" srcId="{8E74BFB0-E353-42D2-8BAE-87FE5A52AF5A}" destId="{F915C5B4-0F9B-46BE-8CA0-6762001E9522}" srcOrd="0" destOrd="0" presId="urn:microsoft.com/office/officeart/2005/8/layout/bList2"/>
    <dgm:cxn modelId="{9C1A08EC-36FC-49B8-B038-9CC936C8E2BE}" type="presOf" srcId="{ED2BE8FB-3A0D-4CDD-AD8E-5676D0BF4B4C}" destId="{635521C7-291F-40E1-9BC0-9FCC9E507D8A}" srcOrd="0" destOrd="2" presId="urn:microsoft.com/office/officeart/2005/8/layout/bList2"/>
    <dgm:cxn modelId="{67339BF1-0918-45CE-A2BE-448C8FF12D2D}" type="presOf" srcId="{1F8E885B-0DFD-4759-A5E9-D1C2FED3729F}" destId="{8B717A80-9EEF-432A-B98D-D9C073E079D9}" srcOrd="0" destOrd="2" presId="urn:microsoft.com/office/officeart/2005/8/layout/bList2"/>
    <dgm:cxn modelId="{EF13BAF8-D076-4A8C-B5BC-343915B92DD4}" type="presOf" srcId="{B4E03723-80C0-431D-AD73-0EF2E0107258}" destId="{827CDF91-7295-4803-ADFD-918ACA531250}" srcOrd="0" destOrd="0" presId="urn:microsoft.com/office/officeart/2005/8/layout/bList2"/>
    <dgm:cxn modelId="{E9EE85F9-EF58-4A39-804A-F30D40AF3CCE}" type="presOf" srcId="{13032B99-E636-435D-A0ED-E93FC0963034}" destId="{635521C7-291F-40E1-9BC0-9FCC9E507D8A}" srcOrd="0" destOrd="0" presId="urn:microsoft.com/office/officeart/2005/8/layout/bList2"/>
    <dgm:cxn modelId="{803D3170-E88B-4534-9795-909355F13F99}" type="presParOf" srcId="{7435438B-4D83-4FD4-A515-D4B4694C65E0}" destId="{9880AFE2-0BA3-43F5-8308-BBB44FCF9F58}" srcOrd="0" destOrd="0" presId="urn:microsoft.com/office/officeart/2005/8/layout/bList2"/>
    <dgm:cxn modelId="{0D8969FB-ED57-41D1-BCE9-09851CC2D20C}" type="presParOf" srcId="{9880AFE2-0BA3-43F5-8308-BBB44FCF9F58}" destId="{635521C7-291F-40E1-9BC0-9FCC9E507D8A}" srcOrd="0" destOrd="0" presId="urn:microsoft.com/office/officeart/2005/8/layout/bList2"/>
    <dgm:cxn modelId="{0E106C37-6E24-40CA-9947-BE53B3D9C6AC}" type="presParOf" srcId="{9880AFE2-0BA3-43F5-8308-BBB44FCF9F58}" destId="{827CDF91-7295-4803-ADFD-918ACA531250}" srcOrd="1" destOrd="0" presId="urn:microsoft.com/office/officeart/2005/8/layout/bList2"/>
    <dgm:cxn modelId="{622F1699-0FA7-480C-A125-C96A3C2B04EE}" type="presParOf" srcId="{9880AFE2-0BA3-43F5-8308-BBB44FCF9F58}" destId="{2C98C5A6-A643-44FE-B71E-0011BFEB2AF9}" srcOrd="2" destOrd="0" presId="urn:microsoft.com/office/officeart/2005/8/layout/bList2"/>
    <dgm:cxn modelId="{F75384A3-CEE1-46A9-827B-EF2712336B3F}" type="presParOf" srcId="{9880AFE2-0BA3-43F5-8308-BBB44FCF9F58}" destId="{7AE27822-984B-429C-95D8-49AB079D0B48}" srcOrd="3" destOrd="0" presId="urn:microsoft.com/office/officeart/2005/8/layout/bList2"/>
    <dgm:cxn modelId="{FEA1A721-5D28-4A45-92CC-2FE0D5EBEF4F}" type="presParOf" srcId="{7435438B-4D83-4FD4-A515-D4B4694C65E0}" destId="{8F172FD5-8EB3-4D57-9BBF-8A339B17555F}" srcOrd="1" destOrd="0" presId="urn:microsoft.com/office/officeart/2005/8/layout/bList2"/>
    <dgm:cxn modelId="{9C3F390B-DD19-4E58-BCA0-51474EEBB484}" type="presParOf" srcId="{7435438B-4D83-4FD4-A515-D4B4694C65E0}" destId="{E6D65072-8DBE-4568-A859-5B161C2F4491}" srcOrd="2" destOrd="0" presId="urn:microsoft.com/office/officeart/2005/8/layout/bList2"/>
    <dgm:cxn modelId="{28530F82-529F-48CD-85FF-773E743D0CD1}" type="presParOf" srcId="{E6D65072-8DBE-4568-A859-5B161C2F4491}" destId="{2C2B1B2E-1AF8-40C4-9478-8A8AC81DBBA8}" srcOrd="0" destOrd="0" presId="urn:microsoft.com/office/officeart/2005/8/layout/bList2"/>
    <dgm:cxn modelId="{76CBCFA4-B8E6-42F6-A57E-90ABB7585D22}" type="presParOf" srcId="{E6D65072-8DBE-4568-A859-5B161C2F4491}" destId="{F915C5B4-0F9B-46BE-8CA0-6762001E9522}" srcOrd="1" destOrd="0" presId="urn:microsoft.com/office/officeart/2005/8/layout/bList2"/>
    <dgm:cxn modelId="{2C6E7523-89E9-4755-8756-69001B92C24D}" type="presParOf" srcId="{E6D65072-8DBE-4568-A859-5B161C2F4491}" destId="{1EC547A3-732D-4A78-98C5-90A97691533C}" srcOrd="2" destOrd="0" presId="urn:microsoft.com/office/officeart/2005/8/layout/bList2"/>
    <dgm:cxn modelId="{2D69522C-D087-4BFE-AB06-AB4D65F21A78}" type="presParOf" srcId="{E6D65072-8DBE-4568-A859-5B161C2F4491}" destId="{FCAEC70C-E847-40AA-BD24-DFB01ABD9C98}" srcOrd="3" destOrd="0" presId="urn:microsoft.com/office/officeart/2005/8/layout/bList2"/>
    <dgm:cxn modelId="{9BCD2A3A-C571-42AB-B803-A0379B745626}" type="presParOf" srcId="{7435438B-4D83-4FD4-A515-D4B4694C65E0}" destId="{E5BB789F-7F05-4D89-8FD3-E963ABA503E1}" srcOrd="3" destOrd="0" presId="urn:microsoft.com/office/officeart/2005/8/layout/bList2"/>
    <dgm:cxn modelId="{30EF48A7-4741-4B86-AF8E-FFF0E645D2CD}" type="presParOf" srcId="{7435438B-4D83-4FD4-A515-D4B4694C65E0}" destId="{488CAFCD-CBBD-41F3-A68A-33585DA1992F}" srcOrd="4" destOrd="0" presId="urn:microsoft.com/office/officeart/2005/8/layout/bList2"/>
    <dgm:cxn modelId="{D8D3CB19-8C1A-4946-9FFF-BA92B2DB3E7F}" type="presParOf" srcId="{488CAFCD-CBBD-41F3-A68A-33585DA1992F}" destId="{8B717A80-9EEF-432A-B98D-D9C073E079D9}" srcOrd="0" destOrd="0" presId="urn:microsoft.com/office/officeart/2005/8/layout/bList2"/>
    <dgm:cxn modelId="{8C01EB67-AD69-4ECD-A6DB-10EF7DF13140}" type="presParOf" srcId="{488CAFCD-CBBD-41F3-A68A-33585DA1992F}" destId="{09EF9F85-EB71-4D42-ABA8-2F0AE9E8D492}" srcOrd="1" destOrd="0" presId="urn:microsoft.com/office/officeart/2005/8/layout/bList2"/>
    <dgm:cxn modelId="{83101C99-116D-4C40-AFD0-363F4ECF9BEC}" type="presParOf" srcId="{488CAFCD-CBBD-41F3-A68A-33585DA1992F}" destId="{B54EB368-6388-4B12-8013-6D44AA4C0F73}" srcOrd="2" destOrd="0" presId="urn:microsoft.com/office/officeart/2005/8/layout/bList2"/>
    <dgm:cxn modelId="{768A4292-E921-454C-8EF2-B1C3B26AC4B0}" type="presParOf" srcId="{488CAFCD-CBBD-41F3-A68A-33585DA1992F}" destId="{FF8F2443-2599-4226-A9AC-A4A0BF5FA811}"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521C7-291F-40E1-9BC0-9FCC9E507D8A}">
      <dsp:nvSpPr>
        <dsp:cNvPr id="0" name=""/>
        <dsp:cNvSpPr/>
      </dsp:nvSpPr>
      <dsp:spPr>
        <a:xfrm>
          <a:off x="7789" y="411337"/>
          <a:ext cx="3364346" cy="2511413"/>
        </a:xfrm>
        <a:prstGeom prst="round2SameRect">
          <a:avLst>
            <a:gd name="adj1" fmla="val 8000"/>
            <a:gd name="adj2" fmla="val 0"/>
          </a:avLst>
        </a:prstGeom>
        <a:solidFill>
          <a:srgbClr val="FFFFFF">
            <a:alpha val="90000"/>
            <a:hueOff val="0"/>
            <a:satOff val="0"/>
            <a:lumOff val="0"/>
            <a:alphaOff val="0"/>
          </a:srgbClr>
        </a:solidFill>
        <a:ln w="25400" cap="flat" cmpd="sng" algn="ctr">
          <a:solidFill>
            <a:srgbClr val="CBCCCC">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76213" lvl="1" indent="-176213" algn="l" defTabSz="622300">
            <a:lnSpc>
              <a:spcPct val="100000"/>
            </a:lnSpc>
            <a:spcBef>
              <a:spcPct val="0"/>
            </a:spcBef>
            <a:spcAft>
              <a:spcPts val="0"/>
            </a:spcAft>
            <a:buFontTx/>
            <a:buNone/>
          </a:pPr>
          <a:r>
            <a:rPr lang="en-US" sz="1400" kern="1200" dirty="0">
              <a:solidFill>
                <a:srgbClr val="000000">
                  <a:hueOff val="0"/>
                  <a:satOff val="0"/>
                  <a:lumOff val="0"/>
                  <a:alphaOff val="0"/>
                </a:srgbClr>
              </a:solidFill>
              <a:latin typeface="Arial"/>
              <a:ea typeface="+mn-ea"/>
              <a:cs typeface="+mn-cs"/>
            </a:rPr>
            <a:t>	Ability to predict stock price direction (even with accuracy slightly better than random guessing) can yield significant financial returns</a:t>
          </a:r>
        </a:p>
        <a:p>
          <a:pPr marL="176213" lvl="1" indent="-176213" algn="l" defTabSz="622300">
            <a:lnSpc>
              <a:spcPct val="100000"/>
            </a:lnSpc>
            <a:spcBef>
              <a:spcPct val="0"/>
            </a:spcBef>
            <a:spcAft>
              <a:spcPts val="0"/>
            </a:spcAft>
            <a:buFontTx/>
            <a:buNone/>
          </a:pPr>
          <a:endParaRPr lang="en-US" sz="1400" kern="1200" dirty="0">
            <a:solidFill>
              <a:srgbClr val="000000">
                <a:hueOff val="0"/>
                <a:satOff val="0"/>
                <a:lumOff val="0"/>
                <a:alphaOff val="0"/>
              </a:srgbClr>
            </a:solidFill>
            <a:latin typeface="Arial"/>
            <a:ea typeface="+mn-ea"/>
            <a:cs typeface="+mn-cs"/>
          </a:endParaRPr>
        </a:p>
        <a:p>
          <a:pPr marL="176213" lvl="1" indent="-176213" algn="l" defTabSz="622300">
            <a:lnSpc>
              <a:spcPct val="100000"/>
            </a:lnSpc>
            <a:spcBef>
              <a:spcPct val="0"/>
            </a:spcBef>
            <a:spcAft>
              <a:spcPts val="0"/>
            </a:spcAft>
            <a:buFontTx/>
            <a:buNone/>
          </a:pPr>
          <a:r>
            <a:rPr lang="en-US" sz="1400" kern="1200" dirty="0">
              <a:solidFill>
                <a:srgbClr val="000000">
                  <a:hueOff val="0"/>
                  <a:satOff val="0"/>
                  <a:lumOff val="0"/>
                  <a:alphaOff val="0"/>
                </a:srgbClr>
              </a:solidFill>
              <a:latin typeface="Arial"/>
              <a:ea typeface="+mn-ea"/>
              <a:cs typeface="+mn-cs"/>
            </a:rPr>
            <a:t>   Traditional approaches to stock prediction rely on data driven qualitative approaches or rule based techniques</a:t>
          </a:r>
        </a:p>
      </dsp:txBody>
      <dsp:txXfrm>
        <a:off x="66634" y="470182"/>
        <a:ext cx="3246656" cy="2452568"/>
      </dsp:txXfrm>
    </dsp:sp>
    <dsp:sp modelId="{2C98C5A6-A643-44FE-B71E-0011BFEB2AF9}">
      <dsp:nvSpPr>
        <dsp:cNvPr id="0" name=""/>
        <dsp:cNvSpPr/>
      </dsp:nvSpPr>
      <dsp:spPr>
        <a:xfrm>
          <a:off x="7789" y="2922750"/>
          <a:ext cx="3364346" cy="1079907"/>
        </a:xfrm>
        <a:prstGeom prst="rect">
          <a:avLst/>
        </a:prstGeom>
        <a:solidFill>
          <a:schemeClr val="accent6"/>
        </a:solidFill>
        <a:ln w="25400" cap="flat" cmpd="sng" algn="ctr">
          <a:solidFill>
            <a:srgbClr val="CBCCCC">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rgbClr val="FFFFFF"/>
              </a:solidFill>
              <a:latin typeface="Arial"/>
              <a:ea typeface="+mn-ea"/>
              <a:cs typeface="+mn-cs"/>
            </a:rPr>
            <a:t>Problem Statement</a:t>
          </a:r>
        </a:p>
      </dsp:txBody>
      <dsp:txXfrm>
        <a:off x="7789" y="2922750"/>
        <a:ext cx="2369258" cy="1079907"/>
      </dsp:txXfrm>
    </dsp:sp>
    <dsp:sp modelId="{7AE27822-984B-429C-95D8-49AB079D0B48}">
      <dsp:nvSpPr>
        <dsp:cNvPr id="0" name=""/>
        <dsp:cNvSpPr/>
      </dsp:nvSpPr>
      <dsp:spPr>
        <a:xfrm>
          <a:off x="2472219" y="3094284"/>
          <a:ext cx="1177521" cy="1177521"/>
        </a:xfrm>
        <a:prstGeom prst="ellipse">
          <a:avLst/>
        </a:prstGeom>
        <a:solidFill>
          <a:schemeClr val="accent4">
            <a:tint val="40000"/>
            <a:alpha val="90000"/>
            <a:hueOff val="0"/>
            <a:satOff val="0"/>
            <a:lumOff val="0"/>
            <a:alphaOff val="0"/>
          </a:schemeClr>
        </a:solidFill>
        <a:ln w="25400" cap="flat" cmpd="sng" algn="ctr">
          <a:solidFill>
            <a:srgbClr val="CBCCCC">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2C2B1B2E-1AF8-40C4-9478-8A8AC81DBBA8}">
      <dsp:nvSpPr>
        <dsp:cNvPr id="0" name=""/>
        <dsp:cNvSpPr/>
      </dsp:nvSpPr>
      <dsp:spPr>
        <a:xfrm>
          <a:off x="3941464" y="411337"/>
          <a:ext cx="3364346" cy="2511413"/>
        </a:xfrm>
        <a:prstGeom prst="round2SameRect">
          <a:avLst>
            <a:gd name="adj1" fmla="val 8000"/>
            <a:gd name="adj2" fmla="val 0"/>
          </a:avLst>
        </a:prstGeom>
        <a:solidFill>
          <a:srgbClr val="FFFFFF">
            <a:alpha val="90000"/>
            <a:hueOff val="0"/>
            <a:satOff val="0"/>
            <a:lumOff val="0"/>
            <a:alphaOff val="0"/>
          </a:srgbClr>
        </a:solidFill>
        <a:ln w="25400" cap="flat" cmpd="sng" algn="ctr">
          <a:solidFill>
            <a:srgbClr val="CBCCCC">
              <a:hueOff val="-4122350"/>
              <a:satOff val="49514"/>
              <a:lumOff val="-14902"/>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mn-lt"/>
            </a:rPr>
            <a:t>  Our project leverages Machine Learning based models and approaches to predict Stock Market trends and performance</a:t>
          </a:r>
          <a:endParaRPr lang="en-US" sz="1400" b="0" kern="1200" dirty="0">
            <a:solidFill>
              <a:srgbClr val="000000">
                <a:hueOff val="0"/>
                <a:satOff val="0"/>
                <a:lumOff val="0"/>
                <a:alphaOff val="0"/>
              </a:srgbClr>
            </a:solidFill>
            <a:latin typeface="+mn-lt"/>
            <a:ea typeface="+mn-ea"/>
            <a:cs typeface="+mn-cs"/>
          </a:endParaRPr>
        </a:p>
        <a:p>
          <a:pPr marL="114300" lvl="1" indent="-114300" algn="l" defTabSz="622300">
            <a:lnSpc>
              <a:spcPct val="90000"/>
            </a:lnSpc>
            <a:spcBef>
              <a:spcPct val="0"/>
            </a:spcBef>
            <a:spcAft>
              <a:spcPct val="15000"/>
            </a:spcAft>
            <a:buNone/>
          </a:pPr>
          <a:endParaRPr lang="en-US" sz="1400" b="0" kern="1200" dirty="0">
            <a:solidFill>
              <a:srgbClr val="000000">
                <a:hueOff val="0"/>
                <a:satOff val="0"/>
                <a:lumOff val="0"/>
                <a:alphaOff val="0"/>
              </a:srgbClr>
            </a:solidFill>
            <a:latin typeface="+mn-lt"/>
            <a:ea typeface="+mn-ea"/>
            <a:cs typeface="+mn-cs"/>
          </a:endParaRPr>
        </a:p>
        <a:p>
          <a:pPr marL="114300" lvl="1" indent="-114300" algn="l" defTabSz="622300">
            <a:lnSpc>
              <a:spcPct val="90000"/>
            </a:lnSpc>
            <a:spcBef>
              <a:spcPct val="0"/>
            </a:spcBef>
            <a:spcAft>
              <a:spcPct val="15000"/>
            </a:spcAft>
            <a:buNone/>
          </a:pPr>
          <a:r>
            <a:rPr lang="en-US" sz="1400" kern="1200" dirty="0">
              <a:latin typeface="+mn-lt"/>
            </a:rPr>
            <a:t>  The project aims at constructing features which carry predictive information using company specific news from online mediums and marry them with historical data to identify the direction of stock price movement</a:t>
          </a:r>
          <a:endParaRPr lang="en-US" sz="1400" b="0" kern="1200" dirty="0">
            <a:solidFill>
              <a:srgbClr val="000000">
                <a:hueOff val="0"/>
                <a:satOff val="0"/>
                <a:lumOff val="0"/>
                <a:alphaOff val="0"/>
              </a:srgbClr>
            </a:solidFill>
            <a:latin typeface="+mn-lt"/>
            <a:ea typeface="+mn-ea"/>
            <a:cs typeface="+mn-cs"/>
          </a:endParaRPr>
        </a:p>
        <a:p>
          <a:pPr marL="114300" lvl="1" indent="-114300" algn="l" defTabSz="622300">
            <a:lnSpc>
              <a:spcPct val="90000"/>
            </a:lnSpc>
            <a:spcBef>
              <a:spcPct val="0"/>
            </a:spcBef>
            <a:spcAft>
              <a:spcPct val="15000"/>
            </a:spcAft>
            <a:buChar char="•"/>
          </a:pPr>
          <a:endParaRPr lang="en-US" sz="1400" b="0" kern="1200" dirty="0">
            <a:solidFill>
              <a:srgbClr val="000000">
                <a:hueOff val="0"/>
                <a:satOff val="0"/>
                <a:lumOff val="0"/>
                <a:alphaOff val="0"/>
              </a:srgbClr>
            </a:solidFill>
            <a:latin typeface="+mn-lt"/>
            <a:ea typeface="+mn-ea"/>
            <a:cs typeface="+mn-cs"/>
          </a:endParaRPr>
        </a:p>
        <a:p>
          <a:pPr marL="114300" lvl="1" indent="-114300" algn="l" defTabSz="622300">
            <a:lnSpc>
              <a:spcPct val="90000"/>
            </a:lnSpc>
            <a:spcBef>
              <a:spcPct val="0"/>
            </a:spcBef>
            <a:spcAft>
              <a:spcPct val="15000"/>
            </a:spcAft>
            <a:buNone/>
          </a:pPr>
          <a:endParaRPr lang="en-US" sz="1400" b="0" kern="1200" dirty="0">
            <a:solidFill>
              <a:srgbClr val="000000">
                <a:hueOff val="0"/>
                <a:satOff val="0"/>
                <a:lumOff val="0"/>
                <a:alphaOff val="0"/>
              </a:srgbClr>
            </a:solidFill>
            <a:latin typeface="+mn-lt"/>
            <a:ea typeface="+mn-ea"/>
            <a:cs typeface="+mn-cs"/>
          </a:endParaRPr>
        </a:p>
      </dsp:txBody>
      <dsp:txXfrm>
        <a:off x="4000309" y="470182"/>
        <a:ext cx="3246656" cy="2452568"/>
      </dsp:txXfrm>
    </dsp:sp>
    <dsp:sp modelId="{1EC547A3-732D-4A78-98C5-90A97691533C}">
      <dsp:nvSpPr>
        <dsp:cNvPr id="0" name=""/>
        <dsp:cNvSpPr/>
      </dsp:nvSpPr>
      <dsp:spPr>
        <a:xfrm>
          <a:off x="3941464" y="2922750"/>
          <a:ext cx="3364346" cy="1079907"/>
        </a:xfrm>
        <a:prstGeom prst="rect">
          <a:avLst/>
        </a:prstGeom>
        <a:solidFill>
          <a:srgbClr val="00B050"/>
        </a:solidFill>
        <a:ln w="25400" cap="flat" cmpd="sng" algn="ctr">
          <a:solidFill>
            <a:srgbClr val="CBCCCC">
              <a:hueOff val="-4122350"/>
              <a:satOff val="49514"/>
              <a:lumOff val="-14902"/>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rgbClr val="FFFFFF"/>
              </a:solidFill>
              <a:latin typeface="Arial"/>
              <a:ea typeface="+mn-ea"/>
              <a:cs typeface="+mn-cs"/>
            </a:rPr>
            <a:t>Project Objectives</a:t>
          </a:r>
          <a:endParaRPr lang="en-US" sz="1800" b="0" kern="1200" dirty="0">
            <a:solidFill>
              <a:srgbClr val="FFFFFF"/>
            </a:solidFill>
            <a:latin typeface="Arial"/>
            <a:ea typeface="+mn-ea"/>
            <a:cs typeface="+mn-cs"/>
          </a:endParaRPr>
        </a:p>
      </dsp:txBody>
      <dsp:txXfrm>
        <a:off x="3941464" y="2922750"/>
        <a:ext cx="2369258" cy="1079907"/>
      </dsp:txXfrm>
    </dsp:sp>
    <dsp:sp modelId="{FCAEC70C-E847-40AA-BD24-DFB01ABD9C98}">
      <dsp:nvSpPr>
        <dsp:cNvPr id="0" name=""/>
        <dsp:cNvSpPr/>
      </dsp:nvSpPr>
      <dsp:spPr>
        <a:xfrm>
          <a:off x="6405894" y="3094284"/>
          <a:ext cx="1177521" cy="1177521"/>
        </a:xfrm>
        <a:prstGeom prst="ellipse">
          <a:avLst/>
        </a:prstGeom>
        <a:solidFill>
          <a:schemeClr val="accent4">
            <a:tint val="40000"/>
            <a:alpha val="90000"/>
            <a:hueOff val="-4501559"/>
            <a:satOff val="49564"/>
            <a:lumOff val="-1365"/>
            <a:alphaOff val="0"/>
          </a:schemeClr>
        </a:solidFill>
        <a:ln w="25400" cap="flat" cmpd="sng" algn="ctr">
          <a:solidFill>
            <a:srgbClr val="CBCCCC">
              <a:tint val="40000"/>
              <a:alpha val="90000"/>
              <a:hueOff val="-4501559"/>
              <a:satOff val="49564"/>
              <a:lumOff val="-1365"/>
              <a:alphaOff val="0"/>
            </a:srgbClr>
          </a:solidFill>
          <a:prstDash val="solid"/>
        </a:ln>
        <a:effectLst/>
      </dsp:spPr>
      <dsp:style>
        <a:lnRef idx="2">
          <a:scrgbClr r="0" g="0" b="0"/>
        </a:lnRef>
        <a:fillRef idx="1">
          <a:scrgbClr r="0" g="0" b="0"/>
        </a:fillRef>
        <a:effectRef idx="0">
          <a:scrgbClr r="0" g="0" b="0"/>
        </a:effectRef>
        <a:fontRef idx="minor"/>
      </dsp:style>
    </dsp:sp>
    <dsp:sp modelId="{8B717A80-9EEF-432A-B98D-D9C073E079D9}">
      <dsp:nvSpPr>
        <dsp:cNvPr id="0" name=""/>
        <dsp:cNvSpPr/>
      </dsp:nvSpPr>
      <dsp:spPr>
        <a:xfrm>
          <a:off x="7875139" y="411337"/>
          <a:ext cx="3364346" cy="2511413"/>
        </a:xfrm>
        <a:prstGeom prst="round2SameRect">
          <a:avLst>
            <a:gd name="adj1" fmla="val 8000"/>
            <a:gd name="adj2" fmla="val 0"/>
          </a:avLst>
        </a:prstGeom>
        <a:solidFill>
          <a:srgbClr val="FFFFFF">
            <a:alpha val="90000"/>
            <a:hueOff val="0"/>
            <a:satOff val="0"/>
            <a:lumOff val="0"/>
            <a:alphaOff val="0"/>
          </a:srgbClr>
        </a:solidFill>
        <a:ln w="25400" cap="flat" cmpd="sng" algn="ctr">
          <a:solidFill>
            <a:srgbClr val="CBCCCC">
              <a:hueOff val="-8244699"/>
              <a:satOff val="99028"/>
              <a:lumOff val="-2980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339725" lvl="1" indent="-157163" algn="l" defTabSz="622300">
            <a:lnSpc>
              <a:spcPct val="100000"/>
            </a:lnSpc>
            <a:spcBef>
              <a:spcPct val="0"/>
            </a:spcBef>
            <a:spcAft>
              <a:spcPts val="0"/>
            </a:spcAft>
            <a:buNone/>
          </a:pPr>
          <a:r>
            <a:rPr lang="en-US" sz="1400" b="1" kern="1200" dirty="0"/>
            <a:t>Stock Selection:</a:t>
          </a:r>
          <a:r>
            <a:rPr lang="en-US" sz="1400" kern="1200" dirty="0"/>
            <a:t> We have limited</a:t>
          </a: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r>
            <a:rPr lang="en-US" sz="1400" kern="1200" dirty="0"/>
            <a:t>ourselves to Index stocks (BSE</a:t>
          </a: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r>
            <a:rPr lang="en-US" sz="1400" kern="1200" dirty="0"/>
            <a:t>30) – Separate models are</a:t>
          </a: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r>
            <a:rPr lang="en-US" sz="1400" kern="1200" dirty="0"/>
            <a:t>developed for each stock in the</a:t>
          </a: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r>
            <a:rPr lang="en-US" sz="1400" kern="1200" dirty="0"/>
            <a:t>Index</a:t>
          </a: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r>
            <a:rPr lang="en-US" sz="1400" b="1" kern="1200" dirty="0"/>
            <a:t>Duration:</a:t>
          </a:r>
          <a:r>
            <a:rPr lang="en-US" sz="1400" kern="1200" dirty="0"/>
            <a:t> our project focused on</a:t>
          </a: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r>
            <a:rPr lang="en-US" sz="1400" kern="1200" dirty="0"/>
            <a:t>short term prediction. The objective</a:t>
          </a: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r>
            <a:rPr lang="en-US" sz="1400" kern="1200" dirty="0"/>
            <a:t>was to predict next day’s stock</a:t>
          </a: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r>
            <a:rPr lang="en-US" sz="1400" kern="1200" dirty="0"/>
            <a:t>movement direction (up or down)</a:t>
          </a:r>
          <a:endParaRPr lang="en-US" sz="1400" kern="1200" dirty="0">
            <a:solidFill>
              <a:srgbClr val="000000">
                <a:hueOff val="0"/>
                <a:satOff val="0"/>
                <a:lumOff val="0"/>
                <a:alphaOff val="0"/>
              </a:srgbClr>
            </a:solidFill>
            <a:latin typeface="Arial"/>
            <a:ea typeface="+mn-ea"/>
            <a:cs typeface="+mn-cs"/>
          </a:endParaRPr>
        </a:p>
        <a:p>
          <a:pPr marL="339725" lvl="1" indent="-157163" algn="l" defTabSz="622300">
            <a:lnSpc>
              <a:spcPct val="100000"/>
            </a:lnSpc>
            <a:spcBef>
              <a:spcPct val="0"/>
            </a:spcBef>
            <a:spcAft>
              <a:spcPts val="0"/>
            </a:spcAft>
            <a:buNone/>
          </a:pPr>
          <a:r>
            <a:rPr lang="en-US" sz="1400" kern="1200" dirty="0"/>
            <a:t>for a given stock</a:t>
          </a:r>
          <a:endParaRPr lang="en-US" sz="1400" kern="1200" dirty="0">
            <a:solidFill>
              <a:srgbClr val="000000">
                <a:hueOff val="0"/>
                <a:satOff val="0"/>
                <a:lumOff val="0"/>
                <a:alphaOff val="0"/>
              </a:srgbClr>
            </a:solidFill>
            <a:latin typeface="Arial"/>
            <a:ea typeface="+mn-ea"/>
            <a:cs typeface="+mn-cs"/>
          </a:endParaRPr>
        </a:p>
      </dsp:txBody>
      <dsp:txXfrm>
        <a:off x="7933984" y="470182"/>
        <a:ext cx="3246656" cy="2452568"/>
      </dsp:txXfrm>
    </dsp:sp>
    <dsp:sp modelId="{B54EB368-6388-4B12-8013-6D44AA4C0F73}">
      <dsp:nvSpPr>
        <dsp:cNvPr id="0" name=""/>
        <dsp:cNvSpPr/>
      </dsp:nvSpPr>
      <dsp:spPr>
        <a:xfrm>
          <a:off x="7875139" y="2922750"/>
          <a:ext cx="3364346" cy="1079907"/>
        </a:xfrm>
        <a:prstGeom prst="rect">
          <a:avLst/>
        </a:prstGeom>
        <a:solidFill>
          <a:schemeClr val="accent3">
            <a:lumMod val="50000"/>
            <a:lumOff val="50000"/>
          </a:schemeClr>
        </a:solidFill>
        <a:ln w="25400" cap="flat" cmpd="sng" algn="ctr">
          <a:solidFill>
            <a:srgbClr val="CBCCCC">
              <a:hueOff val="-8244699"/>
              <a:satOff val="99028"/>
              <a:lumOff val="-29804"/>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rgbClr val="FFFFFF"/>
              </a:solidFill>
              <a:latin typeface="Arial"/>
              <a:ea typeface="+mn-ea"/>
              <a:cs typeface="+mn-cs"/>
            </a:rPr>
            <a:t>Scope</a:t>
          </a:r>
        </a:p>
      </dsp:txBody>
      <dsp:txXfrm>
        <a:off x="7875139" y="2922750"/>
        <a:ext cx="2369258" cy="1079907"/>
      </dsp:txXfrm>
    </dsp:sp>
    <dsp:sp modelId="{FF8F2443-2599-4226-A9AC-A4A0BF5FA811}">
      <dsp:nvSpPr>
        <dsp:cNvPr id="0" name=""/>
        <dsp:cNvSpPr/>
      </dsp:nvSpPr>
      <dsp:spPr>
        <a:xfrm>
          <a:off x="10339570" y="3094284"/>
          <a:ext cx="1177521" cy="1177521"/>
        </a:xfrm>
        <a:prstGeom prst="ellipse">
          <a:avLst/>
        </a:prstGeom>
        <a:solidFill>
          <a:schemeClr val="accent4">
            <a:tint val="40000"/>
            <a:alpha val="90000"/>
            <a:hueOff val="-9003118"/>
            <a:satOff val="99127"/>
            <a:lumOff val="-2730"/>
            <a:alphaOff val="0"/>
          </a:schemeClr>
        </a:solidFill>
        <a:ln w="25400" cap="flat" cmpd="sng" algn="ctr">
          <a:solidFill>
            <a:srgbClr val="CBCCCC">
              <a:tint val="40000"/>
              <a:alpha val="90000"/>
              <a:hueOff val="-9003118"/>
              <a:satOff val="99127"/>
              <a:lumOff val="-273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E829B-CE74-4986-AC47-9147A44B9804}" type="datetimeFigureOut">
              <a:rPr lang="en-US" smtClean="0"/>
              <a:t>5/28/2018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834C1-CA2F-4CDA-8771-BF99EFBB11A9}" type="slidenum">
              <a:rPr lang="en-US" smtClean="0"/>
              <a:t>‹#›</a:t>
            </a:fld>
            <a:endParaRPr lang="en-US"/>
          </a:p>
        </p:txBody>
      </p:sp>
    </p:spTree>
    <p:extLst>
      <p:ext uri="{BB962C8B-B14F-4D97-AF65-F5344CB8AC3E}">
        <p14:creationId xmlns:p14="http://schemas.microsoft.com/office/powerpoint/2010/main" val="270836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7</a:t>
            </a:fld>
            <a:endParaRPr lang="de-DE" dirty="0"/>
          </a:p>
        </p:txBody>
      </p:sp>
    </p:spTree>
    <p:extLst>
      <p:ext uri="{BB962C8B-B14F-4D97-AF65-F5344CB8AC3E}">
        <p14:creationId xmlns:p14="http://schemas.microsoft.com/office/powerpoint/2010/main" val="278357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xml"/><Relationship Id="rId7" Type="http://schemas.openxmlformats.org/officeDocument/2006/relationships/image" Target="../media/image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jpeg"/><Relationship Id="rId5" Type="http://schemas.openxmlformats.org/officeDocument/2006/relationships/slideMaster" Target="../slideMasters/slideMaster2.xml"/><Relationship Id="rId10" Type="http://schemas.openxmlformats.org/officeDocument/2006/relationships/image" Target="../media/image4.png"/><Relationship Id="rId4" Type="http://schemas.openxmlformats.org/officeDocument/2006/relationships/tags" Target="../tags/tag3.xml"/><Relationship Id="rId9"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4.png"/><Relationship Id="rId7" Type="http://schemas.openxmlformats.org/officeDocument/2006/relationships/image" Target="../media/image11.emf"/><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jpeg"/><Relationship Id="rId5" Type="http://schemas.openxmlformats.org/officeDocument/2006/relationships/slideMaster" Target="../slideMasters/slideMaster4.xml"/><Relationship Id="rId10" Type="http://schemas.openxmlformats.org/officeDocument/2006/relationships/image" Target="../media/image4.png"/><Relationship Id="rId4" Type="http://schemas.openxmlformats.org/officeDocument/2006/relationships/tags" Target="../tags/tag6.xml"/><Relationship Id="rId9" Type="http://schemas.openxmlformats.org/officeDocument/2006/relationships/oleObject" Target="../embeddings/oleObject2.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F188B77-3FCD-4FB9-B2F7-61909A923FB6}"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279377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88B77-3FCD-4FB9-B2F7-61909A923FB6}"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72683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88B77-3FCD-4FB9-B2F7-61909A923FB6}"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3747236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Navy">
    <p:bg>
      <p:bgPr>
        <a:gradFill flip="none" rotWithShape="1">
          <a:gsLst>
            <a:gs pos="1000">
              <a:srgbClr val="34495E"/>
            </a:gs>
            <a:gs pos="100000">
              <a:srgbClr val="2C3E50"/>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52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Title Slide_Sky Blue_Top">
    <p:bg>
      <p:bgPr>
        <a:solidFill>
          <a:schemeClr val="accent1"/>
        </a:solidFill>
        <a:effectLst/>
      </p:bgPr>
    </p:bg>
    <p:spTree>
      <p:nvGrpSpPr>
        <p:cNvPr id="1" name=""/>
        <p:cNvGrpSpPr/>
        <p:nvPr/>
      </p:nvGrpSpPr>
      <p:grpSpPr>
        <a:xfrm>
          <a:off x="0" y="0"/>
          <a:ext cx="0" cy="0"/>
          <a:chOff x="0" y="0"/>
          <a:chExt cx="0" cy="0"/>
        </a:xfrm>
      </p:grpSpPr>
      <p:pic>
        <p:nvPicPr>
          <p:cNvPr id="5142" name="Picture 22" descr="C:\Users\aarnott\Desktop\Picture1.jp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7870" y="-15605"/>
            <a:ext cx="12247739" cy="68892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a:grpSpLocks noChangeAspect="1"/>
          </p:cNvGrpSpPr>
          <p:nvPr userDrawn="1"/>
        </p:nvGrpSpPr>
        <p:grpSpPr>
          <a:xfrm>
            <a:off x="8689742" y="2522800"/>
            <a:ext cx="3075196" cy="2060440"/>
            <a:chOff x="5701703" y="682760"/>
            <a:chExt cx="3074395" cy="2060440"/>
          </a:xfrm>
        </p:grpSpPr>
        <p:sp>
          <p:nvSpPr>
            <p:cNvPr id="22" name="Freeform 21"/>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solidFill>
                  <a:srgbClr val="FFFFFF"/>
                </a:solidFill>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pic>
        <p:nvPicPr>
          <p:cNvPr id="20" name="Picture 3"/>
          <p:cNvPicPr>
            <a:picLocks noChangeAspect="1" noChangeArrowheads="1"/>
          </p:cNvPicPr>
          <p:nvPr userDrawn="1"/>
        </p:nvPicPr>
        <p:blipFill>
          <a:blip r:embed="rId8" cstate="print">
            <a:extLst>
              <a:ext uri="{28A0092B-C50C-407E-A947-70E740481C1C}">
                <a14:useLocalDpi xmlns:a14="http://schemas.microsoft.com/office/drawing/2010/main" val="0"/>
              </a:ext>
            </a:extLst>
          </a:blip>
          <a:stretch>
            <a:fillRect/>
          </a:stretch>
        </p:blipFill>
        <p:spPr bwMode="auto">
          <a:xfrm>
            <a:off x="490603" y="484447"/>
            <a:ext cx="3536037" cy="7589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Objekt 43" hidden="1"/>
          <p:cNvGraphicFramePr>
            <a:graphicFrameLocks/>
          </p:cNvGraphicFramePr>
          <p:nvPr>
            <p:custDataLst>
              <p:tags r:id="rId2"/>
            </p:custDataLst>
          </p:nvPr>
        </p:nvGraphicFramePr>
        <p:xfrm>
          <a:off x="1" y="5"/>
          <a:ext cx="211667" cy="158751"/>
        </p:xfrm>
        <a:graphic>
          <a:graphicData uri="http://schemas.openxmlformats.org/presentationml/2006/ole">
            <mc:AlternateContent xmlns:mc="http://schemas.openxmlformats.org/markup-compatibility/2006">
              <mc:Choice xmlns:v="urn:schemas-microsoft-com:vml" Requires="v">
                <p:oleObj spid="_x0000_s2597" name="think-cell Slide" r:id="rId9" imgW="0" imgH="0" progId="TCLayout.ActiveDocument.1">
                  <p:embed/>
                </p:oleObj>
              </mc:Choice>
              <mc:Fallback>
                <p:oleObj name="think-cell Slide" r:id="rId9"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 y="5"/>
                        <a:ext cx="211667"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12671" y="6184599"/>
            <a:ext cx="4695139" cy="228599"/>
          </a:xfrm>
          <a:prstGeom prst="rect">
            <a:avLst/>
          </a:prstGeom>
        </p:spPr>
      </p:pic>
      <p:sp>
        <p:nvSpPr>
          <p:cNvPr id="11" name="Titel 1"/>
          <p:cNvSpPr>
            <a:spLocks noGrp="1"/>
          </p:cNvSpPr>
          <p:nvPr>
            <p:ph type="ctrTitle" hasCustomPrompt="1"/>
            <p:custDataLst>
              <p:tags r:id="rId3"/>
            </p:custDataLst>
          </p:nvPr>
        </p:nvSpPr>
        <p:spPr bwMode="auto">
          <a:xfrm>
            <a:off x="611718" y="1649626"/>
            <a:ext cx="6653612" cy="943012"/>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defRPr lang="de-DE" sz="3700" i="0" dirty="0">
                <a:solidFill>
                  <a:schemeClr val="bg1"/>
                </a:solidFill>
                <a:latin typeface="Arial"/>
              </a:defRPr>
            </a:lvl1pPr>
          </a:lstStyle>
          <a:p>
            <a:pPr marL="0" lvl="0" indent="0">
              <a:lnSpc>
                <a:spcPct val="100000"/>
              </a:lnSpc>
              <a:buNone/>
            </a:pPr>
            <a:r>
              <a:rPr lang="en-US" dirty="0"/>
              <a:t>Click to edit</a:t>
            </a:r>
            <a:br>
              <a:rPr lang="en-US" dirty="0"/>
            </a:br>
            <a:r>
              <a:rPr lang="en-US" dirty="0"/>
              <a:t>Master title style</a:t>
            </a:r>
            <a:endParaRPr lang="de-DE" dirty="0"/>
          </a:p>
        </p:txBody>
      </p:sp>
      <p:sp>
        <p:nvSpPr>
          <p:cNvPr id="12" name="Untertitel 2"/>
          <p:cNvSpPr>
            <a:spLocks noGrp="1"/>
          </p:cNvSpPr>
          <p:nvPr>
            <p:ph type="subTitle" idx="1"/>
            <p:custDataLst>
              <p:tags r:id="rId4"/>
            </p:custDataLst>
          </p:nvPr>
        </p:nvSpPr>
        <p:spPr bwMode="auto">
          <a:xfrm>
            <a:off x="615956" y="3048088"/>
            <a:ext cx="5480049" cy="1205456"/>
          </a:xfrm>
          <a:prstGeom prst="rect">
            <a:avLst/>
          </a:prstGeom>
          <a:ln w="9525"/>
        </p:spPr>
        <p:txBody>
          <a:bodyPr lIns="0" tIns="0" rIns="0" bIns="0">
            <a:noAutofit/>
          </a:bodyPr>
          <a:lstStyle>
            <a:lvl1pPr marL="0" indent="0" algn="l" rtl="0" eaLnBrk="1" fontAlgn="base" hangingPunct="1">
              <a:spcBef>
                <a:spcPts val="0"/>
              </a:spcBef>
              <a:spcAft>
                <a:spcPct val="0"/>
              </a:spcAft>
              <a:buClr>
                <a:schemeClr val="tx1"/>
              </a:buClr>
              <a:buFontTx/>
              <a:buNone/>
              <a:defRPr lang="de-DE" sz="2400" b="1" baseline="0" dirty="0">
                <a:solidFill>
                  <a:srgbClr val="FFFFFF"/>
                </a:solidFill>
                <a:latin typeface="+mn-lt"/>
                <a:ea typeface="+mn-ea"/>
                <a:cs typeface="+mn-cs"/>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endParaRPr lang="de-DE" dirty="0"/>
          </a:p>
        </p:txBody>
      </p:sp>
      <p:sp>
        <p:nvSpPr>
          <p:cNvPr id="2" name="Rectangle 1"/>
          <p:cNvSpPr/>
          <p:nvPr userDrawn="1"/>
        </p:nvSpPr>
        <p:spPr>
          <a:xfrm>
            <a:off x="503862" y="6532466"/>
            <a:ext cx="2952987" cy="246221"/>
          </a:xfrm>
          <a:prstGeom prst="rect">
            <a:avLst/>
          </a:prstGeom>
        </p:spPr>
        <p:txBody>
          <a:bodyPr wrap="none">
            <a:spAutoFit/>
          </a:bodyPr>
          <a:lstStyle/>
          <a:p>
            <a:r>
              <a:rPr lang="en-US" sz="1000" dirty="0">
                <a:solidFill>
                  <a:srgbClr val="FFFFFF"/>
                </a:solidFill>
                <a:ea typeface="Calibri" panose="020F0502020204030204" pitchFamily="34" charset="0"/>
                <a:cs typeface="Times New Roman" panose="02020603050405020304" pitchFamily="18" charset="0"/>
              </a:rPr>
              <a:t>Copyright © 2017 Accenture. All rights reserved. </a:t>
            </a:r>
          </a:p>
        </p:txBody>
      </p:sp>
    </p:spTree>
    <p:extLst>
      <p:ext uri="{BB962C8B-B14F-4D97-AF65-F5344CB8AC3E}">
        <p14:creationId xmlns:p14="http://schemas.microsoft.com/office/powerpoint/2010/main" val="2878250874"/>
      </p:ext>
    </p:extLst>
  </p:cSld>
  <p:clrMapOvr>
    <a:masterClrMapping/>
  </p:clrMapOvr>
  <p:hf hdr="0" dt="0"/>
  <p:extLst mod="1">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dirty="0"/>
              <a:t>Click to edit Master text styles</a:t>
            </a:r>
          </a:p>
        </p:txBody>
      </p:sp>
      <p:sp>
        <p:nvSpPr>
          <p:cNvPr id="8" name="Content Placeholder 7"/>
          <p:cNvSpPr>
            <a:spLocks noGrp="1"/>
          </p:cNvSpPr>
          <p:nvPr>
            <p:ph sz="quarter" idx="11"/>
          </p:nvPr>
        </p:nvSpPr>
        <p:spPr>
          <a:xfrm>
            <a:off x="625468" y="1559995"/>
            <a:ext cx="10941073"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5" name="Footer Placeholder 4"/>
          <p:cNvSpPr>
            <a:spLocks noGrp="1"/>
          </p:cNvSpPr>
          <p:nvPr>
            <p:ph type="ftr" sz="quarter" idx="12"/>
          </p:nvPr>
        </p:nvSpPr>
        <p:spPr>
          <a:xfrm flipH="1">
            <a:off x="625467"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Tree>
    <p:extLst>
      <p:ext uri="{BB962C8B-B14F-4D97-AF65-F5344CB8AC3E}">
        <p14:creationId xmlns:p14="http://schemas.microsoft.com/office/powerpoint/2010/main" val="95982087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10" name="Text Placeholder 16"/>
          <p:cNvSpPr>
            <a:spLocks noGrp="1"/>
          </p:cNvSpPr>
          <p:nvPr>
            <p:ph type="body" sz="quarter" idx="10"/>
          </p:nvPr>
        </p:nvSpPr>
        <p:spPr>
          <a:xfrm>
            <a:off x="625463" y="1164086"/>
            <a:ext cx="5362495"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dirty="0"/>
              <a:t>Click to edit Master text styles</a:t>
            </a:r>
          </a:p>
        </p:txBody>
      </p:sp>
      <p:sp>
        <p:nvSpPr>
          <p:cNvPr id="11" name="Content Placeholder 7"/>
          <p:cNvSpPr>
            <a:spLocks noGrp="1"/>
          </p:cNvSpPr>
          <p:nvPr>
            <p:ph sz="quarter" idx="11"/>
          </p:nvPr>
        </p:nvSpPr>
        <p:spPr>
          <a:xfrm>
            <a:off x="625463" y="1559995"/>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6"/>
          <p:cNvSpPr>
            <a:spLocks noGrp="1"/>
          </p:cNvSpPr>
          <p:nvPr>
            <p:ph type="body" sz="quarter" idx="16"/>
          </p:nvPr>
        </p:nvSpPr>
        <p:spPr>
          <a:xfrm>
            <a:off x="6204042" y="1164086"/>
            <a:ext cx="5362495"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13" name="Content Placeholder 7"/>
          <p:cNvSpPr>
            <a:spLocks noGrp="1"/>
          </p:cNvSpPr>
          <p:nvPr>
            <p:ph sz="quarter" idx="17"/>
          </p:nvPr>
        </p:nvSpPr>
        <p:spPr>
          <a:xfrm>
            <a:off x="6204042" y="1559995"/>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7"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239107432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9"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11" name="Content Placeholder 7"/>
          <p:cNvSpPr>
            <a:spLocks noGrp="1"/>
          </p:cNvSpPr>
          <p:nvPr>
            <p:ph sz="quarter" idx="11"/>
          </p:nvPr>
        </p:nvSpPr>
        <p:spPr>
          <a:xfrm>
            <a:off x="625463" y="1559277"/>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Content Placeholder 7"/>
          <p:cNvSpPr>
            <a:spLocks noGrp="1"/>
          </p:cNvSpPr>
          <p:nvPr>
            <p:ph sz="quarter" idx="17"/>
          </p:nvPr>
        </p:nvSpPr>
        <p:spPr>
          <a:xfrm>
            <a:off x="6204042" y="1559277"/>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7"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50144894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6" name="Title 5"/>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10" name="Content Placeholder 9"/>
          <p:cNvSpPr>
            <a:spLocks noGrp="1"/>
          </p:cNvSpPr>
          <p:nvPr>
            <p:ph sz="quarter" idx="14"/>
          </p:nvPr>
        </p:nvSpPr>
        <p:spPr>
          <a:xfrm>
            <a:off x="625468" y="1187012"/>
            <a:ext cx="10941073"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p:cNvSpPr>
            <a:spLocks noGrp="1"/>
          </p:cNvSpPr>
          <p:nvPr>
            <p:ph type="ftr" sz="quarter" idx="15"/>
          </p:nvPr>
        </p:nvSpPr>
        <p:spPr>
          <a:xfrm flipH="1">
            <a:off x="625467"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267716763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a:xfrm flipH="1">
            <a:off x="10888491" y="6537399"/>
            <a:ext cx="677794" cy="161888"/>
          </a:xfrm>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4" name="Content Placeholder 3"/>
          <p:cNvSpPr>
            <a:spLocks noGrp="1"/>
          </p:cNvSpPr>
          <p:nvPr>
            <p:ph sz="quarter" idx="16"/>
          </p:nvPr>
        </p:nvSpPr>
        <p:spPr>
          <a:xfrm>
            <a:off x="625463" y="1186295"/>
            <a:ext cx="5362495"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Content Placeholder 3"/>
          <p:cNvSpPr>
            <a:spLocks noGrp="1"/>
          </p:cNvSpPr>
          <p:nvPr>
            <p:ph sz="quarter" idx="17"/>
          </p:nvPr>
        </p:nvSpPr>
        <p:spPr>
          <a:xfrm>
            <a:off x="6204042" y="1186295"/>
            <a:ext cx="5362495"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7"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240145185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dirty="0"/>
              <a:t>Click to edit Master text styles</a:t>
            </a:r>
          </a:p>
        </p:txBody>
      </p:sp>
      <p:sp>
        <p:nvSpPr>
          <p:cNvPr id="2" name="Footer Placeholder 1"/>
          <p:cNvSpPr>
            <a:spLocks noGrp="1"/>
          </p:cNvSpPr>
          <p:nvPr>
            <p:ph type="ftr" sz="quarter" idx="13"/>
          </p:nvPr>
        </p:nvSpPr>
        <p:spPr>
          <a:xfrm flipH="1">
            <a:off x="625467"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196913379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88B77-3FCD-4FB9-B2F7-61909A923FB6}"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3219768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6"/>
            <a:ext cx="10941073" cy="1095121"/>
          </a:xfrm>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35577077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384892460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8" y="1014967"/>
            <a:ext cx="10941073" cy="1161492"/>
          </a:xfrm>
          <a:prstGeom prst="rect">
            <a:avLst/>
          </a:prstGeom>
        </p:spPr>
        <p:txBody>
          <a:bodyPr lIns="0" tIns="0" anchor="b" anchorCtr="0">
            <a:noAutofit/>
          </a:bodyPr>
          <a:lstStyle>
            <a:lvl1pPr algn="l">
              <a:lnSpc>
                <a:spcPts val="5198"/>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8"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2219607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8" y="1015444"/>
            <a:ext cx="10941073" cy="1161492"/>
          </a:xfrm>
          <a:prstGeom prst="rect">
            <a:avLst/>
          </a:prstGeom>
        </p:spPr>
        <p:txBody>
          <a:bodyPr lIns="0" tIns="0" anchor="b" anchorCtr="0">
            <a:noAutofit/>
          </a:bodyPr>
          <a:lstStyle>
            <a:lvl1pPr algn="l">
              <a:lnSpc>
                <a:spcPts val="5198"/>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Footer Placeholder 2"/>
          <p:cNvSpPr>
            <a:spLocks noGrp="1"/>
          </p:cNvSpPr>
          <p:nvPr>
            <p:ph type="ftr" sz="quarter" idx="10"/>
          </p:nvPr>
        </p:nvSpPr>
        <p:spPr>
          <a:xfrm>
            <a:off x="625468"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2936157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8" y="1014967"/>
            <a:ext cx="10941073" cy="1161492"/>
          </a:xfrm>
          <a:prstGeom prst="rect">
            <a:avLst/>
          </a:prstGeom>
        </p:spPr>
        <p:txBody>
          <a:bodyPr lIns="0" tIns="0" anchor="b" anchorCtr="0">
            <a:noAutofit/>
          </a:bodyPr>
          <a:lstStyle>
            <a:lvl1pPr algn="l">
              <a:lnSpc>
                <a:spcPts val="5198"/>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8"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3058286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6"/>
          <p:cNvSpPr>
            <a:spLocks noGrp="1"/>
          </p:cNvSpPr>
          <p:nvPr>
            <p:ph type="body" sz="quarter" idx="10"/>
          </p:nvPr>
        </p:nvSpPr>
        <p:spPr>
          <a:xfrm>
            <a:off x="465320" y="1163369"/>
            <a:ext cx="11258182"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dirty="0"/>
              <a:t>Click to edit Master text styles</a:t>
            </a:r>
          </a:p>
        </p:txBody>
      </p:sp>
      <p:sp>
        <p:nvSpPr>
          <p:cNvPr id="4" name="AMC_Footer"/>
          <p:cNvSpPr txBox="1">
            <a:spLocks/>
          </p:cNvSpPr>
          <p:nvPr userDrawn="1"/>
        </p:nvSpPr>
        <p:spPr>
          <a:xfrm>
            <a:off x="624421" y="6508172"/>
            <a:ext cx="825589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dirty="0">
                <a:solidFill>
                  <a:srgbClr val="FFFFFF"/>
                </a:solidFill>
                <a:cs typeface="Arial" pitchFamily="34" charset="0"/>
              </a:rPr>
              <a:t>Copyright © 2015 Accenture. All rights reserved. </a:t>
            </a:r>
            <a:endParaRPr lang="en-US" sz="900" dirty="0">
              <a:solidFill>
                <a:srgbClr val="FFFFFF"/>
              </a:solidFill>
              <a:cs typeface="Arial" pitchFamily="34" charset="0"/>
            </a:endParaRPr>
          </a:p>
        </p:txBody>
      </p:sp>
      <p:sp>
        <p:nvSpPr>
          <p:cNvPr id="6" name="Inhaltsplatzhalter 13"/>
          <p:cNvSpPr txBox="1">
            <a:spLocks/>
          </p:cNvSpPr>
          <p:nvPr userDrawn="1"/>
        </p:nvSpPr>
        <p:spPr>
          <a:xfrm>
            <a:off x="11109603" y="6508172"/>
            <a:ext cx="452743"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lgn="r" defTabSz="1218987">
              <a:defRPr/>
            </a:pPr>
            <a:fld id="{EB578BD5-E3A8-4354-91BC-79CE4598B8D1}" type="slidenum">
              <a:rPr lang="en-US" sz="900" smtClean="0">
                <a:solidFill>
                  <a:srgbClr val="FFFFFF"/>
                </a:solidFill>
                <a:cs typeface="Arial" pitchFamily="34" charset="0"/>
              </a:rPr>
              <a:pPr algn="r" defTabSz="1218987">
                <a:defRPr/>
              </a:pPr>
              <a:t>‹#›</a:t>
            </a:fld>
            <a:endParaRPr lang="en-US" sz="900">
              <a:solidFill>
                <a:srgbClr val="FFFFFF"/>
              </a:solidFill>
              <a:cs typeface="Arial" pitchFamily="34" charset="0"/>
            </a:endParaRPr>
          </a:p>
        </p:txBody>
      </p:sp>
    </p:spTree>
    <p:extLst>
      <p:ext uri="{BB962C8B-B14F-4D97-AF65-F5344CB8AC3E}">
        <p14:creationId xmlns:p14="http://schemas.microsoft.com/office/powerpoint/2010/main" val="139811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ivider Slide 3">
    <p:bg>
      <p:bgPr>
        <a:solidFill>
          <a:schemeClr val="accent3"/>
        </a:solidFill>
        <a:effectLst/>
      </p:bgPr>
    </p:bg>
    <p:spTree>
      <p:nvGrpSpPr>
        <p:cNvPr id="1" name=""/>
        <p:cNvGrpSpPr/>
        <p:nvPr/>
      </p:nvGrpSpPr>
      <p:grpSpPr>
        <a:xfrm>
          <a:off x="0" y="0"/>
          <a:ext cx="0" cy="0"/>
          <a:chOff x="0" y="0"/>
          <a:chExt cx="0" cy="0"/>
        </a:xfrm>
      </p:grpSpPr>
      <p:pic>
        <p:nvPicPr>
          <p:cNvPr id="2" name="Picture 1" descr="divider-0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3" y="1"/>
            <a:ext cx="12191188" cy="6857543"/>
          </a:xfrm>
          <a:prstGeom prst="rect">
            <a:avLst/>
          </a:prstGeom>
        </p:spPr>
      </p:pic>
      <p:sp>
        <p:nvSpPr>
          <p:cNvPr id="4" name="Text Placeholder 8"/>
          <p:cNvSpPr>
            <a:spLocks noGrp="1"/>
          </p:cNvSpPr>
          <p:nvPr>
            <p:ph type="body" sz="quarter" idx="10" hasCustomPrompt="1"/>
          </p:nvPr>
        </p:nvSpPr>
        <p:spPr>
          <a:xfrm>
            <a:off x="609601" y="512811"/>
            <a:ext cx="10970684"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
        <p:nvSpPr>
          <p:cNvPr id="6" name="TextBox 5"/>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FFFFFF"/>
                </a:solidFill>
                <a:cs typeface="Arial" pitchFamily="34" charset="0"/>
              </a:rPr>
              <a:t>Copyright © 2017 Accenture  All rights reserved.</a:t>
            </a:r>
          </a:p>
        </p:txBody>
      </p:sp>
      <p:sp>
        <p:nvSpPr>
          <p:cNvPr id="7" name="TextBox 6"/>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FFFFFF"/>
                </a:solidFill>
                <a:cs typeface="Arial" pitchFamily="34" charset="0"/>
              </a:rPr>
              <a:pPr algn="r"/>
              <a:t>‹#›</a:t>
            </a:fld>
            <a:endParaRPr lang="en-CA" sz="900" dirty="0">
              <a:solidFill>
                <a:srgbClr val="FFFFFF"/>
              </a:solidFill>
              <a:cs typeface="Arial" pitchFamily="34" charset="0"/>
            </a:endParaRPr>
          </a:p>
        </p:txBody>
      </p:sp>
    </p:spTree>
    <p:extLst>
      <p:ext uri="{BB962C8B-B14F-4D97-AF65-F5344CB8AC3E}">
        <p14:creationId xmlns:p14="http://schemas.microsoft.com/office/powerpoint/2010/main" val="26660457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ver Slide_Top">
    <p:spTree>
      <p:nvGrpSpPr>
        <p:cNvPr id="1" name=""/>
        <p:cNvGrpSpPr/>
        <p:nvPr/>
      </p:nvGrpSpPr>
      <p:grpSpPr>
        <a:xfrm>
          <a:off x="0" y="0"/>
          <a:ext cx="0" cy="0"/>
          <a:chOff x="0" y="0"/>
          <a:chExt cx="0" cy="0"/>
        </a:xfrm>
      </p:grpSpPr>
      <p:pic>
        <p:nvPicPr>
          <p:cNvPr id="11" name="Picture 2" descr="S:\StudioJobs\Clients\Presentations\Accenture\Aakash Deep - 15-4606 - AD Operations analytics\Working Files\Final Images\GettyImages-501869671_with pins.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0" y="-1"/>
            <a:ext cx="12192000" cy="3279470"/>
          </a:xfrm>
          <a:prstGeom prst="rect">
            <a:avLst/>
          </a:prstGeom>
          <a:gradFill>
            <a:gsLst>
              <a:gs pos="0">
                <a:srgbClr val="2F539C"/>
              </a:gs>
              <a:gs pos="77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grpSp>
        <p:nvGrpSpPr>
          <p:cNvPr id="26" name="Group 25"/>
          <p:cNvGrpSpPr/>
          <p:nvPr userDrawn="1"/>
        </p:nvGrpSpPr>
        <p:grpSpPr>
          <a:xfrm>
            <a:off x="629186" y="429619"/>
            <a:ext cx="3516940" cy="738375"/>
            <a:chOff x="1458913" y="4422775"/>
            <a:chExt cx="2425700" cy="509588"/>
          </a:xfrm>
        </p:grpSpPr>
        <p:sp>
          <p:nvSpPr>
            <p:cNvPr id="27" name="Freeform 6"/>
            <p:cNvSpPr>
              <a:spLocks noEditPoints="1"/>
            </p:cNvSpPr>
            <p:nvPr/>
          </p:nvSpPr>
          <p:spPr bwMode="auto">
            <a:xfrm>
              <a:off x="1458913" y="4587875"/>
              <a:ext cx="1514475" cy="265113"/>
            </a:xfrm>
            <a:custGeom>
              <a:avLst/>
              <a:gdLst>
                <a:gd name="T0" fmla="*/ 18 w 404"/>
                <a:gd name="T1" fmla="*/ 63 h 71"/>
                <a:gd name="T2" fmla="*/ 29 w 404"/>
                <a:gd name="T3" fmla="*/ 47 h 71"/>
                <a:gd name="T4" fmla="*/ 41 w 404"/>
                <a:gd name="T5" fmla="*/ 33 h 71"/>
                <a:gd name="T6" fmla="*/ 2 w 404"/>
                <a:gd name="T7" fmla="*/ 33 h 71"/>
                <a:gd name="T8" fmla="*/ 22 w 404"/>
                <a:gd name="T9" fmla="*/ 25 h 71"/>
                <a:gd name="T10" fmla="*/ 29 w 404"/>
                <a:gd name="T11" fmla="*/ 40 h 71"/>
                <a:gd name="T12" fmla="*/ 15 w 404"/>
                <a:gd name="T13" fmla="*/ 71 h 71"/>
                <a:gd name="T14" fmla="*/ 29 w 404"/>
                <a:gd name="T15" fmla="*/ 64 h 71"/>
                <a:gd name="T16" fmla="*/ 41 w 404"/>
                <a:gd name="T17" fmla="*/ 70 h 71"/>
                <a:gd name="T18" fmla="*/ 90 w 404"/>
                <a:gd name="T19" fmla="*/ 35 h 71"/>
                <a:gd name="T20" fmla="*/ 46 w 404"/>
                <a:gd name="T21" fmla="*/ 41 h 71"/>
                <a:gd name="T22" fmla="*/ 90 w 404"/>
                <a:gd name="T23" fmla="*/ 69 h 71"/>
                <a:gd name="T24" fmla="*/ 81 w 404"/>
                <a:gd name="T25" fmla="*/ 63 h 71"/>
                <a:gd name="T26" fmla="*/ 69 w 404"/>
                <a:gd name="T27" fmla="*/ 25 h 71"/>
                <a:gd name="T28" fmla="*/ 124 w 404"/>
                <a:gd name="T29" fmla="*/ 35 h 71"/>
                <a:gd name="T30" fmla="*/ 117 w 404"/>
                <a:gd name="T31" fmla="*/ 16 h 71"/>
                <a:gd name="T32" fmla="*/ 122 w 404"/>
                <a:gd name="T33" fmla="*/ 71 h 71"/>
                <a:gd name="T34" fmla="*/ 137 w 404"/>
                <a:gd name="T35" fmla="*/ 61 h 71"/>
                <a:gd name="T36" fmla="*/ 106 w 404"/>
                <a:gd name="T37" fmla="*/ 39 h 71"/>
                <a:gd name="T38" fmla="*/ 124 w 404"/>
                <a:gd name="T39" fmla="*/ 35 h 71"/>
                <a:gd name="T40" fmla="*/ 153 w 404"/>
                <a:gd name="T41" fmla="*/ 33 h 71"/>
                <a:gd name="T42" fmla="*/ 173 w 404"/>
                <a:gd name="T43" fmla="*/ 33 h 71"/>
                <a:gd name="T44" fmla="*/ 184 w 404"/>
                <a:gd name="T45" fmla="*/ 38 h 71"/>
                <a:gd name="T46" fmla="*/ 142 w 404"/>
                <a:gd name="T47" fmla="*/ 41 h 71"/>
                <a:gd name="T48" fmla="*/ 183 w 404"/>
                <a:gd name="T49" fmla="*/ 69 h 71"/>
                <a:gd name="T50" fmla="*/ 173 w 404"/>
                <a:gd name="T51" fmla="*/ 63 h 71"/>
                <a:gd name="T52" fmla="*/ 184 w 404"/>
                <a:gd name="T53" fmla="*/ 41 h 71"/>
                <a:gd name="T54" fmla="*/ 233 w 404"/>
                <a:gd name="T55" fmla="*/ 70 h 71"/>
                <a:gd name="T56" fmla="*/ 219 w 404"/>
                <a:gd name="T57" fmla="*/ 16 h 71"/>
                <a:gd name="T58" fmla="*/ 203 w 404"/>
                <a:gd name="T59" fmla="*/ 27 h 71"/>
                <a:gd name="T60" fmla="*/ 190 w 404"/>
                <a:gd name="T61" fmla="*/ 17 h 71"/>
                <a:gd name="T62" fmla="*/ 203 w 404"/>
                <a:gd name="T63" fmla="*/ 70 h 71"/>
                <a:gd name="T64" fmla="*/ 215 w 404"/>
                <a:gd name="T65" fmla="*/ 28 h 71"/>
                <a:gd name="T66" fmla="*/ 221 w 404"/>
                <a:gd name="T67" fmla="*/ 40 h 71"/>
                <a:gd name="T68" fmla="*/ 258 w 404"/>
                <a:gd name="T69" fmla="*/ 26 h 71"/>
                <a:gd name="T70" fmla="*/ 274 w 404"/>
                <a:gd name="T71" fmla="*/ 17 h 71"/>
                <a:gd name="T72" fmla="*/ 258 w 404"/>
                <a:gd name="T73" fmla="*/ 0 h 71"/>
                <a:gd name="T74" fmla="*/ 246 w 404"/>
                <a:gd name="T75" fmla="*/ 17 h 71"/>
                <a:gd name="T76" fmla="*/ 236 w 404"/>
                <a:gd name="T77" fmla="*/ 26 h 71"/>
                <a:gd name="T78" fmla="*/ 246 w 404"/>
                <a:gd name="T79" fmla="*/ 57 h 71"/>
                <a:gd name="T80" fmla="*/ 272 w 404"/>
                <a:gd name="T81" fmla="*/ 70 h 71"/>
                <a:gd name="T82" fmla="*/ 267 w 404"/>
                <a:gd name="T83" fmla="*/ 63 h 71"/>
                <a:gd name="T84" fmla="*/ 258 w 404"/>
                <a:gd name="T85" fmla="*/ 26 h 71"/>
                <a:gd name="T86" fmla="*/ 322 w 404"/>
                <a:gd name="T87" fmla="*/ 70 h 71"/>
                <a:gd name="T88" fmla="*/ 309 w 404"/>
                <a:gd name="T89" fmla="*/ 17 h 71"/>
                <a:gd name="T90" fmla="*/ 297 w 404"/>
                <a:gd name="T91" fmla="*/ 60 h 71"/>
                <a:gd name="T92" fmla="*/ 292 w 404"/>
                <a:gd name="T93" fmla="*/ 48 h 71"/>
                <a:gd name="T94" fmla="*/ 279 w 404"/>
                <a:gd name="T95" fmla="*/ 17 h 71"/>
                <a:gd name="T96" fmla="*/ 294 w 404"/>
                <a:gd name="T97" fmla="*/ 71 h 71"/>
                <a:gd name="T98" fmla="*/ 309 w 404"/>
                <a:gd name="T99" fmla="*/ 60 h 71"/>
                <a:gd name="T100" fmla="*/ 342 w 404"/>
                <a:gd name="T101" fmla="*/ 47 h 71"/>
                <a:gd name="T102" fmla="*/ 359 w 404"/>
                <a:gd name="T103" fmla="*/ 16 h 71"/>
                <a:gd name="T104" fmla="*/ 342 w 404"/>
                <a:gd name="T105" fmla="*/ 27 h 71"/>
                <a:gd name="T106" fmla="*/ 329 w 404"/>
                <a:gd name="T107" fmla="*/ 17 h 71"/>
                <a:gd name="T108" fmla="*/ 342 w 404"/>
                <a:gd name="T109" fmla="*/ 70 h 71"/>
                <a:gd name="T110" fmla="*/ 392 w 404"/>
                <a:gd name="T111" fmla="*/ 33 h 71"/>
                <a:gd name="T112" fmla="*/ 383 w 404"/>
                <a:gd name="T113" fmla="*/ 24 h 71"/>
                <a:gd name="T114" fmla="*/ 404 w 404"/>
                <a:gd name="T115" fmla="*/ 41 h 71"/>
                <a:gd name="T116" fmla="*/ 384 w 404"/>
                <a:gd name="T117" fmla="*/ 16 h 71"/>
                <a:gd name="T118" fmla="*/ 388 w 404"/>
                <a:gd name="T119" fmla="*/ 71 h 71"/>
                <a:gd name="T120" fmla="*/ 403 w 404"/>
                <a:gd name="T121" fmla="*/ 61 h 71"/>
                <a:gd name="T122" fmla="*/ 373 w 404"/>
                <a:gd name="T123"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4" h="71">
                  <a:moveTo>
                    <a:pt x="29" y="47"/>
                  </a:moveTo>
                  <a:cubicBezTo>
                    <a:pt x="29" y="54"/>
                    <a:pt x="26" y="63"/>
                    <a:pt x="18" y="63"/>
                  </a:cubicBezTo>
                  <a:cubicBezTo>
                    <a:pt x="14" y="63"/>
                    <a:pt x="12" y="61"/>
                    <a:pt x="12" y="56"/>
                  </a:cubicBezTo>
                  <a:cubicBezTo>
                    <a:pt x="12" y="48"/>
                    <a:pt x="23" y="47"/>
                    <a:pt x="29" y="47"/>
                  </a:cubicBezTo>
                  <a:moveTo>
                    <a:pt x="41" y="70"/>
                  </a:moveTo>
                  <a:cubicBezTo>
                    <a:pt x="41" y="33"/>
                    <a:pt x="41" y="33"/>
                    <a:pt x="41" y="33"/>
                  </a:cubicBezTo>
                  <a:cubicBezTo>
                    <a:pt x="41" y="20"/>
                    <a:pt x="33" y="16"/>
                    <a:pt x="22" y="16"/>
                  </a:cubicBezTo>
                  <a:cubicBezTo>
                    <a:pt x="11" y="16"/>
                    <a:pt x="2" y="21"/>
                    <a:pt x="2" y="33"/>
                  </a:cubicBezTo>
                  <a:cubicBezTo>
                    <a:pt x="14" y="33"/>
                    <a:pt x="14" y="33"/>
                    <a:pt x="14" y="33"/>
                  </a:cubicBezTo>
                  <a:cubicBezTo>
                    <a:pt x="14" y="28"/>
                    <a:pt x="16" y="25"/>
                    <a:pt x="22" y="25"/>
                  </a:cubicBezTo>
                  <a:cubicBezTo>
                    <a:pt x="28" y="25"/>
                    <a:pt x="29" y="29"/>
                    <a:pt x="29" y="34"/>
                  </a:cubicBezTo>
                  <a:cubicBezTo>
                    <a:pt x="29" y="40"/>
                    <a:pt x="29" y="40"/>
                    <a:pt x="29" y="40"/>
                  </a:cubicBezTo>
                  <a:cubicBezTo>
                    <a:pt x="17" y="40"/>
                    <a:pt x="0" y="42"/>
                    <a:pt x="0" y="58"/>
                  </a:cubicBezTo>
                  <a:cubicBezTo>
                    <a:pt x="0" y="66"/>
                    <a:pt x="7" y="71"/>
                    <a:pt x="15" y="71"/>
                  </a:cubicBezTo>
                  <a:cubicBezTo>
                    <a:pt x="21" y="71"/>
                    <a:pt x="26" y="69"/>
                    <a:pt x="29" y="64"/>
                  </a:cubicBezTo>
                  <a:cubicBezTo>
                    <a:pt x="29" y="64"/>
                    <a:pt x="29" y="64"/>
                    <a:pt x="29" y="64"/>
                  </a:cubicBezTo>
                  <a:cubicBezTo>
                    <a:pt x="29" y="70"/>
                    <a:pt x="29" y="70"/>
                    <a:pt x="29" y="70"/>
                  </a:cubicBezTo>
                  <a:cubicBezTo>
                    <a:pt x="41" y="70"/>
                    <a:pt x="41" y="70"/>
                    <a:pt x="41" y="70"/>
                  </a:cubicBezTo>
                  <a:moveTo>
                    <a:pt x="77" y="35"/>
                  </a:moveTo>
                  <a:cubicBezTo>
                    <a:pt x="90" y="35"/>
                    <a:pt x="90" y="35"/>
                    <a:pt x="90" y="35"/>
                  </a:cubicBezTo>
                  <a:cubicBezTo>
                    <a:pt x="90" y="23"/>
                    <a:pt x="83" y="16"/>
                    <a:pt x="70" y="16"/>
                  </a:cubicBezTo>
                  <a:cubicBezTo>
                    <a:pt x="54" y="16"/>
                    <a:pt x="46" y="26"/>
                    <a:pt x="46" y="41"/>
                  </a:cubicBezTo>
                  <a:cubicBezTo>
                    <a:pt x="46" y="60"/>
                    <a:pt x="56" y="71"/>
                    <a:pt x="74" y="71"/>
                  </a:cubicBezTo>
                  <a:cubicBezTo>
                    <a:pt x="80" y="71"/>
                    <a:pt x="85" y="70"/>
                    <a:pt x="90" y="69"/>
                  </a:cubicBezTo>
                  <a:cubicBezTo>
                    <a:pt x="90" y="61"/>
                    <a:pt x="90" y="61"/>
                    <a:pt x="90" y="61"/>
                  </a:cubicBezTo>
                  <a:cubicBezTo>
                    <a:pt x="87" y="62"/>
                    <a:pt x="84" y="63"/>
                    <a:pt x="81" y="63"/>
                  </a:cubicBezTo>
                  <a:cubicBezTo>
                    <a:pt x="67" y="63"/>
                    <a:pt x="59" y="53"/>
                    <a:pt x="59" y="39"/>
                  </a:cubicBezTo>
                  <a:cubicBezTo>
                    <a:pt x="59" y="33"/>
                    <a:pt x="62" y="25"/>
                    <a:pt x="69" y="25"/>
                  </a:cubicBezTo>
                  <a:cubicBezTo>
                    <a:pt x="76" y="25"/>
                    <a:pt x="77" y="30"/>
                    <a:pt x="77" y="35"/>
                  </a:cubicBezTo>
                  <a:moveTo>
                    <a:pt x="124" y="35"/>
                  </a:moveTo>
                  <a:cubicBezTo>
                    <a:pt x="137" y="35"/>
                    <a:pt x="137" y="35"/>
                    <a:pt x="137" y="35"/>
                  </a:cubicBezTo>
                  <a:cubicBezTo>
                    <a:pt x="137" y="23"/>
                    <a:pt x="130" y="16"/>
                    <a:pt x="117" y="16"/>
                  </a:cubicBezTo>
                  <a:cubicBezTo>
                    <a:pt x="102" y="16"/>
                    <a:pt x="93" y="26"/>
                    <a:pt x="93" y="41"/>
                  </a:cubicBezTo>
                  <a:cubicBezTo>
                    <a:pt x="93" y="60"/>
                    <a:pt x="103" y="71"/>
                    <a:pt x="122" y="71"/>
                  </a:cubicBezTo>
                  <a:cubicBezTo>
                    <a:pt x="127" y="71"/>
                    <a:pt x="132" y="70"/>
                    <a:pt x="137" y="69"/>
                  </a:cubicBezTo>
                  <a:cubicBezTo>
                    <a:pt x="137" y="61"/>
                    <a:pt x="137" y="61"/>
                    <a:pt x="137" y="61"/>
                  </a:cubicBezTo>
                  <a:cubicBezTo>
                    <a:pt x="134" y="62"/>
                    <a:pt x="131" y="63"/>
                    <a:pt x="128" y="63"/>
                  </a:cubicBezTo>
                  <a:cubicBezTo>
                    <a:pt x="114" y="63"/>
                    <a:pt x="106" y="53"/>
                    <a:pt x="106" y="39"/>
                  </a:cubicBezTo>
                  <a:cubicBezTo>
                    <a:pt x="106" y="33"/>
                    <a:pt x="109" y="25"/>
                    <a:pt x="116" y="25"/>
                  </a:cubicBezTo>
                  <a:cubicBezTo>
                    <a:pt x="123" y="25"/>
                    <a:pt x="124" y="30"/>
                    <a:pt x="124" y="35"/>
                  </a:cubicBezTo>
                  <a:moveTo>
                    <a:pt x="173" y="33"/>
                  </a:moveTo>
                  <a:cubicBezTo>
                    <a:pt x="153" y="33"/>
                    <a:pt x="153" y="33"/>
                    <a:pt x="153" y="33"/>
                  </a:cubicBezTo>
                  <a:cubicBezTo>
                    <a:pt x="154" y="28"/>
                    <a:pt x="158" y="24"/>
                    <a:pt x="163" y="24"/>
                  </a:cubicBezTo>
                  <a:cubicBezTo>
                    <a:pt x="169" y="24"/>
                    <a:pt x="173" y="28"/>
                    <a:pt x="173" y="33"/>
                  </a:cubicBezTo>
                  <a:moveTo>
                    <a:pt x="184" y="41"/>
                  </a:moveTo>
                  <a:cubicBezTo>
                    <a:pt x="184" y="38"/>
                    <a:pt x="184" y="38"/>
                    <a:pt x="184" y="38"/>
                  </a:cubicBezTo>
                  <a:cubicBezTo>
                    <a:pt x="184" y="25"/>
                    <a:pt x="177" y="16"/>
                    <a:pt x="164" y="16"/>
                  </a:cubicBezTo>
                  <a:cubicBezTo>
                    <a:pt x="148" y="16"/>
                    <a:pt x="142" y="26"/>
                    <a:pt x="142" y="41"/>
                  </a:cubicBezTo>
                  <a:cubicBezTo>
                    <a:pt x="142" y="58"/>
                    <a:pt x="149" y="71"/>
                    <a:pt x="168" y="71"/>
                  </a:cubicBezTo>
                  <a:cubicBezTo>
                    <a:pt x="173" y="71"/>
                    <a:pt x="178" y="71"/>
                    <a:pt x="183" y="69"/>
                  </a:cubicBezTo>
                  <a:cubicBezTo>
                    <a:pt x="183" y="61"/>
                    <a:pt x="183" y="61"/>
                    <a:pt x="183" y="61"/>
                  </a:cubicBezTo>
                  <a:cubicBezTo>
                    <a:pt x="180" y="62"/>
                    <a:pt x="176" y="63"/>
                    <a:pt x="173" y="63"/>
                  </a:cubicBezTo>
                  <a:cubicBezTo>
                    <a:pt x="161" y="63"/>
                    <a:pt x="153" y="52"/>
                    <a:pt x="153" y="41"/>
                  </a:cubicBezTo>
                  <a:cubicBezTo>
                    <a:pt x="184" y="41"/>
                    <a:pt x="184" y="41"/>
                    <a:pt x="184" y="41"/>
                  </a:cubicBezTo>
                  <a:moveTo>
                    <a:pt x="221" y="70"/>
                  </a:moveTo>
                  <a:cubicBezTo>
                    <a:pt x="233" y="70"/>
                    <a:pt x="233" y="70"/>
                    <a:pt x="233" y="70"/>
                  </a:cubicBezTo>
                  <a:cubicBezTo>
                    <a:pt x="233" y="34"/>
                    <a:pt x="233" y="34"/>
                    <a:pt x="233" y="34"/>
                  </a:cubicBezTo>
                  <a:cubicBezTo>
                    <a:pt x="233" y="25"/>
                    <a:pt x="229" y="16"/>
                    <a:pt x="219" y="16"/>
                  </a:cubicBezTo>
                  <a:cubicBezTo>
                    <a:pt x="211" y="16"/>
                    <a:pt x="206" y="21"/>
                    <a:pt x="203" y="27"/>
                  </a:cubicBezTo>
                  <a:cubicBezTo>
                    <a:pt x="203" y="27"/>
                    <a:pt x="203" y="27"/>
                    <a:pt x="203" y="27"/>
                  </a:cubicBezTo>
                  <a:cubicBezTo>
                    <a:pt x="203" y="17"/>
                    <a:pt x="203" y="17"/>
                    <a:pt x="203" y="17"/>
                  </a:cubicBezTo>
                  <a:cubicBezTo>
                    <a:pt x="190" y="17"/>
                    <a:pt x="190" y="17"/>
                    <a:pt x="190" y="17"/>
                  </a:cubicBezTo>
                  <a:cubicBezTo>
                    <a:pt x="190" y="70"/>
                    <a:pt x="190" y="70"/>
                    <a:pt x="190" y="70"/>
                  </a:cubicBezTo>
                  <a:cubicBezTo>
                    <a:pt x="203" y="70"/>
                    <a:pt x="203" y="70"/>
                    <a:pt x="203" y="70"/>
                  </a:cubicBezTo>
                  <a:cubicBezTo>
                    <a:pt x="203" y="47"/>
                    <a:pt x="203" y="47"/>
                    <a:pt x="203" y="47"/>
                  </a:cubicBezTo>
                  <a:cubicBezTo>
                    <a:pt x="203" y="40"/>
                    <a:pt x="206" y="28"/>
                    <a:pt x="215" y="28"/>
                  </a:cubicBezTo>
                  <a:cubicBezTo>
                    <a:pt x="216" y="28"/>
                    <a:pt x="218" y="28"/>
                    <a:pt x="219" y="29"/>
                  </a:cubicBezTo>
                  <a:cubicBezTo>
                    <a:pt x="221" y="31"/>
                    <a:pt x="221" y="37"/>
                    <a:pt x="221" y="40"/>
                  </a:cubicBezTo>
                  <a:cubicBezTo>
                    <a:pt x="221" y="70"/>
                    <a:pt x="221" y="70"/>
                    <a:pt x="221" y="70"/>
                  </a:cubicBezTo>
                  <a:moveTo>
                    <a:pt x="258" y="26"/>
                  </a:moveTo>
                  <a:cubicBezTo>
                    <a:pt x="274" y="26"/>
                    <a:pt x="274" y="26"/>
                    <a:pt x="274" y="26"/>
                  </a:cubicBezTo>
                  <a:cubicBezTo>
                    <a:pt x="274" y="17"/>
                    <a:pt x="274" y="17"/>
                    <a:pt x="274" y="17"/>
                  </a:cubicBezTo>
                  <a:cubicBezTo>
                    <a:pt x="258" y="17"/>
                    <a:pt x="258" y="17"/>
                    <a:pt x="258" y="17"/>
                  </a:cubicBezTo>
                  <a:cubicBezTo>
                    <a:pt x="258" y="0"/>
                    <a:pt x="258" y="0"/>
                    <a:pt x="258" y="0"/>
                  </a:cubicBezTo>
                  <a:cubicBezTo>
                    <a:pt x="246" y="5"/>
                    <a:pt x="246" y="5"/>
                    <a:pt x="246" y="5"/>
                  </a:cubicBezTo>
                  <a:cubicBezTo>
                    <a:pt x="246" y="17"/>
                    <a:pt x="246" y="17"/>
                    <a:pt x="246" y="17"/>
                  </a:cubicBezTo>
                  <a:cubicBezTo>
                    <a:pt x="236" y="17"/>
                    <a:pt x="236" y="17"/>
                    <a:pt x="236" y="17"/>
                  </a:cubicBezTo>
                  <a:cubicBezTo>
                    <a:pt x="236" y="26"/>
                    <a:pt x="236" y="26"/>
                    <a:pt x="236" y="26"/>
                  </a:cubicBezTo>
                  <a:cubicBezTo>
                    <a:pt x="246" y="26"/>
                    <a:pt x="246" y="26"/>
                    <a:pt x="246" y="26"/>
                  </a:cubicBezTo>
                  <a:cubicBezTo>
                    <a:pt x="246" y="57"/>
                    <a:pt x="246" y="57"/>
                    <a:pt x="246" y="57"/>
                  </a:cubicBezTo>
                  <a:cubicBezTo>
                    <a:pt x="246" y="68"/>
                    <a:pt x="251" y="71"/>
                    <a:pt x="262" y="71"/>
                  </a:cubicBezTo>
                  <a:cubicBezTo>
                    <a:pt x="266" y="71"/>
                    <a:pt x="269" y="71"/>
                    <a:pt x="272" y="70"/>
                  </a:cubicBezTo>
                  <a:cubicBezTo>
                    <a:pt x="272" y="62"/>
                    <a:pt x="272" y="62"/>
                    <a:pt x="272" y="62"/>
                  </a:cubicBezTo>
                  <a:cubicBezTo>
                    <a:pt x="270" y="62"/>
                    <a:pt x="269" y="63"/>
                    <a:pt x="267" y="63"/>
                  </a:cubicBezTo>
                  <a:cubicBezTo>
                    <a:pt x="259" y="63"/>
                    <a:pt x="258" y="57"/>
                    <a:pt x="258" y="51"/>
                  </a:cubicBezTo>
                  <a:cubicBezTo>
                    <a:pt x="258" y="26"/>
                    <a:pt x="258" y="26"/>
                    <a:pt x="258" y="26"/>
                  </a:cubicBezTo>
                  <a:moveTo>
                    <a:pt x="309" y="70"/>
                  </a:moveTo>
                  <a:cubicBezTo>
                    <a:pt x="322" y="70"/>
                    <a:pt x="322" y="70"/>
                    <a:pt x="322" y="70"/>
                  </a:cubicBezTo>
                  <a:cubicBezTo>
                    <a:pt x="322" y="17"/>
                    <a:pt x="322" y="17"/>
                    <a:pt x="322" y="17"/>
                  </a:cubicBezTo>
                  <a:cubicBezTo>
                    <a:pt x="309" y="17"/>
                    <a:pt x="309" y="17"/>
                    <a:pt x="309" y="17"/>
                  </a:cubicBezTo>
                  <a:cubicBezTo>
                    <a:pt x="309" y="40"/>
                    <a:pt x="309" y="40"/>
                    <a:pt x="309" y="40"/>
                  </a:cubicBezTo>
                  <a:cubicBezTo>
                    <a:pt x="309" y="47"/>
                    <a:pt x="306" y="60"/>
                    <a:pt x="297" y="60"/>
                  </a:cubicBezTo>
                  <a:cubicBezTo>
                    <a:pt x="296" y="60"/>
                    <a:pt x="294" y="60"/>
                    <a:pt x="294" y="59"/>
                  </a:cubicBezTo>
                  <a:cubicBezTo>
                    <a:pt x="291" y="57"/>
                    <a:pt x="292" y="50"/>
                    <a:pt x="292" y="48"/>
                  </a:cubicBezTo>
                  <a:cubicBezTo>
                    <a:pt x="292" y="17"/>
                    <a:pt x="292" y="17"/>
                    <a:pt x="292" y="17"/>
                  </a:cubicBezTo>
                  <a:cubicBezTo>
                    <a:pt x="279" y="17"/>
                    <a:pt x="279" y="17"/>
                    <a:pt x="279" y="17"/>
                  </a:cubicBezTo>
                  <a:cubicBezTo>
                    <a:pt x="279" y="54"/>
                    <a:pt x="279" y="54"/>
                    <a:pt x="279" y="54"/>
                  </a:cubicBezTo>
                  <a:cubicBezTo>
                    <a:pt x="279" y="63"/>
                    <a:pt x="284" y="71"/>
                    <a:pt x="294" y="71"/>
                  </a:cubicBezTo>
                  <a:cubicBezTo>
                    <a:pt x="301" y="71"/>
                    <a:pt x="306" y="67"/>
                    <a:pt x="309" y="60"/>
                  </a:cubicBezTo>
                  <a:cubicBezTo>
                    <a:pt x="309" y="60"/>
                    <a:pt x="309" y="60"/>
                    <a:pt x="309" y="60"/>
                  </a:cubicBezTo>
                  <a:cubicBezTo>
                    <a:pt x="309" y="70"/>
                    <a:pt x="309" y="70"/>
                    <a:pt x="309" y="70"/>
                  </a:cubicBezTo>
                  <a:moveTo>
                    <a:pt x="342" y="47"/>
                  </a:moveTo>
                  <a:cubicBezTo>
                    <a:pt x="342" y="35"/>
                    <a:pt x="346" y="29"/>
                    <a:pt x="359" y="29"/>
                  </a:cubicBezTo>
                  <a:cubicBezTo>
                    <a:pt x="359" y="16"/>
                    <a:pt x="359" y="16"/>
                    <a:pt x="359" y="16"/>
                  </a:cubicBezTo>
                  <a:cubicBezTo>
                    <a:pt x="350" y="16"/>
                    <a:pt x="346" y="20"/>
                    <a:pt x="342" y="27"/>
                  </a:cubicBezTo>
                  <a:cubicBezTo>
                    <a:pt x="342" y="27"/>
                    <a:pt x="342" y="27"/>
                    <a:pt x="342" y="27"/>
                  </a:cubicBezTo>
                  <a:cubicBezTo>
                    <a:pt x="342" y="17"/>
                    <a:pt x="342" y="17"/>
                    <a:pt x="342" y="17"/>
                  </a:cubicBezTo>
                  <a:cubicBezTo>
                    <a:pt x="329" y="17"/>
                    <a:pt x="329" y="17"/>
                    <a:pt x="329" y="17"/>
                  </a:cubicBezTo>
                  <a:cubicBezTo>
                    <a:pt x="329" y="70"/>
                    <a:pt x="329" y="70"/>
                    <a:pt x="329" y="70"/>
                  </a:cubicBezTo>
                  <a:cubicBezTo>
                    <a:pt x="342" y="70"/>
                    <a:pt x="342" y="70"/>
                    <a:pt x="342" y="70"/>
                  </a:cubicBezTo>
                  <a:cubicBezTo>
                    <a:pt x="342" y="47"/>
                    <a:pt x="342" y="47"/>
                    <a:pt x="342" y="47"/>
                  </a:cubicBezTo>
                  <a:moveTo>
                    <a:pt x="392" y="33"/>
                  </a:moveTo>
                  <a:cubicBezTo>
                    <a:pt x="373" y="33"/>
                    <a:pt x="373" y="33"/>
                    <a:pt x="373" y="33"/>
                  </a:cubicBezTo>
                  <a:cubicBezTo>
                    <a:pt x="374" y="28"/>
                    <a:pt x="378" y="24"/>
                    <a:pt x="383" y="24"/>
                  </a:cubicBezTo>
                  <a:cubicBezTo>
                    <a:pt x="389" y="24"/>
                    <a:pt x="392" y="28"/>
                    <a:pt x="392" y="33"/>
                  </a:cubicBezTo>
                  <a:moveTo>
                    <a:pt x="404" y="41"/>
                  </a:moveTo>
                  <a:cubicBezTo>
                    <a:pt x="404" y="38"/>
                    <a:pt x="404" y="38"/>
                    <a:pt x="404" y="38"/>
                  </a:cubicBezTo>
                  <a:cubicBezTo>
                    <a:pt x="404" y="25"/>
                    <a:pt x="397" y="16"/>
                    <a:pt x="384" y="16"/>
                  </a:cubicBezTo>
                  <a:cubicBezTo>
                    <a:pt x="368" y="16"/>
                    <a:pt x="362" y="26"/>
                    <a:pt x="362" y="41"/>
                  </a:cubicBezTo>
                  <a:cubicBezTo>
                    <a:pt x="362" y="58"/>
                    <a:pt x="369" y="71"/>
                    <a:pt x="388" y="71"/>
                  </a:cubicBezTo>
                  <a:cubicBezTo>
                    <a:pt x="393" y="71"/>
                    <a:pt x="398" y="71"/>
                    <a:pt x="403" y="69"/>
                  </a:cubicBezTo>
                  <a:cubicBezTo>
                    <a:pt x="403" y="61"/>
                    <a:pt x="403" y="61"/>
                    <a:pt x="403" y="61"/>
                  </a:cubicBezTo>
                  <a:cubicBezTo>
                    <a:pt x="400" y="62"/>
                    <a:pt x="396" y="63"/>
                    <a:pt x="393" y="63"/>
                  </a:cubicBezTo>
                  <a:cubicBezTo>
                    <a:pt x="381" y="63"/>
                    <a:pt x="373" y="52"/>
                    <a:pt x="373" y="41"/>
                  </a:cubicBezTo>
                  <a:cubicBezTo>
                    <a:pt x="404" y="41"/>
                    <a:pt x="404" y="41"/>
                    <a:pt x="404" y="4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28" name="Freeform 7"/>
            <p:cNvSpPr>
              <a:spLocks noEditPoints="1"/>
            </p:cNvSpPr>
            <p:nvPr/>
          </p:nvSpPr>
          <p:spPr bwMode="auto">
            <a:xfrm>
              <a:off x="2347913" y="4422775"/>
              <a:ext cx="1536700" cy="509588"/>
            </a:xfrm>
            <a:custGeom>
              <a:avLst/>
              <a:gdLst>
                <a:gd name="T0" fmla="*/ 211 w 410"/>
                <a:gd name="T1" fmla="*/ 104 h 136"/>
                <a:gd name="T2" fmla="*/ 196 w 410"/>
                <a:gd name="T3" fmla="*/ 115 h 136"/>
                <a:gd name="T4" fmla="*/ 197 w 410"/>
                <a:gd name="T5" fmla="*/ 60 h 136"/>
                <a:gd name="T6" fmla="*/ 211 w 410"/>
                <a:gd name="T7" fmla="*/ 71 h 136"/>
                <a:gd name="T8" fmla="*/ 217 w 410"/>
                <a:gd name="T9" fmla="*/ 38 h 136"/>
                <a:gd name="T10" fmla="*/ 211 w 410"/>
                <a:gd name="T11" fmla="*/ 114 h 136"/>
                <a:gd name="T12" fmla="*/ 185 w 410"/>
                <a:gd name="T13" fmla="*/ 88 h 136"/>
                <a:gd name="T14" fmla="*/ 211 w 410"/>
                <a:gd name="T15" fmla="*/ 88 h 136"/>
                <a:gd name="T16" fmla="*/ 232 w 410"/>
                <a:gd name="T17" fmla="*/ 47 h 136"/>
                <a:gd name="T18" fmla="*/ 240 w 410"/>
                <a:gd name="T19" fmla="*/ 38 h 136"/>
                <a:gd name="T20" fmla="*/ 232 w 410"/>
                <a:gd name="T21" fmla="*/ 47 h 136"/>
                <a:gd name="T22" fmla="*/ 233 w 410"/>
                <a:gd name="T23" fmla="*/ 61 h 136"/>
                <a:gd name="T24" fmla="*/ 239 w 410"/>
                <a:gd name="T25" fmla="*/ 114 h 136"/>
                <a:gd name="T26" fmla="*/ 266 w 410"/>
                <a:gd name="T27" fmla="*/ 136 h 136"/>
                <a:gd name="T28" fmla="*/ 252 w 410"/>
                <a:gd name="T29" fmla="*/ 129 h 136"/>
                <a:gd name="T30" fmla="*/ 282 w 410"/>
                <a:gd name="T31" fmla="*/ 113 h 136"/>
                <a:gd name="T32" fmla="*/ 282 w 410"/>
                <a:gd name="T33" fmla="*/ 103 h 136"/>
                <a:gd name="T34" fmla="*/ 249 w 410"/>
                <a:gd name="T35" fmla="*/ 88 h 136"/>
                <a:gd name="T36" fmla="*/ 282 w 410"/>
                <a:gd name="T37" fmla="*/ 71 h 136"/>
                <a:gd name="T38" fmla="*/ 282 w 410"/>
                <a:gd name="T39" fmla="*/ 61 h 136"/>
                <a:gd name="T40" fmla="*/ 288 w 410"/>
                <a:gd name="T41" fmla="*/ 113 h 136"/>
                <a:gd name="T42" fmla="*/ 268 w 410"/>
                <a:gd name="T43" fmla="*/ 66 h 136"/>
                <a:gd name="T44" fmla="*/ 268 w 410"/>
                <a:gd name="T45" fmla="*/ 109 h 136"/>
                <a:gd name="T46" fmla="*/ 268 w 410"/>
                <a:gd name="T47" fmla="*/ 66 h 136"/>
                <a:gd name="T48" fmla="*/ 303 w 410"/>
                <a:gd name="T49" fmla="*/ 38 h 136"/>
                <a:gd name="T50" fmla="*/ 311 w 410"/>
                <a:gd name="T51" fmla="*/ 47 h 136"/>
                <a:gd name="T52" fmla="*/ 304 w 410"/>
                <a:gd name="T53" fmla="*/ 114 h 136"/>
                <a:gd name="T54" fmla="*/ 310 w 410"/>
                <a:gd name="T55" fmla="*/ 61 h 136"/>
                <a:gd name="T56" fmla="*/ 304 w 410"/>
                <a:gd name="T57" fmla="*/ 114 h 136"/>
                <a:gd name="T58" fmla="*/ 330 w 410"/>
                <a:gd name="T59" fmla="*/ 102 h 136"/>
                <a:gd name="T60" fmla="*/ 322 w 410"/>
                <a:gd name="T61" fmla="*/ 67 h 136"/>
                <a:gd name="T62" fmla="*/ 330 w 410"/>
                <a:gd name="T63" fmla="*/ 61 h 136"/>
                <a:gd name="T64" fmla="*/ 335 w 410"/>
                <a:gd name="T65" fmla="*/ 46 h 136"/>
                <a:gd name="T66" fmla="*/ 350 w 410"/>
                <a:gd name="T67" fmla="*/ 61 h 136"/>
                <a:gd name="T68" fmla="*/ 335 w 410"/>
                <a:gd name="T69" fmla="*/ 67 h 136"/>
                <a:gd name="T70" fmla="*/ 344 w 410"/>
                <a:gd name="T71" fmla="*/ 110 h 136"/>
                <a:gd name="T72" fmla="*/ 350 w 410"/>
                <a:gd name="T73" fmla="*/ 115 h 136"/>
                <a:gd name="T74" fmla="*/ 384 w 410"/>
                <a:gd name="T75" fmla="*/ 114 h 136"/>
                <a:gd name="T76" fmla="*/ 384 w 410"/>
                <a:gd name="T77" fmla="*/ 107 h 136"/>
                <a:gd name="T78" fmla="*/ 354 w 410"/>
                <a:gd name="T79" fmla="*/ 101 h 136"/>
                <a:gd name="T80" fmla="*/ 373 w 410"/>
                <a:gd name="T81" fmla="*/ 66 h 136"/>
                <a:gd name="T82" fmla="*/ 355 w 410"/>
                <a:gd name="T83" fmla="*/ 74 h 136"/>
                <a:gd name="T84" fmla="*/ 390 w 410"/>
                <a:gd name="T85" fmla="*/ 78 h 136"/>
                <a:gd name="T86" fmla="*/ 384 w 410"/>
                <a:gd name="T87" fmla="*/ 114 h 136"/>
                <a:gd name="T88" fmla="*/ 361 w 410"/>
                <a:gd name="T89" fmla="*/ 101 h 136"/>
                <a:gd name="T90" fmla="*/ 382 w 410"/>
                <a:gd name="T91" fmla="*/ 101 h 136"/>
                <a:gd name="T92" fmla="*/ 379 w 410"/>
                <a:gd name="T93" fmla="*/ 90 h 136"/>
                <a:gd name="T94" fmla="*/ 404 w 410"/>
                <a:gd name="T95" fmla="*/ 38 h 136"/>
                <a:gd name="T96" fmla="*/ 410 w 410"/>
                <a:gd name="T97" fmla="*/ 114 h 136"/>
                <a:gd name="T98" fmla="*/ 0 w 410"/>
                <a:gd name="T99" fmla="*/ 0 h 136"/>
                <a:gd name="T100" fmla="*/ 28 w 410"/>
                <a:gd name="T101" fmla="*/ 19 h 136"/>
                <a:gd name="T102" fmla="*/ 0 w 410"/>
                <a:gd name="T103" fmla="*/ 39 h 136"/>
                <a:gd name="T104" fmla="*/ 38 w 410"/>
                <a:gd name="T105" fmla="*/ 1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0" h="136">
                  <a:moveTo>
                    <a:pt x="211" y="114"/>
                  </a:moveTo>
                  <a:cubicBezTo>
                    <a:pt x="211" y="104"/>
                    <a:pt x="211" y="104"/>
                    <a:pt x="211" y="104"/>
                  </a:cubicBezTo>
                  <a:cubicBezTo>
                    <a:pt x="211" y="104"/>
                    <a:pt x="211" y="104"/>
                    <a:pt x="211" y="104"/>
                  </a:cubicBezTo>
                  <a:cubicBezTo>
                    <a:pt x="209" y="111"/>
                    <a:pt x="203" y="115"/>
                    <a:pt x="196" y="115"/>
                  </a:cubicBezTo>
                  <a:cubicBezTo>
                    <a:pt x="181" y="115"/>
                    <a:pt x="178" y="100"/>
                    <a:pt x="178" y="88"/>
                  </a:cubicBezTo>
                  <a:cubicBezTo>
                    <a:pt x="178" y="76"/>
                    <a:pt x="182" y="60"/>
                    <a:pt x="197" y="60"/>
                  </a:cubicBezTo>
                  <a:cubicBezTo>
                    <a:pt x="204" y="60"/>
                    <a:pt x="209" y="65"/>
                    <a:pt x="211" y="71"/>
                  </a:cubicBezTo>
                  <a:cubicBezTo>
                    <a:pt x="211" y="71"/>
                    <a:pt x="211" y="71"/>
                    <a:pt x="211" y="71"/>
                  </a:cubicBezTo>
                  <a:cubicBezTo>
                    <a:pt x="211" y="38"/>
                    <a:pt x="211" y="38"/>
                    <a:pt x="211" y="38"/>
                  </a:cubicBezTo>
                  <a:cubicBezTo>
                    <a:pt x="217" y="38"/>
                    <a:pt x="217" y="38"/>
                    <a:pt x="217" y="38"/>
                  </a:cubicBezTo>
                  <a:cubicBezTo>
                    <a:pt x="217" y="114"/>
                    <a:pt x="217" y="114"/>
                    <a:pt x="217" y="114"/>
                  </a:cubicBezTo>
                  <a:lnTo>
                    <a:pt x="211" y="114"/>
                  </a:lnTo>
                  <a:close/>
                  <a:moveTo>
                    <a:pt x="197" y="66"/>
                  </a:moveTo>
                  <a:cubicBezTo>
                    <a:pt x="187" y="66"/>
                    <a:pt x="185" y="81"/>
                    <a:pt x="185" y="88"/>
                  </a:cubicBezTo>
                  <a:cubicBezTo>
                    <a:pt x="185" y="97"/>
                    <a:pt x="185" y="110"/>
                    <a:pt x="197" y="110"/>
                  </a:cubicBezTo>
                  <a:cubicBezTo>
                    <a:pt x="207" y="110"/>
                    <a:pt x="211" y="97"/>
                    <a:pt x="211" y="88"/>
                  </a:cubicBezTo>
                  <a:cubicBezTo>
                    <a:pt x="211" y="79"/>
                    <a:pt x="208" y="66"/>
                    <a:pt x="197" y="66"/>
                  </a:cubicBezTo>
                  <a:close/>
                  <a:moveTo>
                    <a:pt x="232" y="47"/>
                  </a:moveTo>
                  <a:cubicBezTo>
                    <a:pt x="232" y="38"/>
                    <a:pt x="232" y="38"/>
                    <a:pt x="232" y="38"/>
                  </a:cubicBezTo>
                  <a:cubicBezTo>
                    <a:pt x="240" y="38"/>
                    <a:pt x="240" y="38"/>
                    <a:pt x="240" y="38"/>
                  </a:cubicBezTo>
                  <a:cubicBezTo>
                    <a:pt x="240" y="47"/>
                    <a:pt x="240" y="47"/>
                    <a:pt x="240" y="47"/>
                  </a:cubicBezTo>
                  <a:lnTo>
                    <a:pt x="232" y="47"/>
                  </a:lnTo>
                  <a:close/>
                  <a:moveTo>
                    <a:pt x="233" y="114"/>
                  </a:moveTo>
                  <a:cubicBezTo>
                    <a:pt x="233" y="61"/>
                    <a:pt x="233" y="61"/>
                    <a:pt x="233" y="61"/>
                  </a:cubicBezTo>
                  <a:cubicBezTo>
                    <a:pt x="239" y="61"/>
                    <a:pt x="239" y="61"/>
                    <a:pt x="239" y="61"/>
                  </a:cubicBezTo>
                  <a:cubicBezTo>
                    <a:pt x="239" y="114"/>
                    <a:pt x="239" y="114"/>
                    <a:pt x="239" y="114"/>
                  </a:cubicBezTo>
                  <a:lnTo>
                    <a:pt x="233" y="114"/>
                  </a:lnTo>
                  <a:close/>
                  <a:moveTo>
                    <a:pt x="266" y="136"/>
                  </a:moveTo>
                  <a:cubicBezTo>
                    <a:pt x="261" y="136"/>
                    <a:pt x="257" y="135"/>
                    <a:pt x="252" y="134"/>
                  </a:cubicBezTo>
                  <a:cubicBezTo>
                    <a:pt x="252" y="129"/>
                    <a:pt x="252" y="129"/>
                    <a:pt x="252" y="129"/>
                  </a:cubicBezTo>
                  <a:cubicBezTo>
                    <a:pt x="256" y="130"/>
                    <a:pt x="260" y="131"/>
                    <a:pt x="264" y="131"/>
                  </a:cubicBezTo>
                  <a:cubicBezTo>
                    <a:pt x="277" y="131"/>
                    <a:pt x="282" y="126"/>
                    <a:pt x="282" y="113"/>
                  </a:cubicBezTo>
                  <a:cubicBezTo>
                    <a:pt x="282" y="103"/>
                    <a:pt x="282" y="103"/>
                    <a:pt x="282" y="103"/>
                  </a:cubicBezTo>
                  <a:cubicBezTo>
                    <a:pt x="282" y="103"/>
                    <a:pt x="282" y="103"/>
                    <a:pt x="282" y="103"/>
                  </a:cubicBezTo>
                  <a:cubicBezTo>
                    <a:pt x="280" y="110"/>
                    <a:pt x="275" y="114"/>
                    <a:pt x="268" y="114"/>
                  </a:cubicBezTo>
                  <a:cubicBezTo>
                    <a:pt x="252" y="114"/>
                    <a:pt x="249" y="100"/>
                    <a:pt x="249" y="88"/>
                  </a:cubicBezTo>
                  <a:cubicBezTo>
                    <a:pt x="249" y="76"/>
                    <a:pt x="253" y="60"/>
                    <a:pt x="267" y="60"/>
                  </a:cubicBezTo>
                  <a:cubicBezTo>
                    <a:pt x="275" y="60"/>
                    <a:pt x="280" y="64"/>
                    <a:pt x="282" y="71"/>
                  </a:cubicBezTo>
                  <a:cubicBezTo>
                    <a:pt x="282" y="71"/>
                    <a:pt x="282" y="71"/>
                    <a:pt x="282" y="71"/>
                  </a:cubicBezTo>
                  <a:cubicBezTo>
                    <a:pt x="282" y="61"/>
                    <a:pt x="282" y="61"/>
                    <a:pt x="282" y="61"/>
                  </a:cubicBezTo>
                  <a:cubicBezTo>
                    <a:pt x="288" y="61"/>
                    <a:pt x="288" y="61"/>
                    <a:pt x="288" y="61"/>
                  </a:cubicBezTo>
                  <a:cubicBezTo>
                    <a:pt x="288" y="113"/>
                    <a:pt x="288" y="113"/>
                    <a:pt x="288" y="113"/>
                  </a:cubicBezTo>
                  <a:cubicBezTo>
                    <a:pt x="288" y="127"/>
                    <a:pt x="281" y="136"/>
                    <a:pt x="266" y="136"/>
                  </a:cubicBezTo>
                  <a:close/>
                  <a:moveTo>
                    <a:pt x="268" y="66"/>
                  </a:moveTo>
                  <a:cubicBezTo>
                    <a:pt x="258" y="66"/>
                    <a:pt x="256" y="81"/>
                    <a:pt x="256" y="89"/>
                  </a:cubicBezTo>
                  <a:cubicBezTo>
                    <a:pt x="256" y="97"/>
                    <a:pt x="257" y="109"/>
                    <a:pt x="268" y="109"/>
                  </a:cubicBezTo>
                  <a:cubicBezTo>
                    <a:pt x="278" y="109"/>
                    <a:pt x="282" y="96"/>
                    <a:pt x="282" y="87"/>
                  </a:cubicBezTo>
                  <a:cubicBezTo>
                    <a:pt x="282" y="79"/>
                    <a:pt x="278" y="66"/>
                    <a:pt x="268" y="66"/>
                  </a:cubicBezTo>
                  <a:close/>
                  <a:moveTo>
                    <a:pt x="303" y="47"/>
                  </a:moveTo>
                  <a:cubicBezTo>
                    <a:pt x="303" y="38"/>
                    <a:pt x="303" y="38"/>
                    <a:pt x="303" y="38"/>
                  </a:cubicBezTo>
                  <a:cubicBezTo>
                    <a:pt x="311" y="38"/>
                    <a:pt x="311" y="38"/>
                    <a:pt x="311" y="38"/>
                  </a:cubicBezTo>
                  <a:cubicBezTo>
                    <a:pt x="311" y="47"/>
                    <a:pt x="311" y="47"/>
                    <a:pt x="311" y="47"/>
                  </a:cubicBezTo>
                  <a:lnTo>
                    <a:pt x="303" y="47"/>
                  </a:lnTo>
                  <a:close/>
                  <a:moveTo>
                    <a:pt x="304" y="114"/>
                  </a:moveTo>
                  <a:cubicBezTo>
                    <a:pt x="304" y="61"/>
                    <a:pt x="304" y="61"/>
                    <a:pt x="304" y="61"/>
                  </a:cubicBezTo>
                  <a:cubicBezTo>
                    <a:pt x="310" y="61"/>
                    <a:pt x="310" y="61"/>
                    <a:pt x="310" y="61"/>
                  </a:cubicBezTo>
                  <a:cubicBezTo>
                    <a:pt x="310" y="114"/>
                    <a:pt x="310" y="114"/>
                    <a:pt x="310" y="114"/>
                  </a:cubicBezTo>
                  <a:lnTo>
                    <a:pt x="304" y="114"/>
                  </a:lnTo>
                  <a:close/>
                  <a:moveTo>
                    <a:pt x="344" y="115"/>
                  </a:moveTo>
                  <a:cubicBezTo>
                    <a:pt x="335" y="115"/>
                    <a:pt x="330" y="112"/>
                    <a:pt x="330" y="102"/>
                  </a:cubicBezTo>
                  <a:cubicBezTo>
                    <a:pt x="330" y="67"/>
                    <a:pt x="330" y="67"/>
                    <a:pt x="330" y="67"/>
                  </a:cubicBezTo>
                  <a:cubicBezTo>
                    <a:pt x="322" y="67"/>
                    <a:pt x="322" y="67"/>
                    <a:pt x="322" y="67"/>
                  </a:cubicBezTo>
                  <a:cubicBezTo>
                    <a:pt x="322" y="61"/>
                    <a:pt x="322" y="61"/>
                    <a:pt x="322" y="61"/>
                  </a:cubicBezTo>
                  <a:cubicBezTo>
                    <a:pt x="330" y="61"/>
                    <a:pt x="330" y="61"/>
                    <a:pt x="330" y="61"/>
                  </a:cubicBezTo>
                  <a:cubicBezTo>
                    <a:pt x="330" y="49"/>
                    <a:pt x="330" y="49"/>
                    <a:pt x="330" y="49"/>
                  </a:cubicBezTo>
                  <a:cubicBezTo>
                    <a:pt x="335" y="46"/>
                    <a:pt x="335" y="46"/>
                    <a:pt x="335" y="46"/>
                  </a:cubicBezTo>
                  <a:cubicBezTo>
                    <a:pt x="335" y="61"/>
                    <a:pt x="335" y="61"/>
                    <a:pt x="335" y="61"/>
                  </a:cubicBezTo>
                  <a:cubicBezTo>
                    <a:pt x="350" y="61"/>
                    <a:pt x="350" y="61"/>
                    <a:pt x="350" y="61"/>
                  </a:cubicBezTo>
                  <a:cubicBezTo>
                    <a:pt x="350" y="67"/>
                    <a:pt x="350" y="67"/>
                    <a:pt x="350" y="67"/>
                  </a:cubicBezTo>
                  <a:cubicBezTo>
                    <a:pt x="335" y="67"/>
                    <a:pt x="335" y="67"/>
                    <a:pt x="335" y="67"/>
                  </a:cubicBezTo>
                  <a:cubicBezTo>
                    <a:pt x="335" y="101"/>
                    <a:pt x="335" y="101"/>
                    <a:pt x="335" y="101"/>
                  </a:cubicBezTo>
                  <a:cubicBezTo>
                    <a:pt x="335" y="107"/>
                    <a:pt x="338" y="110"/>
                    <a:pt x="344" y="110"/>
                  </a:cubicBezTo>
                  <a:cubicBezTo>
                    <a:pt x="346" y="110"/>
                    <a:pt x="347" y="110"/>
                    <a:pt x="350" y="109"/>
                  </a:cubicBezTo>
                  <a:cubicBezTo>
                    <a:pt x="350" y="115"/>
                    <a:pt x="350" y="115"/>
                    <a:pt x="350" y="115"/>
                  </a:cubicBezTo>
                  <a:cubicBezTo>
                    <a:pt x="348" y="115"/>
                    <a:pt x="346" y="115"/>
                    <a:pt x="344" y="115"/>
                  </a:cubicBezTo>
                  <a:close/>
                  <a:moveTo>
                    <a:pt x="384" y="114"/>
                  </a:moveTo>
                  <a:cubicBezTo>
                    <a:pt x="384" y="107"/>
                    <a:pt x="384" y="107"/>
                    <a:pt x="384" y="107"/>
                  </a:cubicBezTo>
                  <a:cubicBezTo>
                    <a:pt x="384" y="107"/>
                    <a:pt x="384" y="107"/>
                    <a:pt x="384" y="107"/>
                  </a:cubicBezTo>
                  <a:cubicBezTo>
                    <a:pt x="380" y="112"/>
                    <a:pt x="375" y="115"/>
                    <a:pt x="368" y="115"/>
                  </a:cubicBezTo>
                  <a:cubicBezTo>
                    <a:pt x="359" y="115"/>
                    <a:pt x="354" y="109"/>
                    <a:pt x="354" y="101"/>
                  </a:cubicBezTo>
                  <a:cubicBezTo>
                    <a:pt x="354" y="86"/>
                    <a:pt x="373" y="85"/>
                    <a:pt x="384" y="84"/>
                  </a:cubicBezTo>
                  <a:cubicBezTo>
                    <a:pt x="384" y="75"/>
                    <a:pt x="385" y="66"/>
                    <a:pt x="373" y="66"/>
                  </a:cubicBezTo>
                  <a:cubicBezTo>
                    <a:pt x="367" y="66"/>
                    <a:pt x="363" y="68"/>
                    <a:pt x="362" y="74"/>
                  </a:cubicBezTo>
                  <a:cubicBezTo>
                    <a:pt x="355" y="74"/>
                    <a:pt x="355" y="74"/>
                    <a:pt x="355" y="74"/>
                  </a:cubicBezTo>
                  <a:cubicBezTo>
                    <a:pt x="355" y="64"/>
                    <a:pt x="365" y="60"/>
                    <a:pt x="373" y="60"/>
                  </a:cubicBezTo>
                  <a:cubicBezTo>
                    <a:pt x="386" y="60"/>
                    <a:pt x="390" y="66"/>
                    <a:pt x="390" y="78"/>
                  </a:cubicBezTo>
                  <a:cubicBezTo>
                    <a:pt x="390" y="114"/>
                    <a:pt x="390" y="114"/>
                    <a:pt x="390" y="114"/>
                  </a:cubicBezTo>
                  <a:lnTo>
                    <a:pt x="384" y="114"/>
                  </a:lnTo>
                  <a:close/>
                  <a:moveTo>
                    <a:pt x="379" y="90"/>
                  </a:moveTo>
                  <a:cubicBezTo>
                    <a:pt x="371" y="90"/>
                    <a:pt x="361" y="92"/>
                    <a:pt x="361" y="101"/>
                  </a:cubicBezTo>
                  <a:cubicBezTo>
                    <a:pt x="361" y="106"/>
                    <a:pt x="365" y="109"/>
                    <a:pt x="369" y="109"/>
                  </a:cubicBezTo>
                  <a:cubicBezTo>
                    <a:pt x="374" y="109"/>
                    <a:pt x="379" y="106"/>
                    <a:pt x="382" y="101"/>
                  </a:cubicBezTo>
                  <a:cubicBezTo>
                    <a:pt x="384" y="98"/>
                    <a:pt x="384" y="94"/>
                    <a:pt x="384" y="90"/>
                  </a:cubicBezTo>
                  <a:lnTo>
                    <a:pt x="379" y="90"/>
                  </a:lnTo>
                  <a:close/>
                  <a:moveTo>
                    <a:pt x="404" y="114"/>
                  </a:moveTo>
                  <a:cubicBezTo>
                    <a:pt x="404" y="38"/>
                    <a:pt x="404" y="38"/>
                    <a:pt x="404" y="38"/>
                  </a:cubicBezTo>
                  <a:cubicBezTo>
                    <a:pt x="410" y="38"/>
                    <a:pt x="410" y="38"/>
                    <a:pt x="410" y="38"/>
                  </a:cubicBezTo>
                  <a:cubicBezTo>
                    <a:pt x="410" y="114"/>
                    <a:pt x="410" y="114"/>
                    <a:pt x="410" y="114"/>
                  </a:cubicBezTo>
                  <a:lnTo>
                    <a:pt x="404" y="114"/>
                  </a:lnTo>
                  <a:close/>
                  <a:moveTo>
                    <a:pt x="0" y="0"/>
                  </a:moveTo>
                  <a:cubicBezTo>
                    <a:pt x="0" y="8"/>
                    <a:pt x="0" y="8"/>
                    <a:pt x="0" y="8"/>
                  </a:cubicBezTo>
                  <a:cubicBezTo>
                    <a:pt x="0" y="8"/>
                    <a:pt x="24" y="18"/>
                    <a:pt x="28" y="19"/>
                  </a:cubicBezTo>
                  <a:cubicBezTo>
                    <a:pt x="24" y="21"/>
                    <a:pt x="0" y="30"/>
                    <a:pt x="0" y="30"/>
                  </a:cubicBezTo>
                  <a:cubicBezTo>
                    <a:pt x="0" y="39"/>
                    <a:pt x="0" y="39"/>
                    <a:pt x="0" y="39"/>
                  </a:cubicBezTo>
                  <a:cubicBezTo>
                    <a:pt x="38" y="23"/>
                    <a:pt x="38" y="23"/>
                    <a:pt x="38" y="23"/>
                  </a:cubicBezTo>
                  <a:cubicBezTo>
                    <a:pt x="38" y="15"/>
                    <a:pt x="38" y="15"/>
                    <a:pt x="38" y="15"/>
                  </a:cubicBezTo>
                  <a:cubicBezTo>
                    <a:pt x="0" y="0"/>
                    <a:pt x="0" y="0"/>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grpSp>
      <p:sp>
        <p:nvSpPr>
          <p:cNvPr id="2" name="Title 1"/>
          <p:cNvSpPr>
            <a:spLocks noGrp="1"/>
          </p:cNvSpPr>
          <p:nvPr>
            <p:ph type="ctrTitle" hasCustomPrompt="1"/>
          </p:nvPr>
        </p:nvSpPr>
        <p:spPr>
          <a:xfrm>
            <a:off x="625464" y="4181298"/>
            <a:ext cx="10941073" cy="751947"/>
          </a:xfrm>
          <a:prstGeom prst="rect">
            <a:avLst/>
          </a:prstGeom>
        </p:spPr>
        <p:txBody>
          <a:bodyPr lIns="0" tIns="0" anchor="b" anchorCtr="0">
            <a:noAutofit/>
          </a:bodyPr>
          <a:lstStyle>
            <a:lvl1pPr algn="l">
              <a:lnSpc>
                <a:spcPct val="100000"/>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33" name="Text Placeholder 32"/>
          <p:cNvSpPr>
            <a:spLocks noGrp="1"/>
          </p:cNvSpPr>
          <p:nvPr>
            <p:ph type="body" sz="quarter" idx="10"/>
          </p:nvPr>
        </p:nvSpPr>
        <p:spPr>
          <a:xfrm>
            <a:off x="625464" y="4933245"/>
            <a:ext cx="10941073" cy="467563"/>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mn-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699"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699"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699"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699"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Master text styles</a:t>
            </a:r>
          </a:p>
        </p:txBody>
      </p:sp>
      <p:grpSp>
        <p:nvGrpSpPr>
          <p:cNvPr id="22" name="Group 21"/>
          <p:cNvGrpSpPr/>
          <p:nvPr userDrawn="1"/>
        </p:nvGrpSpPr>
        <p:grpSpPr>
          <a:xfrm>
            <a:off x="8697397" y="3716538"/>
            <a:ext cx="3075595" cy="2061245"/>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800">
                <a:solidFill>
                  <a:srgbClr val="FFFFFF"/>
                </a:solidFill>
              </a:endParaRPr>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grpSp>
      <p:pic>
        <p:nvPicPr>
          <p:cNvPr id="88" name="Picture 87"/>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029946" y="6273347"/>
            <a:ext cx="4699836" cy="228547"/>
          </a:xfrm>
          <a:prstGeom prst="rect">
            <a:avLst/>
          </a:prstGeom>
        </p:spPr>
      </p:pic>
    </p:spTree>
    <p:extLst>
      <p:ext uri="{BB962C8B-B14F-4D97-AF65-F5344CB8AC3E}">
        <p14:creationId xmlns:p14="http://schemas.microsoft.com/office/powerpoint/2010/main" val="1553380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625464" y="1164086"/>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a:t>Click to edit Master text styles</a:t>
            </a:r>
          </a:p>
        </p:txBody>
      </p:sp>
      <p:sp>
        <p:nvSpPr>
          <p:cNvPr id="8" name="Content Placeholder 7"/>
          <p:cNvSpPr>
            <a:spLocks noGrp="1"/>
          </p:cNvSpPr>
          <p:nvPr>
            <p:ph sz="quarter" idx="11"/>
          </p:nvPr>
        </p:nvSpPr>
        <p:spPr>
          <a:xfrm>
            <a:off x="625464" y="1559993"/>
            <a:ext cx="10941073"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625464" y="1"/>
            <a:ext cx="10941073" cy="1095121"/>
          </a:xfrm>
        </p:spPr>
        <p:txBody>
          <a:bodyPr/>
          <a:lstStyle/>
          <a:p>
            <a:r>
              <a:rPr lang="en-US"/>
              <a:t>Click to edit Master title style</a:t>
            </a:r>
            <a:endParaRPr lang="en-AU" dirty="0"/>
          </a:p>
        </p:txBody>
      </p:sp>
      <p:sp>
        <p:nvSpPr>
          <p:cNvPr id="5" name="Footer Placeholder 4"/>
          <p:cNvSpPr>
            <a:spLocks noGrp="1"/>
          </p:cNvSpPr>
          <p:nvPr>
            <p:ph type="ftr" sz="quarter" idx="12"/>
          </p:nvPr>
        </p:nvSpPr>
        <p:spPr>
          <a:xfrm flipH="1">
            <a:off x="625463"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Tree>
    <p:extLst>
      <p:ext uri="{BB962C8B-B14F-4D97-AF65-F5344CB8AC3E}">
        <p14:creationId xmlns:p14="http://schemas.microsoft.com/office/powerpoint/2010/main" val="351937052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4" y="1"/>
            <a:ext cx="10941073" cy="1095121"/>
          </a:xfrm>
        </p:spPr>
        <p:txBody>
          <a:bodyPr/>
          <a:lstStyle/>
          <a:p>
            <a:r>
              <a:rPr lang="en-US"/>
              <a:t>Click to edit Master title style</a:t>
            </a:r>
            <a:endParaRPr lang="en-AU" dirty="0"/>
          </a:p>
        </p:txBody>
      </p:sp>
      <p:sp>
        <p:nvSpPr>
          <p:cNvPr id="10" name="Text Placeholder 16"/>
          <p:cNvSpPr>
            <a:spLocks noGrp="1"/>
          </p:cNvSpPr>
          <p:nvPr>
            <p:ph type="body" sz="quarter" idx="10"/>
          </p:nvPr>
        </p:nvSpPr>
        <p:spPr>
          <a:xfrm>
            <a:off x="625463" y="1164086"/>
            <a:ext cx="5362495"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993"/>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6"/>
          <p:cNvSpPr>
            <a:spLocks noGrp="1"/>
          </p:cNvSpPr>
          <p:nvPr>
            <p:ph type="body" sz="quarter" idx="16"/>
          </p:nvPr>
        </p:nvSpPr>
        <p:spPr>
          <a:xfrm>
            <a:off x="6204042" y="1164086"/>
            <a:ext cx="5362495"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a:t>Click to edit Master text styles</a:t>
            </a:r>
          </a:p>
        </p:txBody>
      </p:sp>
      <p:sp>
        <p:nvSpPr>
          <p:cNvPr id="13" name="Content Placeholder 7"/>
          <p:cNvSpPr>
            <a:spLocks noGrp="1"/>
          </p:cNvSpPr>
          <p:nvPr>
            <p:ph sz="quarter" idx="17"/>
          </p:nvPr>
        </p:nvSpPr>
        <p:spPr>
          <a:xfrm>
            <a:off x="6204042" y="1559993"/>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3"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92986559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188B77-3FCD-4FB9-B2F7-61909A923FB6}"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15503600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4" y="1"/>
            <a:ext cx="10941073" cy="1095121"/>
          </a:xfrm>
        </p:spPr>
        <p:txBody>
          <a:bodyPr/>
          <a:lstStyle/>
          <a:p>
            <a:r>
              <a:rPr lang="en-US"/>
              <a:t>Click to edit Master title style</a:t>
            </a:r>
            <a:endParaRPr lang="en-AU" dirty="0"/>
          </a:p>
        </p:txBody>
      </p:sp>
      <p:sp>
        <p:nvSpPr>
          <p:cNvPr id="9" name="Text Placeholder 16"/>
          <p:cNvSpPr>
            <a:spLocks noGrp="1"/>
          </p:cNvSpPr>
          <p:nvPr>
            <p:ph type="body" sz="quarter" idx="10"/>
          </p:nvPr>
        </p:nvSpPr>
        <p:spPr>
          <a:xfrm>
            <a:off x="625464" y="1163369"/>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277"/>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Content Placeholder 7"/>
          <p:cNvSpPr>
            <a:spLocks noGrp="1"/>
          </p:cNvSpPr>
          <p:nvPr>
            <p:ph sz="quarter" idx="17"/>
          </p:nvPr>
        </p:nvSpPr>
        <p:spPr>
          <a:xfrm>
            <a:off x="6204042" y="1559277"/>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3"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91610476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6" name="Title 5"/>
          <p:cNvSpPr>
            <a:spLocks noGrp="1"/>
          </p:cNvSpPr>
          <p:nvPr>
            <p:ph type="title"/>
          </p:nvPr>
        </p:nvSpPr>
        <p:spPr>
          <a:xfrm>
            <a:off x="625464" y="1"/>
            <a:ext cx="10941073" cy="1095121"/>
          </a:xfrm>
        </p:spPr>
        <p:txBody>
          <a:bodyPr/>
          <a:lstStyle/>
          <a:p>
            <a:r>
              <a:rPr lang="en-US"/>
              <a:t>Click to edit Master title style</a:t>
            </a:r>
            <a:endParaRPr lang="en-AU" dirty="0"/>
          </a:p>
        </p:txBody>
      </p:sp>
      <p:sp>
        <p:nvSpPr>
          <p:cNvPr id="10" name="Content Placeholder 9"/>
          <p:cNvSpPr>
            <a:spLocks noGrp="1"/>
          </p:cNvSpPr>
          <p:nvPr>
            <p:ph sz="quarter" idx="14"/>
          </p:nvPr>
        </p:nvSpPr>
        <p:spPr>
          <a:xfrm>
            <a:off x="625464" y="1187012"/>
            <a:ext cx="10941073"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p:cNvSpPr>
            <a:spLocks noGrp="1"/>
          </p:cNvSpPr>
          <p:nvPr>
            <p:ph type="ftr" sz="quarter" idx="15"/>
          </p:nvPr>
        </p:nvSpPr>
        <p:spPr>
          <a:xfrm flipH="1">
            <a:off x="625463"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410260629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a:xfrm flipH="1">
            <a:off x="10888487" y="6537399"/>
            <a:ext cx="677794" cy="161888"/>
          </a:xfrm>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4" y="1"/>
            <a:ext cx="10941073" cy="1095121"/>
          </a:xfrm>
        </p:spPr>
        <p:txBody>
          <a:bodyPr/>
          <a:lstStyle/>
          <a:p>
            <a:r>
              <a:rPr lang="en-US"/>
              <a:t>Click to edit Master title style</a:t>
            </a:r>
            <a:endParaRPr lang="en-AU" dirty="0"/>
          </a:p>
        </p:txBody>
      </p:sp>
      <p:sp>
        <p:nvSpPr>
          <p:cNvPr id="4" name="Content Placeholder 3"/>
          <p:cNvSpPr>
            <a:spLocks noGrp="1"/>
          </p:cNvSpPr>
          <p:nvPr>
            <p:ph sz="quarter" idx="16"/>
          </p:nvPr>
        </p:nvSpPr>
        <p:spPr>
          <a:xfrm>
            <a:off x="625463" y="1186295"/>
            <a:ext cx="5362495"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Content Placeholder 3"/>
          <p:cNvSpPr>
            <a:spLocks noGrp="1"/>
          </p:cNvSpPr>
          <p:nvPr>
            <p:ph sz="quarter" idx="17"/>
          </p:nvPr>
        </p:nvSpPr>
        <p:spPr>
          <a:xfrm>
            <a:off x="6204042" y="1186295"/>
            <a:ext cx="5362495"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3"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418271673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4" y="1"/>
            <a:ext cx="10941073" cy="1095121"/>
          </a:xfrm>
        </p:spPr>
        <p:txBody>
          <a:bodyPr/>
          <a:lstStyle/>
          <a:p>
            <a:r>
              <a:rPr lang="en-US"/>
              <a:t>Click to edit Master title style</a:t>
            </a:r>
            <a:endParaRPr lang="en-AU" dirty="0"/>
          </a:p>
        </p:txBody>
      </p:sp>
      <p:sp>
        <p:nvSpPr>
          <p:cNvPr id="6" name="Text Placeholder 16"/>
          <p:cNvSpPr>
            <a:spLocks noGrp="1"/>
          </p:cNvSpPr>
          <p:nvPr>
            <p:ph type="body" sz="quarter" idx="10"/>
          </p:nvPr>
        </p:nvSpPr>
        <p:spPr>
          <a:xfrm>
            <a:off x="625464" y="1163369"/>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a:t>Click to edit Master text styles</a:t>
            </a:r>
          </a:p>
        </p:txBody>
      </p:sp>
      <p:sp>
        <p:nvSpPr>
          <p:cNvPr id="2" name="Footer Placeholder 1"/>
          <p:cNvSpPr>
            <a:spLocks noGrp="1"/>
          </p:cNvSpPr>
          <p:nvPr>
            <p:ph type="ftr" sz="quarter" idx="13"/>
          </p:nvPr>
        </p:nvSpPr>
        <p:spPr>
          <a:xfrm flipH="1">
            <a:off x="625463"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211935020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4" y="1"/>
            <a:ext cx="10941073" cy="1095121"/>
          </a:xfrm>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276065452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dirty="0">
                <a:solidFill>
                  <a:srgbClr val="666666"/>
                </a:solidFill>
              </a:rPr>
              <a:t>Copyright © 2017 Accenture  All rights reserved.</a:t>
            </a:r>
            <a:endParaRPr dirty="0">
              <a:solidFill>
                <a:srgbClr val="666666"/>
              </a:solidFill>
            </a:endParaRPr>
          </a:p>
        </p:txBody>
      </p:sp>
      <p:sp>
        <p:nvSpPr>
          <p:cNvPr id="6" name="Slide Number Placeholder 5"/>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Tree>
    <p:extLst>
      <p:ext uri="{BB962C8B-B14F-4D97-AF65-F5344CB8AC3E}">
        <p14:creationId xmlns:p14="http://schemas.microsoft.com/office/powerpoint/2010/main" val="40111529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4" y="1014966"/>
            <a:ext cx="10941073" cy="1161492"/>
          </a:xfrm>
          <a:prstGeom prst="rect">
            <a:avLst/>
          </a:prstGeom>
        </p:spPr>
        <p:txBody>
          <a:bodyPr lIns="0" tIns="0" anchor="b" anchorCtr="0">
            <a:noAutofit/>
          </a:bodyPr>
          <a:lstStyle>
            <a:lvl1pPr algn="l">
              <a:lnSpc>
                <a:spcPts val="5198"/>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87" y="6537399"/>
            <a:ext cx="677794" cy="161888"/>
          </a:xfrm>
          <a:prstGeom prst="rect">
            <a:avLst/>
          </a:prstGeom>
        </p:spPr>
        <p:txBody>
          <a:bodyPr vert="horz" wrap="square" lIns="121899" tIns="60949" rIns="0" bIns="60949"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4"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19057270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ivider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4" y="1014966"/>
            <a:ext cx="10941073" cy="1161492"/>
          </a:xfrm>
          <a:prstGeom prst="rect">
            <a:avLst/>
          </a:prstGeom>
        </p:spPr>
        <p:txBody>
          <a:bodyPr lIns="0" tIns="0" anchor="b" anchorCtr="0">
            <a:noAutofit/>
          </a:bodyPr>
          <a:lstStyle>
            <a:lvl1pPr algn="l">
              <a:lnSpc>
                <a:spcPts val="5198"/>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87" y="6537399"/>
            <a:ext cx="677794" cy="161888"/>
          </a:xfrm>
          <a:prstGeom prst="rect">
            <a:avLst/>
          </a:prstGeom>
        </p:spPr>
        <p:txBody>
          <a:bodyPr vert="horz" wrap="square" lIns="121899" tIns="60949" rIns="0" bIns="60949"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6" name="Content Placeholder 5"/>
          <p:cNvSpPr>
            <a:spLocks noGrp="1"/>
          </p:cNvSpPr>
          <p:nvPr>
            <p:ph sz="quarter" idx="11"/>
          </p:nvPr>
        </p:nvSpPr>
        <p:spPr>
          <a:xfrm>
            <a:off x="625464" y="2180719"/>
            <a:ext cx="10941073" cy="4247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Footer Placeholder 2"/>
          <p:cNvSpPr>
            <a:spLocks noGrp="1"/>
          </p:cNvSpPr>
          <p:nvPr>
            <p:ph type="ftr" sz="quarter" idx="10"/>
          </p:nvPr>
        </p:nvSpPr>
        <p:spPr>
          <a:xfrm>
            <a:off x="625464"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218247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4" y="1015444"/>
            <a:ext cx="10941073" cy="1161492"/>
          </a:xfrm>
          <a:prstGeom prst="rect">
            <a:avLst/>
          </a:prstGeom>
        </p:spPr>
        <p:txBody>
          <a:bodyPr lIns="0" tIns="0" anchor="b" anchorCtr="0">
            <a:noAutofit/>
          </a:bodyPr>
          <a:lstStyle>
            <a:lvl1pPr algn="l">
              <a:lnSpc>
                <a:spcPts val="5198"/>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87" y="6537399"/>
            <a:ext cx="677794" cy="161888"/>
          </a:xfrm>
          <a:prstGeom prst="rect">
            <a:avLst/>
          </a:prstGeom>
        </p:spPr>
        <p:txBody>
          <a:bodyPr vert="horz" wrap="square" lIns="121899" tIns="60949" rIns="0" bIns="60949"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Footer Placeholder 2"/>
          <p:cNvSpPr>
            <a:spLocks noGrp="1"/>
          </p:cNvSpPr>
          <p:nvPr>
            <p:ph type="ftr" sz="quarter" idx="10"/>
          </p:nvPr>
        </p:nvSpPr>
        <p:spPr>
          <a:xfrm>
            <a:off x="625464"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28134133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4" y="1015444"/>
            <a:ext cx="10941073" cy="1161492"/>
          </a:xfrm>
          <a:prstGeom prst="rect">
            <a:avLst/>
          </a:prstGeom>
        </p:spPr>
        <p:txBody>
          <a:bodyPr lIns="0" tIns="0" anchor="b" anchorCtr="0">
            <a:noAutofit/>
          </a:bodyPr>
          <a:lstStyle>
            <a:lvl1pPr algn="l">
              <a:lnSpc>
                <a:spcPts val="5198"/>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87" y="6537399"/>
            <a:ext cx="677794" cy="161888"/>
          </a:xfrm>
          <a:prstGeom prst="rect">
            <a:avLst/>
          </a:prstGeom>
        </p:spPr>
        <p:txBody>
          <a:bodyPr vert="horz" wrap="square" lIns="121899" tIns="60949" rIns="0" bIns="60949"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Content Placeholder 5"/>
          <p:cNvSpPr>
            <a:spLocks noGrp="1"/>
          </p:cNvSpPr>
          <p:nvPr>
            <p:ph sz="quarter" idx="11"/>
          </p:nvPr>
        </p:nvSpPr>
        <p:spPr>
          <a:xfrm>
            <a:off x="625464" y="2180719"/>
            <a:ext cx="10941073" cy="4247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Footer Placeholder 2"/>
          <p:cNvSpPr>
            <a:spLocks noGrp="1"/>
          </p:cNvSpPr>
          <p:nvPr>
            <p:ph type="ftr" sz="quarter" idx="10"/>
          </p:nvPr>
        </p:nvSpPr>
        <p:spPr>
          <a:xfrm>
            <a:off x="625464"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343737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188B77-3FCD-4FB9-B2F7-61909A923FB6}" type="datetimeFigureOut">
              <a:rPr lang="en-US" smtClean="0"/>
              <a:t>5/28/2018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4150292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ivider Slide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5" y="1014968"/>
            <a:ext cx="10941073" cy="1161492"/>
          </a:xfrm>
          <a:prstGeom prst="rect">
            <a:avLst/>
          </a:prstGeom>
        </p:spPr>
        <p:txBody>
          <a:bodyPr lIns="0" tIns="0" anchor="b" anchorCtr="0">
            <a:noAutofit/>
          </a:bodyPr>
          <a:lstStyle>
            <a:lvl1pPr algn="l">
              <a:lnSpc>
                <a:spcPts val="5198"/>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89"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6"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23970986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Divider Slide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5" y="1014968"/>
            <a:ext cx="10941073" cy="1161492"/>
          </a:xfrm>
          <a:prstGeom prst="rect">
            <a:avLst/>
          </a:prstGeom>
        </p:spPr>
        <p:txBody>
          <a:bodyPr lIns="0" tIns="0" anchor="b" anchorCtr="0">
            <a:noAutofit/>
          </a:bodyPr>
          <a:lstStyle>
            <a:lvl1pPr algn="l">
              <a:lnSpc>
                <a:spcPts val="5198"/>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89"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6"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4116146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Divider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5" y="1015444"/>
            <a:ext cx="10941073" cy="1161492"/>
          </a:xfrm>
          <a:prstGeom prst="rect">
            <a:avLst/>
          </a:prstGeom>
        </p:spPr>
        <p:txBody>
          <a:bodyPr lIns="0" tIns="0" anchor="b" anchorCtr="0">
            <a:noAutofit/>
          </a:bodyPr>
          <a:lstStyle>
            <a:lvl1pPr algn="l">
              <a:lnSpc>
                <a:spcPts val="5198"/>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89"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Footer Placeholder 2"/>
          <p:cNvSpPr>
            <a:spLocks noGrp="1"/>
          </p:cNvSpPr>
          <p:nvPr>
            <p:ph type="ftr" sz="quarter" idx="10"/>
          </p:nvPr>
        </p:nvSpPr>
        <p:spPr>
          <a:xfrm>
            <a:off x="625466" y="6537399"/>
            <a:ext cx="3681263" cy="161888"/>
          </a:xfrm>
        </p:spPr>
        <p:txBody>
          <a:bodyPr/>
          <a:lstStyle>
            <a:lvl1pPr>
              <a:defRPr sz="1000">
                <a:solidFill>
                  <a:schemeClr val="bg1"/>
                </a:solidFill>
              </a:defRPr>
            </a:lvl1pPr>
          </a:lstStyle>
          <a:p>
            <a:r>
              <a:rPr lang="en-US" dirty="0">
                <a:solidFill>
                  <a:srgbClr val="FFFFFF"/>
                </a:solidFill>
              </a:rPr>
              <a:t>Copyright © 2017 Accenture  All rights reserved.</a:t>
            </a:r>
            <a:endParaRPr dirty="0">
              <a:solidFill>
                <a:srgbClr val="FFFFFF"/>
              </a:solidFill>
            </a:endParaRPr>
          </a:p>
        </p:txBody>
      </p:sp>
    </p:spTree>
    <p:extLst>
      <p:ext uri="{BB962C8B-B14F-4D97-AF65-F5344CB8AC3E}">
        <p14:creationId xmlns:p14="http://schemas.microsoft.com/office/powerpoint/2010/main" val="37843515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4" name="Title 1"/>
          <p:cNvSpPr>
            <a:spLocks noGrp="1"/>
          </p:cNvSpPr>
          <p:nvPr>
            <p:ph type="title"/>
          </p:nvPr>
        </p:nvSpPr>
        <p:spPr>
          <a:xfrm>
            <a:off x="609601" y="211139"/>
            <a:ext cx="10972801" cy="868362"/>
          </a:xfrm>
        </p:spPr>
        <p:txBody>
          <a:bodyPr>
            <a:noAutofit/>
          </a:bodyPr>
          <a:lstStyle>
            <a:lvl1pPr>
              <a:defRPr sz="2598" baseline="0"/>
            </a:lvl1pPr>
          </a:lstStyle>
          <a:p>
            <a:r>
              <a:rPr lang="en-US"/>
              <a:t>Click to edit Master title style</a:t>
            </a:r>
            <a:endParaRPr lang="en-GB" dirty="0"/>
          </a:p>
        </p:txBody>
      </p:sp>
      <p:sp>
        <p:nvSpPr>
          <p:cNvPr id="3" name="Footer Placeholder 4"/>
          <p:cNvSpPr>
            <a:spLocks noGrp="1"/>
          </p:cNvSpPr>
          <p:nvPr userDrawn="1">
            <p:ph type="ftr" sz="quarter" idx="10"/>
          </p:nvPr>
        </p:nvSpPr>
        <p:spPr>
          <a:xfrm>
            <a:off x="508002" y="6553200"/>
            <a:ext cx="5568951" cy="457200"/>
          </a:xfrm>
          <a:prstGeom prst="rect">
            <a:avLst/>
          </a:prstGeom>
        </p:spPr>
        <p:txBody>
          <a:bodyPr/>
          <a:lstStyle>
            <a:lvl1pPr>
              <a:defRPr sz="1000" dirty="0" smtClean="0">
                <a:solidFill>
                  <a:prstClr val="black"/>
                </a:solidFill>
                <a:latin typeface="Arial" pitchFamily="34" charset="0"/>
              </a:defRPr>
            </a:lvl1pPr>
          </a:lstStyle>
          <a:p>
            <a:pPr>
              <a:defRPr/>
            </a:pPr>
            <a:r>
              <a:rPr lang="en-US" dirty="0"/>
              <a:t>Copyright © 2017 Accenture  All rights reserved.</a:t>
            </a:r>
          </a:p>
        </p:txBody>
      </p:sp>
    </p:spTree>
    <p:extLst>
      <p:ext uri="{BB962C8B-B14F-4D97-AF65-F5344CB8AC3E}">
        <p14:creationId xmlns:p14="http://schemas.microsoft.com/office/powerpoint/2010/main" val="306237690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Divider Slide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599"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8" y="6575425"/>
            <a:ext cx="730710"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Footer Placeholder 3"/>
          <p:cNvSpPr>
            <a:spLocks noGrp="1"/>
          </p:cNvSpPr>
          <p:nvPr>
            <p:ph type="ftr" sz="quarter" idx="3"/>
          </p:nvPr>
        </p:nvSpPr>
        <p:spPr>
          <a:xfrm>
            <a:off x="607486" y="6575425"/>
            <a:ext cx="5414433" cy="128588"/>
          </a:xfrm>
          <a:prstGeom prst="rect">
            <a:avLst/>
          </a:prstGeom>
          <a:noFill/>
        </p:spPr>
        <p:txBody>
          <a:bodyPr wrap="square" lIns="0" anchor="ctr" anchorCtr="0">
            <a:noAutofit/>
          </a:bodyPr>
          <a:lstStyle>
            <a:lvl1pPr>
              <a:defRPr lang="en-AU" sz="900">
                <a:solidFill>
                  <a:schemeClr val="tx2"/>
                </a:solidFill>
                <a:latin typeface="+mn-lt"/>
              </a:defRPr>
            </a:lvl1p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2932823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Cover Slide_Top">
    <p:spTree>
      <p:nvGrpSpPr>
        <p:cNvPr id="1" name=""/>
        <p:cNvGrpSpPr/>
        <p:nvPr/>
      </p:nvGrpSpPr>
      <p:grpSpPr>
        <a:xfrm>
          <a:off x="0" y="0"/>
          <a:ext cx="0" cy="0"/>
          <a:chOff x="0" y="0"/>
          <a:chExt cx="0" cy="0"/>
        </a:xfrm>
      </p:grpSpPr>
      <p:pic>
        <p:nvPicPr>
          <p:cNvPr id="2050" name="Picture 2" descr="\\Dloaudata01\dlohq\StudioJobs\Clients\Presentations\Accenture\Roxana Dubash - 15-3278 - Analytics Immersion Program Presentation\Working Files\Final Images\GettyImages-501869671.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0" y="-1"/>
            <a:ext cx="12192000" cy="3279470"/>
          </a:xfrm>
          <a:prstGeom prst="rect">
            <a:avLst/>
          </a:prstGeom>
          <a:gradFill>
            <a:gsLst>
              <a:gs pos="0">
                <a:srgbClr val="2F539C"/>
              </a:gs>
              <a:gs pos="77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grpSp>
        <p:nvGrpSpPr>
          <p:cNvPr id="26" name="Group 25"/>
          <p:cNvGrpSpPr/>
          <p:nvPr userDrawn="1"/>
        </p:nvGrpSpPr>
        <p:grpSpPr>
          <a:xfrm>
            <a:off x="629186" y="429619"/>
            <a:ext cx="3516940" cy="738375"/>
            <a:chOff x="1458913" y="4422775"/>
            <a:chExt cx="2425700" cy="509588"/>
          </a:xfrm>
        </p:grpSpPr>
        <p:sp>
          <p:nvSpPr>
            <p:cNvPr id="27" name="Freeform 6"/>
            <p:cNvSpPr>
              <a:spLocks noEditPoints="1"/>
            </p:cNvSpPr>
            <p:nvPr/>
          </p:nvSpPr>
          <p:spPr bwMode="auto">
            <a:xfrm>
              <a:off x="1458913" y="4587875"/>
              <a:ext cx="1514475" cy="265113"/>
            </a:xfrm>
            <a:custGeom>
              <a:avLst/>
              <a:gdLst>
                <a:gd name="T0" fmla="*/ 18 w 404"/>
                <a:gd name="T1" fmla="*/ 63 h 71"/>
                <a:gd name="T2" fmla="*/ 29 w 404"/>
                <a:gd name="T3" fmla="*/ 47 h 71"/>
                <a:gd name="T4" fmla="*/ 41 w 404"/>
                <a:gd name="T5" fmla="*/ 33 h 71"/>
                <a:gd name="T6" fmla="*/ 2 w 404"/>
                <a:gd name="T7" fmla="*/ 33 h 71"/>
                <a:gd name="T8" fmla="*/ 22 w 404"/>
                <a:gd name="T9" fmla="*/ 25 h 71"/>
                <a:gd name="T10" fmla="*/ 29 w 404"/>
                <a:gd name="T11" fmla="*/ 40 h 71"/>
                <a:gd name="T12" fmla="*/ 15 w 404"/>
                <a:gd name="T13" fmla="*/ 71 h 71"/>
                <a:gd name="T14" fmla="*/ 29 w 404"/>
                <a:gd name="T15" fmla="*/ 64 h 71"/>
                <a:gd name="T16" fmla="*/ 41 w 404"/>
                <a:gd name="T17" fmla="*/ 70 h 71"/>
                <a:gd name="T18" fmla="*/ 90 w 404"/>
                <a:gd name="T19" fmla="*/ 35 h 71"/>
                <a:gd name="T20" fmla="*/ 46 w 404"/>
                <a:gd name="T21" fmla="*/ 41 h 71"/>
                <a:gd name="T22" fmla="*/ 90 w 404"/>
                <a:gd name="T23" fmla="*/ 69 h 71"/>
                <a:gd name="T24" fmla="*/ 81 w 404"/>
                <a:gd name="T25" fmla="*/ 63 h 71"/>
                <a:gd name="T26" fmla="*/ 69 w 404"/>
                <a:gd name="T27" fmla="*/ 25 h 71"/>
                <a:gd name="T28" fmla="*/ 124 w 404"/>
                <a:gd name="T29" fmla="*/ 35 h 71"/>
                <a:gd name="T30" fmla="*/ 117 w 404"/>
                <a:gd name="T31" fmla="*/ 16 h 71"/>
                <a:gd name="T32" fmla="*/ 122 w 404"/>
                <a:gd name="T33" fmla="*/ 71 h 71"/>
                <a:gd name="T34" fmla="*/ 137 w 404"/>
                <a:gd name="T35" fmla="*/ 61 h 71"/>
                <a:gd name="T36" fmla="*/ 106 w 404"/>
                <a:gd name="T37" fmla="*/ 39 h 71"/>
                <a:gd name="T38" fmla="*/ 124 w 404"/>
                <a:gd name="T39" fmla="*/ 35 h 71"/>
                <a:gd name="T40" fmla="*/ 153 w 404"/>
                <a:gd name="T41" fmla="*/ 33 h 71"/>
                <a:gd name="T42" fmla="*/ 173 w 404"/>
                <a:gd name="T43" fmla="*/ 33 h 71"/>
                <a:gd name="T44" fmla="*/ 184 w 404"/>
                <a:gd name="T45" fmla="*/ 38 h 71"/>
                <a:gd name="T46" fmla="*/ 142 w 404"/>
                <a:gd name="T47" fmla="*/ 41 h 71"/>
                <a:gd name="T48" fmla="*/ 183 w 404"/>
                <a:gd name="T49" fmla="*/ 69 h 71"/>
                <a:gd name="T50" fmla="*/ 173 w 404"/>
                <a:gd name="T51" fmla="*/ 63 h 71"/>
                <a:gd name="T52" fmla="*/ 184 w 404"/>
                <a:gd name="T53" fmla="*/ 41 h 71"/>
                <a:gd name="T54" fmla="*/ 233 w 404"/>
                <a:gd name="T55" fmla="*/ 70 h 71"/>
                <a:gd name="T56" fmla="*/ 219 w 404"/>
                <a:gd name="T57" fmla="*/ 16 h 71"/>
                <a:gd name="T58" fmla="*/ 203 w 404"/>
                <a:gd name="T59" fmla="*/ 27 h 71"/>
                <a:gd name="T60" fmla="*/ 190 w 404"/>
                <a:gd name="T61" fmla="*/ 17 h 71"/>
                <a:gd name="T62" fmla="*/ 203 w 404"/>
                <a:gd name="T63" fmla="*/ 70 h 71"/>
                <a:gd name="T64" fmla="*/ 215 w 404"/>
                <a:gd name="T65" fmla="*/ 28 h 71"/>
                <a:gd name="T66" fmla="*/ 221 w 404"/>
                <a:gd name="T67" fmla="*/ 40 h 71"/>
                <a:gd name="T68" fmla="*/ 258 w 404"/>
                <a:gd name="T69" fmla="*/ 26 h 71"/>
                <a:gd name="T70" fmla="*/ 274 w 404"/>
                <a:gd name="T71" fmla="*/ 17 h 71"/>
                <a:gd name="T72" fmla="*/ 258 w 404"/>
                <a:gd name="T73" fmla="*/ 0 h 71"/>
                <a:gd name="T74" fmla="*/ 246 w 404"/>
                <a:gd name="T75" fmla="*/ 17 h 71"/>
                <a:gd name="T76" fmla="*/ 236 w 404"/>
                <a:gd name="T77" fmla="*/ 26 h 71"/>
                <a:gd name="T78" fmla="*/ 246 w 404"/>
                <a:gd name="T79" fmla="*/ 57 h 71"/>
                <a:gd name="T80" fmla="*/ 272 w 404"/>
                <a:gd name="T81" fmla="*/ 70 h 71"/>
                <a:gd name="T82" fmla="*/ 267 w 404"/>
                <a:gd name="T83" fmla="*/ 63 h 71"/>
                <a:gd name="T84" fmla="*/ 258 w 404"/>
                <a:gd name="T85" fmla="*/ 26 h 71"/>
                <a:gd name="T86" fmla="*/ 322 w 404"/>
                <a:gd name="T87" fmla="*/ 70 h 71"/>
                <a:gd name="T88" fmla="*/ 309 w 404"/>
                <a:gd name="T89" fmla="*/ 17 h 71"/>
                <a:gd name="T90" fmla="*/ 297 w 404"/>
                <a:gd name="T91" fmla="*/ 60 h 71"/>
                <a:gd name="T92" fmla="*/ 292 w 404"/>
                <a:gd name="T93" fmla="*/ 48 h 71"/>
                <a:gd name="T94" fmla="*/ 279 w 404"/>
                <a:gd name="T95" fmla="*/ 17 h 71"/>
                <a:gd name="T96" fmla="*/ 294 w 404"/>
                <a:gd name="T97" fmla="*/ 71 h 71"/>
                <a:gd name="T98" fmla="*/ 309 w 404"/>
                <a:gd name="T99" fmla="*/ 60 h 71"/>
                <a:gd name="T100" fmla="*/ 342 w 404"/>
                <a:gd name="T101" fmla="*/ 47 h 71"/>
                <a:gd name="T102" fmla="*/ 359 w 404"/>
                <a:gd name="T103" fmla="*/ 16 h 71"/>
                <a:gd name="T104" fmla="*/ 342 w 404"/>
                <a:gd name="T105" fmla="*/ 27 h 71"/>
                <a:gd name="T106" fmla="*/ 329 w 404"/>
                <a:gd name="T107" fmla="*/ 17 h 71"/>
                <a:gd name="T108" fmla="*/ 342 w 404"/>
                <a:gd name="T109" fmla="*/ 70 h 71"/>
                <a:gd name="T110" fmla="*/ 392 w 404"/>
                <a:gd name="T111" fmla="*/ 33 h 71"/>
                <a:gd name="T112" fmla="*/ 383 w 404"/>
                <a:gd name="T113" fmla="*/ 24 h 71"/>
                <a:gd name="T114" fmla="*/ 404 w 404"/>
                <a:gd name="T115" fmla="*/ 41 h 71"/>
                <a:gd name="T116" fmla="*/ 384 w 404"/>
                <a:gd name="T117" fmla="*/ 16 h 71"/>
                <a:gd name="T118" fmla="*/ 388 w 404"/>
                <a:gd name="T119" fmla="*/ 71 h 71"/>
                <a:gd name="T120" fmla="*/ 403 w 404"/>
                <a:gd name="T121" fmla="*/ 61 h 71"/>
                <a:gd name="T122" fmla="*/ 373 w 404"/>
                <a:gd name="T123"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4" h="71">
                  <a:moveTo>
                    <a:pt x="29" y="47"/>
                  </a:moveTo>
                  <a:cubicBezTo>
                    <a:pt x="29" y="54"/>
                    <a:pt x="26" y="63"/>
                    <a:pt x="18" y="63"/>
                  </a:cubicBezTo>
                  <a:cubicBezTo>
                    <a:pt x="14" y="63"/>
                    <a:pt x="12" y="61"/>
                    <a:pt x="12" y="56"/>
                  </a:cubicBezTo>
                  <a:cubicBezTo>
                    <a:pt x="12" y="48"/>
                    <a:pt x="23" y="47"/>
                    <a:pt x="29" y="47"/>
                  </a:cubicBezTo>
                  <a:moveTo>
                    <a:pt x="41" y="70"/>
                  </a:moveTo>
                  <a:cubicBezTo>
                    <a:pt x="41" y="33"/>
                    <a:pt x="41" y="33"/>
                    <a:pt x="41" y="33"/>
                  </a:cubicBezTo>
                  <a:cubicBezTo>
                    <a:pt x="41" y="20"/>
                    <a:pt x="33" y="16"/>
                    <a:pt x="22" y="16"/>
                  </a:cubicBezTo>
                  <a:cubicBezTo>
                    <a:pt x="11" y="16"/>
                    <a:pt x="2" y="21"/>
                    <a:pt x="2" y="33"/>
                  </a:cubicBezTo>
                  <a:cubicBezTo>
                    <a:pt x="14" y="33"/>
                    <a:pt x="14" y="33"/>
                    <a:pt x="14" y="33"/>
                  </a:cubicBezTo>
                  <a:cubicBezTo>
                    <a:pt x="14" y="28"/>
                    <a:pt x="16" y="25"/>
                    <a:pt x="22" y="25"/>
                  </a:cubicBezTo>
                  <a:cubicBezTo>
                    <a:pt x="28" y="25"/>
                    <a:pt x="29" y="29"/>
                    <a:pt x="29" y="34"/>
                  </a:cubicBezTo>
                  <a:cubicBezTo>
                    <a:pt x="29" y="40"/>
                    <a:pt x="29" y="40"/>
                    <a:pt x="29" y="40"/>
                  </a:cubicBezTo>
                  <a:cubicBezTo>
                    <a:pt x="17" y="40"/>
                    <a:pt x="0" y="42"/>
                    <a:pt x="0" y="58"/>
                  </a:cubicBezTo>
                  <a:cubicBezTo>
                    <a:pt x="0" y="66"/>
                    <a:pt x="7" y="71"/>
                    <a:pt x="15" y="71"/>
                  </a:cubicBezTo>
                  <a:cubicBezTo>
                    <a:pt x="21" y="71"/>
                    <a:pt x="26" y="69"/>
                    <a:pt x="29" y="64"/>
                  </a:cubicBezTo>
                  <a:cubicBezTo>
                    <a:pt x="29" y="64"/>
                    <a:pt x="29" y="64"/>
                    <a:pt x="29" y="64"/>
                  </a:cubicBezTo>
                  <a:cubicBezTo>
                    <a:pt x="29" y="70"/>
                    <a:pt x="29" y="70"/>
                    <a:pt x="29" y="70"/>
                  </a:cubicBezTo>
                  <a:cubicBezTo>
                    <a:pt x="41" y="70"/>
                    <a:pt x="41" y="70"/>
                    <a:pt x="41" y="70"/>
                  </a:cubicBezTo>
                  <a:moveTo>
                    <a:pt x="77" y="35"/>
                  </a:moveTo>
                  <a:cubicBezTo>
                    <a:pt x="90" y="35"/>
                    <a:pt x="90" y="35"/>
                    <a:pt x="90" y="35"/>
                  </a:cubicBezTo>
                  <a:cubicBezTo>
                    <a:pt x="90" y="23"/>
                    <a:pt x="83" y="16"/>
                    <a:pt x="70" y="16"/>
                  </a:cubicBezTo>
                  <a:cubicBezTo>
                    <a:pt x="54" y="16"/>
                    <a:pt x="46" y="26"/>
                    <a:pt x="46" y="41"/>
                  </a:cubicBezTo>
                  <a:cubicBezTo>
                    <a:pt x="46" y="60"/>
                    <a:pt x="56" y="71"/>
                    <a:pt x="74" y="71"/>
                  </a:cubicBezTo>
                  <a:cubicBezTo>
                    <a:pt x="80" y="71"/>
                    <a:pt x="85" y="70"/>
                    <a:pt x="90" y="69"/>
                  </a:cubicBezTo>
                  <a:cubicBezTo>
                    <a:pt x="90" y="61"/>
                    <a:pt x="90" y="61"/>
                    <a:pt x="90" y="61"/>
                  </a:cubicBezTo>
                  <a:cubicBezTo>
                    <a:pt x="87" y="62"/>
                    <a:pt x="84" y="63"/>
                    <a:pt x="81" y="63"/>
                  </a:cubicBezTo>
                  <a:cubicBezTo>
                    <a:pt x="67" y="63"/>
                    <a:pt x="59" y="53"/>
                    <a:pt x="59" y="39"/>
                  </a:cubicBezTo>
                  <a:cubicBezTo>
                    <a:pt x="59" y="33"/>
                    <a:pt x="62" y="25"/>
                    <a:pt x="69" y="25"/>
                  </a:cubicBezTo>
                  <a:cubicBezTo>
                    <a:pt x="76" y="25"/>
                    <a:pt x="77" y="30"/>
                    <a:pt x="77" y="35"/>
                  </a:cubicBezTo>
                  <a:moveTo>
                    <a:pt x="124" y="35"/>
                  </a:moveTo>
                  <a:cubicBezTo>
                    <a:pt x="137" y="35"/>
                    <a:pt x="137" y="35"/>
                    <a:pt x="137" y="35"/>
                  </a:cubicBezTo>
                  <a:cubicBezTo>
                    <a:pt x="137" y="23"/>
                    <a:pt x="130" y="16"/>
                    <a:pt x="117" y="16"/>
                  </a:cubicBezTo>
                  <a:cubicBezTo>
                    <a:pt x="102" y="16"/>
                    <a:pt x="93" y="26"/>
                    <a:pt x="93" y="41"/>
                  </a:cubicBezTo>
                  <a:cubicBezTo>
                    <a:pt x="93" y="60"/>
                    <a:pt x="103" y="71"/>
                    <a:pt x="122" y="71"/>
                  </a:cubicBezTo>
                  <a:cubicBezTo>
                    <a:pt x="127" y="71"/>
                    <a:pt x="132" y="70"/>
                    <a:pt x="137" y="69"/>
                  </a:cubicBezTo>
                  <a:cubicBezTo>
                    <a:pt x="137" y="61"/>
                    <a:pt x="137" y="61"/>
                    <a:pt x="137" y="61"/>
                  </a:cubicBezTo>
                  <a:cubicBezTo>
                    <a:pt x="134" y="62"/>
                    <a:pt x="131" y="63"/>
                    <a:pt x="128" y="63"/>
                  </a:cubicBezTo>
                  <a:cubicBezTo>
                    <a:pt x="114" y="63"/>
                    <a:pt x="106" y="53"/>
                    <a:pt x="106" y="39"/>
                  </a:cubicBezTo>
                  <a:cubicBezTo>
                    <a:pt x="106" y="33"/>
                    <a:pt x="109" y="25"/>
                    <a:pt x="116" y="25"/>
                  </a:cubicBezTo>
                  <a:cubicBezTo>
                    <a:pt x="123" y="25"/>
                    <a:pt x="124" y="30"/>
                    <a:pt x="124" y="35"/>
                  </a:cubicBezTo>
                  <a:moveTo>
                    <a:pt x="173" y="33"/>
                  </a:moveTo>
                  <a:cubicBezTo>
                    <a:pt x="153" y="33"/>
                    <a:pt x="153" y="33"/>
                    <a:pt x="153" y="33"/>
                  </a:cubicBezTo>
                  <a:cubicBezTo>
                    <a:pt x="154" y="28"/>
                    <a:pt x="158" y="24"/>
                    <a:pt x="163" y="24"/>
                  </a:cubicBezTo>
                  <a:cubicBezTo>
                    <a:pt x="169" y="24"/>
                    <a:pt x="173" y="28"/>
                    <a:pt x="173" y="33"/>
                  </a:cubicBezTo>
                  <a:moveTo>
                    <a:pt x="184" y="41"/>
                  </a:moveTo>
                  <a:cubicBezTo>
                    <a:pt x="184" y="38"/>
                    <a:pt x="184" y="38"/>
                    <a:pt x="184" y="38"/>
                  </a:cubicBezTo>
                  <a:cubicBezTo>
                    <a:pt x="184" y="25"/>
                    <a:pt x="177" y="16"/>
                    <a:pt x="164" y="16"/>
                  </a:cubicBezTo>
                  <a:cubicBezTo>
                    <a:pt x="148" y="16"/>
                    <a:pt x="142" y="26"/>
                    <a:pt x="142" y="41"/>
                  </a:cubicBezTo>
                  <a:cubicBezTo>
                    <a:pt x="142" y="58"/>
                    <a:pt x="149" y="71"/>
                    <a:pt x="168" y="71"/>
                  </a:cubicBezTo>
                  <a:cubicBezTo>
                    <a:pt x="173" y="71"/>
                    <a:pt x="178" y="71"/>
                    <a:pt x="183" y="69"/>
                  </a:cubicBezTo>
                  <a:cubicBezTo>
                    <a:pt x="183" y="61"/>
                    <a:pt x="183" y="61"/>
                    <a:pt x="183" y="61"/>
                  </a:cubicBezTo>
                  <a:cubicBezTo>
                    <a:pt x="180" y="62"/>
                    <a:pt x="176" y="63"/>
                    <a:pt x="173" y="63"/>
                  </a:cubicBezTo>
                  <a:cubicBezTo>
                    <a:pt x="161" y="63"/>
                    <a:pt x="153" y="52"/>
                    <a:pt x="153" y="41"/>
                  </a:cubicBezTo>
                  <a:cubicBezTo>
                    <a:pt x="184" y="41"/>
                    <a:pt x="184" y="41"/>
                    <a:pt x="184" y="41"/>
                  </a:cubicBezTo>
                  <a:moveTo>
                    <a:pt x="221" y="70"/>
                  </a:moveTo>
                  <a:cubicBezTo>
                    <a:pt x="233" y="70"/>
                    <a:pt x="233" y="70"/>
                    <a:pt x="233" y="70"/>
                  </a:cubicBezTo>
                  <a:cubicBezTo>
                    <a:pt x="233" y="34"/>
                    <a:pt x="233" y="34"/>
                    <a:pt x="233" y="34"/>
                  </a:cubicBezTo>
                  <a:cubicBezTo>
                    <a:pt x="233" y="25"/>
                    <a:pt x="229" y="16"/>
                    <a:pt x="219" y="16"/>
                  </a:cubicBezTo>
                  <a:cubicBezTo>
                    <a:pt x="211" y="16"/>
                    <a:pt x="206" y="21"/>
                    <a:pt x="203" y="27"/>
                  </a:cubicBezTo>
                  <a:cubicBezTo>
                    <a:pt x="203" y="27"/>
                    <a:pt x="203" y="27"/>
                    <a:pt x="203" y="27"/>
                  </a:cubicBezTo>
                  <a:cubicBezTo>
                    <a:pt x="203" y="17"/>
                    <a:pt x="203" y="17"/>
                    <a:pt x="203" y="17"/>
                  </a:cubicBezTo>
                  <a:cubicBezTo>
                    <a:pt x="190" y="17"/>
                    <a:pt x="190" y="17"/>
                    <a:pt x="190" y="17"/>
                  </a:cubicBezTo>
                  <a:cubicBezTo>
                    <a:pt x="190" y="70"/>
                    <a:pt x="190" y="70"/>
                    <a:pt x="190" y="70"/>
                  </a:cubicBezTo>
                  <a:cubicBezTo>
                    <a:pt x="203" y="70"/>
                    <a:pt x="203" y="70"/>
                    <a:pt x="203" y="70"/>
                  </a:cubicBezTo>
                  <a:cubicBezTo>
                    <a:pt x="203" y="47"/>
                    <a:pt x="203" y="47"/>
                    <a:pt x="203" y="47"/>
                  </a:cubicBezTo>
                  <a:cubicBezTo>
                    <a:pt x="203" y="40"/>
                    <a:pt x="206" y="28"/>
                    <a:pt x="215" y="28"/>
                  </a:cubicBezTo>
                  <a:cubicBezTo>
                    <a:pt x="216" y="28"/>
                    <a:pt x="218" y="28"/>
                    <a:pt x="219" y="29"/>
                  </a:cubicBezTo>
                  <a:cubicBezTo>
                    <a:pt x="221" y="31"/>
                    <a:pt x="221" y="37"/>
                    <a:pt x="221" y="40"/>
                  </a:cubicBezTo>
                  <a:cubicBezTo>
                    <a:pt x="221" y="70"/>
                    <a:pt x="221" y="70"/>
                    <a:pt x="221" y="70"/>
                  </a:cubicBezTo>
                  <a:moveTo>
                    <a:pt x="258" y="26"/>
                  </a:moveTo>
                  <a:cubicBezTo>
                    <a:pt x="274" y="26"/>
                    <a:pt x="274" y="26"/>
                    <a:pt x="274" y="26"/>
                  </a:cubicBezTo>
                  <a:cubicBezTo>
                    <a:pt x="274" y="17"/>
                    <a:pt x="274" y="17"/>
                    <a:pt x="274" y="17"/>
                  </a:cubicBezTo>
                  <a:cubicBezTo>
                    <a:pt x="258" y="17"/>
                    <a:pt x="258" y="17"/>
                    <a:pt x="258" y="17"/>
                  </a:cubicBezTo>
                  <a:cubicBezTo>
                    <a:pt x="258" y="0"/>
                    <a:pt x="258" y="0"/>
                    <a:pt x="258" y="0"/>
                  </a:cubicBezTo>
                  <a:cubicBezTo>
                    <a:pt x="246" y="5"/>
                    <a:pt x="246" y="5"/>
                    <a:pt x="246" y="5"/>
                  </a:cubicBezTo>
                  <a:cubicBezTo>
                    <a:pt x="246" y="17"/>
                    <a:pt x="246" y="17"/>
                    <a:pt x="246" y="17"/>
                  </a:cubicBezTo>
                  <a:cubicBezTo>
                    <a:pt x="236" y="17"/>
                    <a:pt x="236" y="17"/>
                    <a:pt x="236" y="17"/>
                  </a:cubicBezTo>
                  <a:cubicBezTo>
                    <a:pt x="236" y="26"/>
                    <a:pt x="236" y="26"/>
                    <a:pt x="236" y="26"/>
                  </a:cubicBezTo>
                  <a:cubicBezTo>
                    <a:pt x="246" y="26"/>
                    <a:pt x="246" y="26"/>
                    <a:pt x="246" y="26"/>
                  </a:cubicBezTo>
                  <a:cubicBezTo>
                    <a:pt x="246" y="57"/>
                    <a:pt x="246" y="57"/>
                    <a:pt x="246" y="57"/>
                  </a:cubicBezTo>
                  <a:cubicBezTo>
                    <a:pt x="246" y="68"/>
                    <a:pt x="251" y="71"/>
                    <a:pt x="262" y="71"/>
                  </a:cubicBezTo>
                  <a:cubicBezTo>
                    <a:pt x="266" y="71"/>
                    <a:pt x="269" y="71"/>
                    <a:pt x="272" y="70"/>
                  </a:cubicBezTo>
                  <a:cubicBezTo>
                    <a:pt x="272" y="62"/>
                    <a:pt x="272" y="62"/>
                    <a:pt x="272" y="62"/>
                  </a:cubicBezTo>
                  <a:cubicBezTo>
                    <a:pt x="270" y="62"/>
                    <a:pt x="269" y="63"/>
                    <a:pt x="267" y="63"/>
                  </a:cubicBezTo>
                  <a:cubicBezTo>
                    <a:pt x="259" y="63"/>
                    <a:pt x="258" y="57"/>
                    <a:pt x="258" y="51"/>
                  </a:cubicBezTo>
                  <a:cubicBezTo>
                    <a:pt x="258" y="26"/>
                    <a:pt x="258" y="26"/>
                    <a:pt x="258" y="26"/>
                  </a:cubicBezTo>
                  <a:moveTo>
                    <a:pt x="309" y="70"/>
                  </a:moveTo>
                  <a:cubicBezTo>
                    <a:pt x="322" y="70"/>
                    <a:pt x="322" y="70"/>
                    <a:pt x="322" y="70"/>
                  </a:cubicBezTo>
                  <a:cubicBezTo>
                    <a:pt x="322" y="17"/>
                    <a:pt x="322" y="17"/>
                    <a:pt x="322" y="17"/>
                  </a:cubicBezTo>
                  <a:cubicBezTo>
                    <a:pt x="309" y="17"/>
                    <a:pt x="309" y="17"/>
                    <a:pt x="309" y="17"/>
                  </a:cubicBezTo>
                  <a:cubicBezTo>
                    <a:pt x="309" y="40"/>
                    <a:pt x="309" y="40"/>
                    <a:pt x="309" y="40"/>
                  </a:cubicBezTo>
                  <a:cubicBezTo>
                    <a:pt x="309" y="47"/>
                    <a:pt x="306" y="60"/>
                    <a:pt x="297" y="60"/>
                  </a:cubicBezTo>
                  <a:cubicBezTo>
                    <a:pt x="296" y="60"/>
                    <a:pt x="294" y="60"/>
                    <a:pt x="294" y="59"/>
                  </a:cubicBezTo>
                  <a:cubicBezTo>
                    <a:pt x="291" y="57"/>
                    <a:pt x="292" y="50"/>
                    <a:pt x="292" y="48"/>
                  </a:cubicBezTo>
                  <a:cubicBezTo>
                    <a:pt x="292" y="17"/>
                    <a:pt x="292" y="17"/>
                    <a:pt x="292" y="17"/>
                  </a:cubicBezTo>
                  <a:cubicBezTo>
                    <a:pt x="279" y="17"/>
                    <a:pt x="279" y="17"/>
                    <a:pt x="279" y="17"/>
                  </a:cubicBezTo>
                  <a:cubicBezTo>
                    <a:pt x="279" y="54"/>
                    <a:pt x="279" y="54"/>
                    <a:pt x="279" y="54"/>
                  </a:cubicBezTo>
                  <a:cubicBezTo>
                    <a:pt x="279" y="63"/>
                    <a:pt x="284" y="71"/>
                    <a:pt x="294" y="71"/>
                  </a:cubicBezTo>
                  <a:cubicBezTo>
                    <a:pt x="301" y="71"/>
                    <a:pt x="306" y="67"/>
                    <a:pt x="309" y="60"/>
                  </a:cubicBezTo>
                  <a:cubicBezTo>
                    <a:pt x="309" y="60"/>
                    <a:pt x="309" y="60"/>
                    <a:pt x="309" y="60"/>
                  </a:cubicBezTo>
                  <a:cubicBezTo>
                    <a:pt x="309" y="70"/>
                    <a:pt x="309" y="70"/>
                    <a:pt x="309" y="70"/>
                  </a:cubicBezTo>
                  <a:moveTo>
                    <a:pt x="342" y="47"/>
                  </a:moveTo>
                  <a:cubicBezTo>
                    <a:pt x="342" y="35"/>
                    <a:pt x="346" y="29"/>
                    <a:pt x="359" y="29"/>
                  </a:cubicBezTo>
                  <a:cubicBezTo>
                    <a:pt x="359" y="16"/>
                    <a:pt x="359" y="16"/>
                    <a:pt x="359" y="16"/>
                  </a:cubicBezTo>
                  <a:cubicBezTo>
                    <a:pt x="350" y="16"/>
                    <a:pt x="346" y="20"/>
                    <a:pt x="342" y="27"/>
                  </a:cubicBezTo>
                  <a:cubicBezTo>
                    <a:pt x="342" y="27"/>
                    <a:pt x="342" y="27"/>
                    <a:pt x="342" y="27"/>
                  </a:cubicBezTo>
                  <a:cubicBezTo>
                    <a:pt x="342" y="17"/>
                    <a:pt x="342" y="17"/>
                    <a:pt x="342" y="17"/>
                  </a:cubicBezTo>
                  <a:cubicBezTo>
                    <a:pt x="329" y="17"/>
                    <a:pt x="329" y="17"/>
                    <a:pt x="329" y="17"/>
                  </a:cubicBezTo>
                  <a:cubicBezTo>
                    <a:pt x="329" y="70"/>
                    <a:pt x="329" y="70"/>
                    <a:pt x="329" y="70"/>
                  </a:cubicBezTo>
                  <a:cubicBezTo>
                    <a:pt x="342" y="70"/>
                    <a:pt x="342" y="70"/>
                    <a:pt x="342" y="70"/>
                  </a:cubicBezTo>
                  <a:cubicBezTo>
                    <a:pt x="342" y="47"/>
                    <a:pt x="342" y="47"/>
                    <a:pt x="342" y="47"/>
                  </a:cubicBezTo>
                  <a:moveTo>
                    <a:pt x="392" y="33"/>
                  </a:moveTo>
                  <a:cubicBezTo>
                    <a:pt x="373" y="33"/>
                    <a:pt x="373" y="33"/>
                    <a:pt x="373" y="33"/>
                  </a:cubicBezTo>
                  <a:cubicBezTo>
                    <a:pt x="374" y="28"/>
                    <a:pt x="378" y="24"/>
                    <a:pt x="383" y="24"/>
                  </a:cubicBezTo>
                  <a:cubicBezTo>
                    <a:pt x="389" y="24"/>
                    <a:pt x="392" y="28"/>
                    <a:pt x="392" y="33"/>
                  </a:cubicBezTo>
                  <a:moveTo>
                    <a:pt x="404" y="41"/>
                  </a:moveTo>
                  <a:cubicBezTo>
                    <a:pt x="404" y="38"/>
                    <a:pt x="404" y="38"/>
                    <a:pt x="404" y="38"/>
                  </a:cubicBezTo>
                  <a:cubicBezTo>
                    <a:pt x="404" y="25"/>
                    <a:pt x="397" y="16"/>
                    <a:pt x="384" y="16"/>
                  </a:cubicBezTo>
                  <a:cubicBezTo>
                    <a:pt x="368" y="16"/>
                    <a:pt x="362" y="26"/>
                    <a:pt x="362" y="41"/>
                  </a:cubicBezTo>
                  <a:cubicBezTo>
                    <a:pt x="362" y="58"/>
                    <a:pt x="369" y="71"/>
                    <a:pt x="388" y="71"/>
                  </a:cubicBezTo>
                  <a:cubicBezTo>
                    <a:pt x="393" y="71"/>
                    <a:pt x="398" y="71"/>
                    <a:pt x="403" y="69"/>
                  </a:cubicBezTo>
                  <a:cubicBezTo>
                    <a:pt x="403" y="61"/>
                    <a:pt x="403" y="61"/>
                    <a:pt x="403" y="61"/>
                  </a:cubicBezTo>
                  <a:cubicBezTo>
                    <a:pt x="400" y="62"/>
                    <a:pt x="396" y="63"/>
                    <a:pt x="393" y="63"/>
                  </a:cubicBezTo>
                  <a:cubicBezTo>
                    <a:pt x="381" y="63"/>
                    <a:pt x="373" y="52"/>
                    <a:pt x="373" y="41"/>
                  </a:cubicBezTo>
                  <a:cubicBezTo>
                    <a:pt x="404" y="41"/>
                    <a:pt x="404" y="41"/>
                    <a:pt x="404" y="4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28" name="Freeform 7"/>
            <p:cNvSpPr>
              <a:spLocks noEditPoints="1"/>
            </p:cNvSpPr>
            <p:nvPr/>
          </p:nvSpPr>
          <p:spPr bwMode="auto">
            <a:xfrm>
              <a:off x="2347913" y="4422775"/>
              <a:ext cx="1536700" cy="509588"/>
            </a:xfrm>
            <a:custGeom>
              <a:avLst/>
              <a:gdLst>
                <a:gd name="T0" fmla="*/ 211 w 410"/>
                <a:gd name="T1" fmla="*/ 104 h 136"/>
                <a:gd name="T2" fmla="*/ 196 w 410"/>
                <a:gd name="T3" fmla="*/ 115 h 136"/>
                <a:gd name="T4" fmla="*/ 197 w 410"/>
                <a:gd name="T5" fmla="*/ 60 h 136"/>
                <a:gd name="T6" fmla="*/ 211 w 410"/>
                <a:gd name="T7" fmla="*/ 71 h 136"/>
                <a:gd name="T8" fmla="*/ 217 w 410"/>
                <a:gd name="T9" fmla="*/ 38 h 136"/>
                <a:gd name="T10" fmla="*/ 211 w 410"/>
                <a:gd name="T11" fmla="*/ 114 h 136"/>
                <a:gd name="T12" fmla="*/ 185 w 410"/>
                <a:gd name="T13" fmla="*/ 88 h 136"/>
                <a:gd name="T14" fmla="*/ 211 w 410"/>
                <a:gd name="T15" fmla="*/ 88 h 136"/>
                <a:gd name="T16" fmla="*/ 232 w 410"/>
                <a:gd name="T17" fmla="*/ 47 h 136"/>
                <a:gd name="T18" fmla="*/ 240 w 410"/>
                <a:gd name="T19" fmla="*/ 38 h 136"/>
                <a:gd name="T20" fmla="*/ 232 w 410"/>
                <a:gd name="T21" fmla="*/ 47 h 136"/>
                <a:gd name="T22" fmla="*/ 233 w 410"/>
                <a:gd name="T23" fmla="*/ 61 h 136"/>
                <a:gd name="T24" fmla="*/ 239 w 410"/>
                <a:gd name="T25" fmla="*/ 114 h 136"/>
                <a:gd name="T26" fmla="*/ 266 w 410"/>
                <a:gd name="T27" fmla="*/ 136 h 136"/>
                <a:gd name="T28" fmla="*/ 252 w 410"/>
                <a:gd name="T29" fmla="*/ 129 h 136"/>
                <a:gd name="T30" fmla="*/ 282 w 410"/>
                <a:gd name="T31" fmla="*/ 113 h 136"/>
                <a:gd name="T32" fmla="*/ 282 w 410"/>
                <a:gd name="T33" fmla="*/ 103 h 136"/>
                <a:gd name="T34" fmla="*/ 249 w 410"/>
                <a:gd name="T35" fmla="*/ 88 h 136"/>
                <a:gd name="T36" fmla="*/ 282 w 410"/>
                <a:gd name="T37" fmla="*/ 71 h 136"/>
                <a:gd name="T38" fmla="*/ 282 w 410"/>
                <a:gd name="T39" fmla="*/ 61 h 136"/>
                <a:gd name="T40" fmla="*/ 288 w 410"/>
                <a:gd name="T41" fmla="*/ 113 h 136"/>
                <a:gd name="T42" fmla="*/ 268 w 410"/>
                <a:gd name="T43" fmla="*/ 66 h 136"/>
                <a:gd name="T44" fmla="*/ 268 w 410"/>
                <a:gd name="T45" fmla="*/ 109 h 136"/>
                <a:gd name="T46" fmla="*/ 268 w 410"/>
                <a:gd name="T47" fmla="*/ 66 h 136"/>
                <a:gd name="T48" fmla="*/ 303 w 410"/>
                <a:gd name="T49" fmla="*/ 38 h 136"/>
                <a:gd name="T50" fmla="*/ 311 w 410"/>
                <a:gd name="T51" fmla="*/ 47 h 136"/>
                <a:gd name="T52" fmla="*/ 304 w 410"/>
                <a:gd name="T53" fmla="*/ 114 h 136"/>
                <a:gd name="T54" fmla="*/ 310 w 410"/>
                <a:gd name="T55" fmla="*/ 61 h 136"/>
                <a:gd name="T56" fmla="*/ 304 w 410"/>
                <a:gd name="T57" fmla="*/ 114 h 136"/>
                <a:gd name="T58" fmla="*/ 330 w 410"/>
                <a:gd name="T59" fmla="*/ 102 h 136"/>
                <a:gd name="T60" fmla="*/ 322 w 410"/>
                <a:gd name="T61" fmla="*/ 67 h 136"/>
                <a:gd name="T62" fmla="*/ 330 w 410"/>
                <a:gd name="T63" fmla="*/ 61 h 136"/>
                <a:gd name="T64" fmla="*/ 335 w 410"/>
                <a:gd name="T65" fmla="*/ 46 h 136"/>
                <a:gd name="T66" fmla="*/ 350 w 410"/>
                <a:gd name="T67" fmla="*/ 61 h 136"/>
                <a:gd name="T68" fmla="*/ 335 w 410"/>
                <a:gd name="T69" fmla="*/ 67 h 136"/>
                <a:gd name="T70" fmla="*/ 344 w 410"/>
                <a:gd name="T71" fmla="*/ 110 h 136"/>
                <a:gd name="T72" fmla="*/ 350 w 410"/>
                <a:gd name="T73" fmla="*/ 115 h 136"/>
                <a:gd name="T74" fmla="*/ 384 w 410"/>
                <a:gd name="T75" fmla="*/ 114 h 136"/>
                <a:gd name="T76" fmla="*/ 384 w 410"/>
                <a:gd name="T77" fmla="*/ 107 h 136"/>
                <a:gd name="T78" fmla="*/ 354 w 410"/>
                <a:gd name="T79" fmla="*/ 101 h 136"/>
                <a:gd name="T80" fmla="*/ 373 w 410"/>
                <a:gd name="T81" fmla="*/ 66 h 136"/>
                <a:gd name="T82" fmla="*/ 355 w 410"/>
                <a:gd name="T83" fmla="*/ 74 h 136"/>
                <a:gd name="T84" fmla="*/ 390 w 410"/>
                <a:gd name="T85" fmla="*/ 78 h 136"/>
                <a:gd name="T86" fmla="*/ 384 w 410"/>
                <a:gd name="T87" fmla="*/ 114 h 136"/>
                <a:gd name="T88" fmla="*/ 361 w 410"/>
                <a:gd name="T89" fmla="*/ 101 h 136"/>
                <a:gd name="T90" fmla="*/ 382 w 410"/>
                <a:gd name="T91" fmla="*/ 101 h 136"/>
                <a:gd name="T92" fmla="*/ 379 w 410"/>
                <a:gd name="T93" fmla="*/ 90 h 136"/>
                <a:gd name="T94" fmla="*/ 404 w 410"/>
                <a:gd name="T95" fmla="*/ 38 h 136"/>
                <a:gd name="T96" fmla="*/ 410 w 410"/>
                <a:gd name="T97" fmla="*/ 114 h 136"/>
                <a:gd name="T98" fmla="*/ 0 w 410"/>
                <a:gd name="T99" fmla="*/ 0 h 136"/>
                <a:gd name="T100" fmla="*/ 28 w 410"/>
                <a:gd name="T101" fmla="*/ 19 h 136"/>
                <a:gd name="T102" fmla="*/ 0 w 410"/>
                <a:gd name="T103" fmla="*/ 39 h 136"/>
                <a:gd name="T104" fmla="*/ 38 w 410"/>
                <a:gd name="T105" fmla="*/ 1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0" h="136">
                  <a:moveTo>
                    <a:pt x="211" y="114"/>
                  </a:moveTo>
                  <a:cubicBezTo>
                    <a:pt x="211" y="104"/>
                    <a:pt x="211" y="104"/>
                    <a:pt x="211" y="104"/>
                  </a:cubicBezTo>
                  <a:cubicBezTo>
                    <a:pt x="211" y="104"/>
                    <a:pt x="211" y="104"/>
                    <a:pt x="211" y="104"/>
                  </a:cubicBezTo>
                  <a:cubicBezTo>
                    <a:pt x="209" y="111"/>
                    <a:pt x="203" y="115"/>
                    <a:pt x="196" y="115"/>
                  </a:cubicBezTo>
                  <a:cubicBezTo>
                    <a:pt x="181" y="115"/>
                    <a:pt x="178" y="100"/>
                    <a:pt x="178" y="88"/>
                  </a:cubicBezTo>
                  <a:cubicBezTo>
                    <a:pt x="178" y="76"/>
                    <a:pt x="182" y="60"/>
                    <a:pt x="197" y="60"/>
                  </a:cubicBezTo>
                  <a:cubicBezTo>
                    <a:pt x="204" y="60"/>
                    <a:pt x="209" y="65"/>
                    <a:pt x="211" y="71"/>
                  </a:cubicBezTo>
                  <a:cubicBezTo>
                    <a:pt x="211" y="71"/>
                    <a:pt x="211" y="71"/>
                    <a:pt x="211" y="71"/>
                  </a:cubicBezTo>
                  <a:cubicBezTo>
                    <a:pt x="211" y="38"/>
                    <a:pt x="211" y="38"/>
                    <a:pt x="211" y="38"/>
                  </a:cubicBezTo>
                  <a:cubicBezTo>
                    <a:pt x="217" y="38"/>
                    <a:pt x="217" y="38"/>
                    <a:pt x="217" y="38"/>
                  </a:cubicBezTo>
                  <a:cubicBezTo>
                    <a:pt x="217" y="114"/>
                    <a:pt x="217" y="114"/>
                    <a:pt x="217" y="114"/>
                  </a:cubicBezTo>
                  <a:lnTo>
                    <a:pt x="211" y="114"/>
                  </a:lnTo>
                  <a:close/>
                  <a:moveTo>
                    <a:pt x="197" y="66"/>
                  </a:moveTo>
                  <a:cubicBezTo>
                    <a:pt x="187" y="66"/>
                    <a:pt x="185" y="81"/>
                    <a:pt x="185" y="88"/>
                  </a:cubicBezTo>
                  <a:cubicBezTo>
                    <a:pt x="185" y="97"/>
                    <a:pt x="185" y="110"/>
                    <a:pt x="197" y="110"/>
                  </a:cubicBezTo>
                  <a:cubicBezTo>
                    <a:pt x="207" y="110"/>
                    <a:pt x="211" y="97"/>
                    <a:pt x="211" y="88"/>
                  </a:cubicBezTo>
                  <a:cubicBezTo>
                    <a:pt x="211" y="79"/>
                    <a:pt x="208" y="66"/>
                    <a:pt x="197" y="66"/>
                  </a:cubicBezTo>
                  <a:close/>
                  <a:moveTo>
                    <a:pt x="232" y="47"/>
                  </a:moveTo>
                  <a:cubicBezTo>
                    <a:pt x="232" y="38"/>
                    <a:pt x="232" y="38"/>
                    <a:pt x="232" y="38"/>
                  </a:cubicBezTo>
                  <a:cubicBezTo>
                    <a:pt x="240" y="38"/>
                    <a:pt x="240" y="38"/>
                    <a:pt x="240" y="38"/>
                  </a:cubicBezTo>
                  <a:cubicBezTo>
                    <a:pt x="240" y="47"/>
                    <a:pt x="240" y="47"/>
                    <a:pt x="240" y="47"/>
                  </a:cubicBezTo>
                  <a:lnTo>
                    <a:pt x="232" y="47"/>
                  </a:lnTo>
                  <a:close/>
                  <a:moveTo>
                    <a:pt x="233" y="114"/>
                  </a:moveTo>
                  <a:cubicBezTo>
                    <a:pt x="233" y="61"/>
                    <a:pt x="233" y="61"/>
                    <a:pt x="233" y="61"/>
                  </a:cubicBezTo>
                  <a:cubicBezTo>
                    <a:pt x="239" y="61"/>
                    <a:pt x="239" y="61"/>
                    <a:pt x="239" y="61"/>
                  </a:cubicBezTo>
                  <a:cubicBezTo>
                    <a:pt x="239" y="114"/>
                    <a:pt x="239" y="114"/>
                    <a:pt x="239" y="114"/>
                  </a:cubicBezTo>
                  <a:lnTo>
                    <a:pt x="233" y="114"/>
                  </a:lnTo>
                  <a:close/>
                  <a:moveTo>
                    <a:pt x="266" y="136"/>
                  </a:moveTo>
                  <a:cubicBezTo>
                    <a:pt x="261" y="136"/>
                    <a:pt x="257" y="135"/>
                    <a:pt x="252" y="134"/>
                  </a:cubicBezTo>
                  <a:cubicBezTo>
                    <a:pt x="252" y="129"/>
                    <a:pt x="252" y="129"/>
                    <a:pt x="252" y="129"/>
                  </a:cubicBezTo>
                  <a:cubicBezTo>
                    <a:pt x="256" y="130"/>
                    <a:pt x="260" y="131"/>
                    <a:pt x="264" y="131"/>
                  </a:cubicBezTo>
                  <a:cubicBezTo>
                    <a:pt x="277" y="131"/>
                    <a:pt x="282" y="126"/>
                    <a:pt x="282" y="113"/>
                  </a:cubicBezTo>
                  <a:cubicBezTo>
                    <a:pt x="282" y="103"/>
                    <a:pt x="282" y="103"/>
                    <a:pt x="282" y="103"/>
                  </a:cubicBezTo>
                  <a:cubicBezTo>
                    <a:pt x="282" y="103"/>
                    <a:pt x="282" y="103"/>
                    <a:pt x="282" y="103"/>
                  </a:cubicBezTo>
                  <a:cubicBezTo>
                    <a:pt x="280" y="110"/>
                    <a:pt x="275" y="114"/>
                    <a:pt x="268" y="114"/>
                  </a:cubicBezTo>
                  <a:cubicBezTo>
                    <a:pt x="252" y="114"/>
                    <a:pt x="249" y="100"/>
                    <a:pt x="249" y="88"/>
                  </a:cubicBezTo>
                  <a:cubicBezTo>
                    <a:pt x="249" y="76"/>
                    <a:pt x="253" y="60"/>
                    <a:pt x="267" y="60"/>
                  </a:cubicBezTo>
                  <a:cubicBezTo>
                    <a:pt x="275" y="60"/>
                    <a:pt x="280" y="64"/>
                    <a:pt x="282" y="71"/>
                  </a:cubicBezTo>
                  <a:cubicBezTo>
                    <a:pt x="282" y="71"/>
                    <a:pt x="282" y="71"/>
                    <a:pt x="282" y="71"/>
                  </a:cubicBezTo>
                  <a:cubicBezTo>
                    <a:pt x="282" y="61"/>
                    <a:pt x="282" y="61"/>
                    <a:pt x="282" y="61"/>
                  </a:cubicBezTo>
                  <a:cubicBezTo>
                    <a:pt x="288" y="61"/>
                    <a:pt x="288" y="61"/>
                    <a:pt x="288" y="61"/>
                  </a:cubicBezTo>
                  <a:cubicBezTo>
                    <a:pt x="288" y="113"/>
                    <a:pt x="288" y="113"/>
                    <a:pt x="288" y="113"/>
                  </a:cubicBezTo>
                  <a:cubicBezTo>
                    <a:pt x="288" y="127"/>
                    <a:pt x="281" y="136"/>
                    <a:pt x="266" y="136"/>
                  </a:cubicBezTo>
                  <a:close/>
                  <a:moveTo>
                    <a:pt x="268" y="66"/>
                  </a:moveTo>
                  <a:cubicBezTo>
                    <a:pt x="258" y="66"/>
                    <a:pt x="256" y="81"/>
                    <a:pt x="256" y="89"/>
                  </a:cubicBezTo>
                  <a:cubicBezTo>
                    <a:pt x="256" y="97"/>
                    <a:pt x="257" y="109"/>
                    <a:pt x="268" y="109"/>
                  </a:cubicBezTo>
                  <a:cubicBezTo>
                    <a:pt x="278" y="109"/>
                    <a:pt x="282" y="96"/>
                    <a:pt x="282" y="87"/>
                  </a:cubicBezTo>
                  <a:cubicBezTo>
                    <a:pt x="282" y="79"/>
                    <a:pt x="278" y="66"/>
                    <a:pt x="268" y="66"/>
                  </a:cubicBezTo>
                  <a:close/>
                  <a:moveTo>
                    <a:pt x="303" y="47"/>
                  </a:moveTo>
                  <a:cubicBezTo>
                    <a:pt x="303" y="38"/>
                    <a:pt x="303" y="38"/>
                    <a:pt x="303" y="38"/>
                  </a:cubicBezTo>
                  <a:cubicBezTo>
                    <a:pt x="311" y="38"/>
                    <a:pt x="311" y="38"/>
                    <a:pt x="311" y="38"/>
                  </a:cubicBezTo>
                  <a:cubicBezTo>
                    <a:pt x="311" y="47"/>
                    <a:pt x="311" y="47"/>
                    <a:pt x="311" y="47"/>
                  </a:cubicBezTo>
                  <a:lnTo>
                    <a:pt x="303" y="47"/>
                  </a:lnTo>
                  <a:close/>
                  <a:moveTo>
                    <a:pt x="304" y="114"/>
                  </a:moveTo>
                  <a:cubicBezTo>
                    <a:pt x="304" y="61"/>
                    <a:pt x="304" y="61"/>
                    <a:pt x="304" y="61"/>
                  </a:cubicBezTo>
                  <a:cubicBezTo>
                    <a:pt x="310" y="61"/>
                    <a:pt x="310" y="61"/>
                    <a:pt x="310" y="61"/>
                  </a:cubicBezTo>
                  <a:cubicBezTo>
                    <a:pt x="310" y="114"/>
                    <a:pt x="310" y="114"/>
                    <a:pt x="310" y="114"/>
                  </a:cubicBezTo>
                  <a:lnTo>
                    <a:pt x="304" y="114"/>
                  </a:lnTo>
                  <a:close/>
                  <a:moveTo>
                    <a:pt x="344" y="115"/>
                  </a:moveTo>
                  <a:cubicBezTo>
                    <a:pt x="335" y="115"/>
                    <a:pt x="330" y="112"/>
                    <a:pt x="330" y="102"/>
                  </a:cubicBezTo>
                  <a:cubicBezTo>
                    <a:pt x="330" y="67"/>
                    <a:pt x="330" y="67"/>
                    <a:pt x="330" y="67"/>
                  </a:cubicBezTo>
                  <a:cubicBezTo>
                    <a:pt x="322" y="67"/>
                    <a:pt x="322" y="67"/>
                    <a:pt x="322" y="67"/>
                  </a:cubicBezTo>
                  <a:cubicBezTo>
                    <a:pt x="322" y="61"/>
                    <a:pt x="322" y="61"/>
                    <a:pt x="322" y="61"/>
                  </a:cubicBezTo>
                  <a:cubicBezTo>
                    <a:pt x="330" y="61"/>
                    <a:pt x="330" y="61"/>
                    <a:pt x="330" y="61"/>
                  </a:cubicBezTo>
                  <a:cubicBezTo>
                    <a:pt x="330" y="49"/>
                    <a:pt x="330" y="49"/>
                    <a:pt x="330" y="49"/>
                  </a:cubicBezTo>
                  <a:cubicBezTo>
                    <a:pt x="335" y="46"/>
                    <a:pt x="335" y="46"/>
                    <a:pt x="335" y="46"/>
                  </a:cubicBezTo>
                  <a:cubicBezTo>
                    <a:pt x="335" y="61"/>
                    <a:pt x="335" y="61"/>
                    <a:pt x="335" y="61"/>
                  </a:cubicBezTo>
                  <a:cubicBezTo>
                    <a:pt x="350" y="61"/>
                    <a:pt x="350" y="61"/>
                    <a:pt x="350" y="61"/>
                  </a:cubicBezTo>
                  <a:cubicBezTo>
                    <a:pt x="350" y="67"/>
                    <a:pt x="350" y="67"/>
                    <a:pt x="350" y="67"/>
                  </a:cubicBezTo>
                  <a:cubicBezTo>
                    <a:pt x="335" y="67"/>
                    <a:pt x="335" y="67"/>
                    <a:pt x="335" y="67"/>
                  </a:cubicBezTo>
                  <a:cubicBezTo>
                    <a:pt x="335" y="101"/>
                    <a:pt x="335" y="101"/>
                    <a:pt x="335" y="101"/>
                  </a:cubicBezTo>
                  <a:cubicBezTo>
                    <a:pt x="335" y="107"/>
                    <a:pt x="338" y="110"/>
                    <a:pt x="344" y="110"/>
                  </a:cubicBezTo>
                  <a:cubicBezTo>
                    <a:pt x="346" y="110"/>
                    <a:pt x="347" y="110"/>
                    <a:pt x="350" y="109"/>
                  </a:cubicBezTo>
                  <a:cubicBezTo>
                    <a:pt x="350" y="115"/>
                    <a:pt x="350" y="115"/>
                    <a:pt x="350" y="115"/>
                  </a:cubicBezTo>
                  <a:cubicBezTo>
                    <a:pt x="348" y="115"/>
                    <a:pt x="346" y="115"/>
                    <a:pt x="344" y="115"/>
                  </a:cubicBezTo>
                  <a:close/>
                  <a:moveTo>
                    <a:pt x="384" y="114"/>
                  </a:moveTo>
                  <a:cubicBezTo>
                    <a:pt x="384" y="107"/>
                    <a:pt x="384" y="107"/>
                    <a:pt x="384" y="107"/>
                  </a:cubicBezTo>
                  <a:cubicBezTo>
                    <a:pt x="384" y="107"/>
                    <a:pt x="384" y="107"/>
                    <a:pt x="384" y="107"/>
                  </a:cubicBezTo>
                  <a:cubicBezTo>
                    <a:pt x="380" y="112"/>
                    <a:pt x="375" y="115"/>
                    <a:pt x="368" y="115"/>
                  </a:cubicBezTo>
                  <a:cubicBezTo>
                    <a:pt x="359" y="115"/>
                    <a:pt x="354" y="109"/>
                    <a:pt x="354" y="101"/>
                  </a:cubicBezTo>
                  <a:cubicBezTo>
                    <a:pt x="354" y="86"/>
                    <a:pt x="373" y="85"/>
                    <a:pt x="384" y="84"/>
                  </a:cubicBezTo>
                  <a:cubicBezTo>
                    <a:pt x="384" y="75"/>
                    <a:pt x="385" y="66"/>
                    <a:pt x="373" y="66"/>
                  </a:cubicBezTo>
                  <a:cubicBezTo>
                    <a:pt x="367" y="66"/>
                    <a:pt x="363" y="68"/>
                    <a:pt x="362" y="74"/>
                  </a:cubicBezTo>
                  <a:cubicBezTo>
                    <a:pt x="355" y="74"/>
                    <a:pt x="355" y="74"/>
                    <a:pt x="355" y="74"/>
                  </a:cubicBezTo>
                  <a:cubicBezTo>
                    <a:pt x="355" y="64"/>
                    <a:pt x="365" y="60"/>
                    <a:pt x="373" y="60"/>
                  </a:cubicBezTo>
                  <a:cubicBezTo>
                    <a:pt x="386" y="60"/>
                    <a:pt x="390" y="66"/>
                    <a:pt x="390" y="78"/>
                  </a:cubicBezTo>
                  <a:cubicBezTo>
                    <a:pt x="390" y="114"/>
                    <a:pt x="390" y="114"/>
                    <a:pt x="390" y="114"/>
                  </a:cubicBezTo>
                  <a:lnTo>
                    <a:pt x="384" y="114"/>
                  </a:lnTo>
                  <a:close/>
                  <a:moveTo>
                    <a:pt x="379" y="90"/>
                  </a:moveTo>
                  <a:cubicBezTo>
                    <a:pt x="371" y="90"/>
                    <a:pt x="361" y="92"/>
                    <a:pt x="361" y="101"/>
                  </a:cubicBezTo>
                  <a:cubicBezTo>
                    <a:pt x="361" y="106"/>
                    <a:pt x="365" y="109"/>
                    <a:pt x="369" y="109"/>
                  </a:cubicBezTo>
                  <a:cubicBezTo>
                    <a:pt x="374" y="109"/>
                    <a:pt x="379" y="106"/>
                    <a:pt x="382" y="101"/>
                  </a:cubicBezTo>
                  <a:cubicBezTo>
                    <a:pt x="384" y="98"/>
                    <a:pt x="384" y="94"/>
                    <a:pt x="384" y="90"/>
                  </a:cubicBezTo>
                  <a:lnTo>
                    <a:pt x="379" y="90"/>
                  </a:lnTo>
                  <a:close/>
                  <a:moveTo>
                    <a:pt x="404" y="114"/>
                  </a:moveTo>
                  <a:cubicBezTo>
                    <a:pt x="404" y="38"/>
                    <a:pt x="404" y="38"/>
                    <a:pt x="404" y="38"/>
                  </a:cubicBezTo>
                  <a:cubicBezTo>
                    <a:pt x="410" y="38"/>
                    <a:pt x="410" y="38"/>
                    <a:pt x="410" y="38"/>
                  </a:cubicBezTo>
                  <a:cubicBezTo>
                    <a:pt x="410" y="114"/>
                    <a:pt x="410" y="114"/>
                    <a:pt x="410" y="114"/>
                  </a:cubicBezTo>
                  <a:lnTo>
                    <a:pt x="404" y="114"/>
                  </a:lnTo>
                  <a:close/>
                  <a:moveTo>
                    <a:pt x="0" y="0"/>
                  </a:moveTo>
                  <a:cubicBezTo>
                    <a:pt x="0" y="8"/>
                    <a:pt x="0" y="8"/>
                    <a:pt x="0" y="8"/>
                  </a:cubicBezTo>
                  <a:cubicBezTo>
                    <a:pt x="0" y="8"/>
                    <a:pt x="24" y="18"/>
                    <a:pt x="28" y="19"/>
                  </a:cubicBezTo>
                  <a:cubicBezTo>
                    <a:pt x="24" y="21"/>
                    <a:pt x="0" y="30"/>
                    <a:pt x="0" y="30"/>
                  </a:cubicBezTo>
                  <a:cubicBezTo>
                    <a:pt x="0" y="39"/>
                    <a:pt x="0" y="39"/>
                    <a:pt x="0" y="39"/>
                  </a:cubicBezTo>
                  <a:cubicBezTo>
                    <a:pt x="38" y="23"/>
                    <a:pt x="38" y="23"/>
                    <a:pt x="38" y="23"/>
                  </a:cubicBezTo>
                  <a:cubicBezTo>
                    <a:pt x="38" y="15"/>
                    <a:pt x="38" y="15"/>
                    <a:pt x="38" y="15"/>
                  </a:cubicBezTo>
                  <a:cubicBezTo>
                    <a:pt x="0" y="0"/>
                    <a:pt x="0" y="0"/>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grpSp>
      <p:sp>
        <p:nvSpPr>
          <p:cNvPr id="2" name="Title 1"/>
          <p:cNvSpPr>
            <a:spLocks noGrp="1"/>
          </p:cNvSpPr>
          <p:nvPr>
            <p:ph type="ctrTitle" hasCustomPrompt="1"/>
          </p:nvPr>
        </p:nvSpPr>
        <p:spPr>
          <a:xfrm>
            <a:off x="625464" y="4181298"/>
            <a:ext cx="10941073" cy="751947"/>
          </a:xfrm>
          <a:prstGeom prst="rect">
            <a:avLst/>
          </a:prstGeom>
        </p:spPr>
        <p:txBody>
          <a:bodyPr lIns="0" tIns="0" anchor="b" anchorCtr="0">
            <a:noAutofit/>
          </a:bodyPr>
          <a:lstStyle>
            <a:lvl1pPr algn="l">
              <a:lnSpc>
                <a:spcPct val="100000"/>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33" name="Text Placeholder 32"/>
          <p:cNvSpPr>
            <a:spLocks noGrp="1"/>
          </p:cNvSpPr>
          <p:nvPr>
            <p:ph type="body" sz="quarter" idx="10"/>
          </p:nvPr>
        </p:nvSpPr>
        <p:spPr>
          <a:xfrm>
            <a:off x="625464" y="4933245"/>
            <a:ext cx="10941073" cy="467563"/>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mn-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699"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699"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699"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699"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Master text styles</a:t>
            </a:r>
          </a:p>
        </p:txBody>
      </p:sp>
      <p:grpSp>
        <p:nvGrpSpPr>
          <p:cNvPr id="22" name="Group 21"/>
          <p:cNvGrpSpPr/>
          <p:nvPr userDrawn="1"/>
        </p:nvGrpSpPr>
        <p:grpSpPr>
          <a:xfrm>
            <a:off x="8697397" y="3716538"/>
            <a:ext cx="3075595" cy="2061245"/>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800">
                <a:solidFill>
                  <a:srgbClr val="FFFFFF"/>
                </a:solidFill>
              </a:endParaRPr>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grpSp>
      <p:pic>
        <p:nvPicPr>
          <p:cNvPr id="88" name="Picture 87"/>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029946" y="6273347"/>
            <a:ext cx="4699836" cy="228547"/>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54747" y="2692239"/>
            <a:ext cx="1145614" cy="1786047"/>
          </a:xfrm>
          <a:prstGeom prst="rect">
            <a:avLst/>
          </a:prstGeom>
        </p:spPr>
      </p:pic>
      <p:pic>
        <p:nvPicPr>
          <p:cNvPr id="14" name="Picture 1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724184" y="3292251"/>
            <a:ext cx="674230" cy="1051145"/>
          </a:xfrm>
          <a:prstGeom prst="rect">
            <a:avLst/>
          </a:prstGeom>
        </p:spPr>
      </p:pic>
      <p:pic>
        <p:nvPicPr>
          <p:cNvPr id="15" name="Picture 1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795014" y="2139214"/>
            <a:ext cx="709449" cy="1106051"/>
          </a:xfrm>
          <a:prstGeom prst="rect">
            <a:avLst/>
          </a:prstGeom>
        </p:spPr>
      </p:pic>
      <p:pic>
        <p:nvPicPr>
          <p:cNvPr id="16" name="Picture 15">
            <a:hlinkClick r:id="" action="ppaction://noaction"/>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116627" y="1283822"/>
            <a:ext cx="804363" cy="1254027"/>
          </a:xfrm>
          <a:prstGeom prst="rect">
            <a:avLst/>
          </a:prstGeom>
        </p:spPr>
      </p:pic>
      <p:pic>
        <p:nvPicPr>
          <p:cNvPr id="17" name="Picture 16"/>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88805" y="1711745"/>
            <a:ext cx="603157" cy="940338"/>
          </a:xfrm>
          <a:prstGeom prst="rect">
            <a:avLst/>
          </a:prstGeom>
        </p:spPr>
      </p:pic>
      <p:pic>
        <p:nvPicPr>
          <p:cNvPr id="18" name="Picture 17"/>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917291" y="1835996"/>
            <a:ext cx="419704" cy="654331"/>
          </a:xfrm>
          <a:prstGeom prst="rect">
            <a:avLst/>
          </a:prstGeom>
        </p:spPr>
      </p:pic>
    </p:spTree>
    <p:extLst>
      <p:ext uri="{BB962C8B-B14F-4D97-AF65-F5344CB8AC3E}">
        <p14:creationId xmlns:p14="http://schemas.microsoft.com/office/powerpoint/2010/main" val="35225507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2406" y="653694"/>
            <a:ext cx="11247192" cy="881187"/>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517123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p:txBody>
          <a:body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158689531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ubtitle and Text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p:cNvSpPr/>
          <p:nvPr userDrawn="1"/>
        </p:nvSpPr>
        <p:spPr>
          <a:xfrm>
            <a:off x="1159" y="5931"/>
            <a:ext cx="12192000" cy="6852069"/>
          </a:xfrm>
          <a:prstGeom prst="rect">
            <a:avLst/>
          </a:prstGeom>
          <a:gradFill flip="none" rotWithShape="1">
            <a:gsLst>
              <a:gs pos="0">
                <a:schemeClr val="bg1">
                  <a:alpha val="77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base">
              <a:spcBef>
                <a:spcPct val="0"/>
              </a:spcBef>
              <a:spcAft>
                <a:spcPct val="0"/>
              </a:spcAft>
            </a:pPr>
            <a:endParaRPr lang="en-US" sz="1800" dirty="0">
              <a:solidFill>
                <a:srgbClr val="FFFFFF"/>
              </a:solidFill>
            </a:endParaRPr>
          </a:p>
        </p:txBody>
      </p:sp>
      <p:sp>
        <p:nvSpPr>
          <p:cNvPr id="17" name="Text Placeholder 16"/>
          <p:cNvSpPr>
            <a:spLocks noGrp="1"/>
          </p:cNvSpPr>
          <p:nvPr>
            <p:ph type="body" sz="quarter" idx="10"/>
          </p:nvPr>
        </p:nvSpPr>
        <p:spPr>
          <a:xfrm>
            <a:off x="625465" y="1164086"/>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625465" y="1559994"/>
            <a:ext cx="10941073" cy="4876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625465" y="2"/>
            <a:ext cx="10941073" cy="1095121"/>
          </a:xfrm>
        </p:spPr>
        <p:txBody>
          <a:bodyPr/>
          <a:lstStyle/>
          <a:p>
            <a:r>
              <a:rPr lang="en-US"/>
              <a:t>Click to edit Master title style</a:t>
            </a:r>
            <a:endParaRPr lang="en-AU" dirty="0"/>
          </a:p>
        </p:txBody>
      </p:sp>
      <p:sp>
        <p:nvSpPr>
          <p:cNvPr id="5" name="Footer Placeholder 4"/>
          <p:cNvSpPr>
            <a:spLocks noGrp="1"/>
          </p:cNvSpPr>
          <p:nvPr>
            <p:ph type="ftr" sz="quarter" idx="12"/>
          </p:nvPr>
        </p:nvSpPr>
        <p:spPr>
          <a:xfrm flipH="1">
            <a:off x="625464" y="6537399"/>
            <a:ext cx="5366096" cy="161888"/>
          </a:xfrm>
        </p:spPr>
        <p:txBody>
          <a:bodyPr/>
          <a:lstStyle/>
          <a:p>
            <a:r>
              <a:rPr lang="en-US" dirty="0">
                <a:solidFill>
                  <a:srgbClr val="666666"/>
                </a:solidFill>
              </a:rPr>
              <a:t>Copyright © 2017 Accenture  All rights reserved.</a:t>
            </a:r>
            <a:endParaRPr dirty="0">
              <a:solidFill>
                <a:srgbClr val="666666"/>
              </a:solidFill>
            </a:endParaRPr>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Tree>
    <p:extLst>
      <p:ext uri="{BB962C8B-B14F-4D97-AF65-F5344CB8AC3E}">
        <p14:creationId xmlns:p14="http://schemas.microsoft.com/office/powerpoint/2010/main" val="15192960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8"/>
          <p:cNvSpPr>
            <a:spLocks noGrp="1"/>
          </p:cNvSpPr>
          <p:nvPr>
            <p:ph type="body" sz="quarter" idx="12"/>
          </p:nvPr>
        </p:nvSpPr>
        <p:spPr>
          <a:xfrm>
            <a:off x="507141" y="1427164"/>
            <a:ext cx="11186191" cy="4668837"/>
          </a:xfrm>
          <a:prstGeom prst="rect">
            <a:avLst/>
          </a:prstGeom>
        </p:spPr>
        <p:txBody>
          <a:bodyPr/>
          <a:lstStyle>
            <a:lvl1pPr marL="0" indent="0">
              <a:buNone/>
              <a:defRPr sz="2667" b="0">
                <a:solidFill>
                  <a:srgbClr val="FF0000"/>
                </a:solidFill>
              </a:defRPr>
            </a:lvl1pPr>
            <a:lvl2pPr>
              <a:defRPr sz="2400"/>
            </a:lvl2pPr>
            <a:lvl3pPr>
              <a:defRPr sz="2133"/>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71620913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188B77-3FCD-4FB9-B2F7-61909A923FB6}" type="datetimeFigureOut">
              <a:rPr lang="en-US" smtClean="0"/>
              <a:t>5/28/2018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7860719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3_Title Slide_Sky Blue_Top">
    <p:bg>
      <p:bgPr>
        <a:solidFill>
          <a:schemeClr val="accent1"/>
        </a:solidFill>
        <a:effectLst/>
      </p:bgPr>
    </p:bg>
    <p:spTree>
      <p:nvGrpSpPr>
        <p:cNvPr id="1" name=""/>
        <p:cNvGrpSpPr/>
        <p:nvPr/>
      </p:nvGrpSpPr>
      <p:grpSpPr>
        <a:xfrm>
          <a:off x="0" y="0"/>
          <a:ext cx="0" cy="0"/>
          <a:chOff x="0" y="0"/>
          <a:chExt cx="0" cy="0"/>
        </a:xfrm>
      </p:grpSpPr>
      <p:pic>
        <p:nvPicPr>
          <p:cNvPr id="5142" name="Picture 22" descr="C:\Users\aarnott\Desktop\Picture1.jp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7870" y="-15605"/>
            <a:ext cx="12247739" cy="68892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a:grpSpLocks noChangeAspect="1"/>
          </p:cNvGrpSpPr>
          <p:nvPr userDrawn="1"/>
        </p:nvGrpSpPr>
        <p:grpSpPr>
          <a:xfrm>
            <a:off x="8689742" y="2522800"/>
            <a:ext cx="3075196" cy="2060440"/>
            <a:chOff x="5701703" y="682760"/>
            <a:chExt cx="3074395" cy="2060440"/>
          </a:xfrm>
        </p:grpSpPr>
        <p:sp>
          <p:nvSpPr>
            <p:cNvPr id="22" name="Freeform 21"/>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solidFill>
                  <a:srgbClr val="FFFFFF"/>
                </a:solidFill>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pic>
        <p:nvPicPr>
          <p:cNvPr id="20" name="Picture 3"/>
          <p:cNvPicPr>
            <a:picLocks noChangeAspect="1" noChangeArrowheads="1"/>
          </p:cNvPicPr>
          <p:nvPr userDrawn="1"/>
        </p:nvPicPr>
        <p:blipFill>
          <a:blip r:embed="rId8" cstate="print">
            <a:extLst>
              <a:ext uri="{28A0092B-C50C-407E-A947-70E740481C1C}">
                <a14:useLocalDpi xmlns:a14="http://schemas.microsoft.com/office/drawing/2010/main" val="0"/>
              </a:ext>
            </a:extLst>
          </a:blip>
          <a:stretch>
            <a:fillRect/>
          </a:stretch>
        </p:blipFill>
        <p:spPr bwMode="auto">
          <a:xfrm>
            <a:off x="490603" y="484447"/>
            <a:ext cx="3536037" cy="7589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Objekt 43" hidden="1"/>
          <p:cNvGraphicFramePr>
            <a:graphicFrameLocks/>
          </p:cNvGraphicFramePr>
          <p:nvPr>
            <p:custDataLst>
              <p:tags r:id="rId2"/>
            </p:custDataLst>
          </p:nvPr>
        </p:nvGraphicFramePr>
        <p:xfrm>
          <a:off x="1" y="5"/>
          <a:ext cx="211667" cy="158751"/>
        </p:xfrm>
        <a:graphic>
          <a:graphicData uri="http://schemas.openxmlformats.org/presentationml/2006/ole">
            <mc:AlternateContent xmlns:mc="http://schemas.openxmlformats.org/markup-compatibility/2006">
              <mc:Choice xmlns:v="urn:schemas-microsoft-com:vml" Requires="v">
                <p:oleObj spid="_x0000_s4397" name="think-cell Slide" r:id="rId9" imgW="0" imgH="0" progId="">
                  <p:embed/>
                </p:oleObj>
              </mc:Choice>
              <mc:Fallback>
                <p:oleObj name="think-cell Slide" r:id="rId9" imgW="0" imgH="0" progId="">
                  <p:embed/>
                  <p:pic>
                    <p:nvPicPr>
                      <p:cNvPr id="44" name="Objekt 4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 y="5"/>
                        <a:ext cx="211667"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012671" y="6184599"/>
            <a:ext cx="4695139" cy="228599"/>
          </a:xfrm>
          <a:prstGeom prst="rect">
            <a:avLst/>
          </a:prstGeom>
        </p:spPr>
      </p:pic>
      <p:sp>
        <p:nvSpPr>
          <p:cNvPr id="11" name="Titel 1"/>
          <p:cNvSpPr>
            <a:spLocks noGrp="1"/>
          </p:cNvSpPr>
          <p:nvPr>
            <p:ph type="ctrTitle" hasCustomPrompt="1"/>
            <p:custDataLst>
              <p:tags r:id="rId3"/>
            </p:custDataLst>
          </p:nvPr>
        </p:nvSpPr>
        <p:spPr bwMode="auto">
          <a:xfrm>
            <a:off x="611718" y="1649626"/>
            <a:ext cx="6653612" cy="943012"/>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defRPr lang="de-DE" sz="3700" i="0" dirty="0">
                <a:solidFill>
                  <a:schemeClr val="bg1"/>
                </a:solidFill>
                <a:latin typeface="Arial"/>
              </a:defRPr>
            </a:lvl1pPr>
          </a:lstStyle>
          <a:p>
            <a:pPr marL="0" lvl="0" indent="0">
              <a:lnSpc>
                <a:spcPct val="100000"/>
              </a:lnSpc>
              <a:buNone/>
            </a:pPr>
            <a:r>
              <a:rPr lang="en-US" dirty="0"/>
              <a:t>Click to edit</a:t>
            </a:r>
            <a:br>
              <a:rPr lang="en-US" dirty="0"/>
            </a:br>
            <a:r>
              <a:rPr lang="en-US" dirty="0"/>
              <a:t>Master title style</a:t>
            </a:r>
            <a:endParaRPr lang="de-DE" dirty="0"/>
          </a:p>
        </p:txBody>
      </p:sp>
      <p:sp>
        <p:nvSpPr>
          <p:cNvPr id="12" name="Untertitel 2"/>
          <p:cNvSpPr>
            <a:spLocks noGrp="1"/>
          </p:cNvSpPr>
          <p:nvPr>
            <p:ph type="subTitle" idx="1"/>
            <p:custDataLst>
              <p:tags r:id="rId4"/>
            </p:custDataLst>
          </p:nvPr>
        </p:nvSpPr>
        <p:spPr bwMode="auto">
          <a:xfrm>
            <a:off x="615956" y="3048088"/>
            <a:ext cx="5480049" cy="1205456"/>
          </a:xfrm>
          <a:prstGeom prst="rect">
            <a:avLst/>
          </a:prstGeom>
          <a:ln w="9525"/>
        </p:spPr>
        <p:txBody>
          <a:bodyPr lIns="0" tIns="0" rIns="0" bIns="0">
            <a:noAutofit/>
          </a:bodyPr>
          <a:lstStyle>
            <a:lvl1pPr marL="0" indent="0" algn="l" rtl="0" eaLnBrk="1" fontAlgn="base" hangingPunct="1">
              <a:spcBef>
                <a:spcPts val="0"/>
              </a:spcBef>
              <a:spcAft>
                <a:spcPct val="0"/>
              </a:spcAft>
              <a:buClr>
                <a:schemeClr val="tx1"/>
              </a:buClr>
              <a:buFontTx/>
              <a:buNone/>
              <a:defRPr lang="de-DE" sz="2400" b="1" baseline="0" dirty="0">
                <a:solidFill>
                  <a:srgbClr val="FFFFFF"/>
                </a:solidFill>
                <a:latin typeface="+mn-lt"/>
                <a:ea typeface="+mn-ea"/>
                <a:cs typeface="+mn-cs"/>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endParaRPr lang="de-DE" dirty="0"/>
          </a:p>
        </p:txBody>
      </p:sp>
      <p:sp>
        <p:nvSpPr>
          <p:cNvPr id="2" name="Rectangle 1"/>
          <p:cNvSpPr/>
          <p:nvPr userDrawn="1"/>
        </p:nvSpPr>
        <p:spPr>
          <a:xfrm>
            <a:off x="503862" y="6532466"/>
            <a:ext cx="2952987" cy="246221"/>
          </a:xfrm>
          <a:prstGeom prst="rect">
            <a:avLst/>
          </a:prstGeom>
        </p:spPr>
        <p:txBody>
          <a:bodyPr wrap="none">
            <a:spAutoFit/>
          </a:bodyPr>
          <a:lstStyle/>
          <a:p>
            <a:r>
              <a:rPr lang="en-US" sz="1000" dirty="0">
                <a:solidFill>
                  <a:srgbClr val="FFFFFF"/>
                </a:solidFill>
                <a:ea typeface="Calibri" panose="020F0502020204030204" pitchFamily="34" charset="0"/>
                <a:cs typeface="Times New Roman" panose="02020603050405020304" pitchFamily="18" charset="0"/>
              </a:rPr>
              <a:t>Copyright © 2015 Accenture. All rights reserved. </a:t>
            </a:r>
          </a:p>
        </p:txBody>
      </p:sp>
    </p:spTree>
    <p:extLst>
      <p:ext uri="{BB962C8B-B14F-4D97-AF65-F5344CB8AC3E}">
        <p14:creationId xmlns:p14="http://schemas.microsoft.com/office/powerpoint/2010/main" val="1961561332"/>
      </p:ext>
    </p:extLst>
  </p:cSld>
  <p:clrMapOvr>
    <a:masterClrMapping/>
  </p:clrMapOvr>
  <p:hf hdr="0" dt="0"/>
  <p:extLst mod="1">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dirty="0"/>
              <a:t>Click to edit Master text styles</a:t>
            </a:r>
          </a:p>
        </p:txBody>
      </p:sp>
      <p:sp>
        <p:nvSpPr>
          <p:cNvPr id="8" name="Content Placeholder 7"/>
          <p:cNvSpPr>
            <a:spLocks noGrp="1"/>
          </p:cNvSpPr>
          <p:nvPr>
            <p:ph sz="quarter" idx="11"/>
          </p:nvPr>
        </p:nvSpPr>
        <p:spPr>
          <a:xfrm>
            <a:off x="625468" y="1559995"/>
            <a:ext cx="10941073"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5" name="Footer Placeholder 4"/>
          <p:cNvSpPr>
            <a:spLocks noGrp="1"/>
          </p:cNvSpPr>
          <p:nvPr>
            <p:ph type="ftr" sz="quarter" idx="12"/>
          </p:nvPr>
        </p:nvSpPr>
        <p:spPr>
          <a:xfrm flipH="1">
            <a:off x="625467" y="6537399"/>
            <a:ext cx="5366096" cy="161888"/>
          </a:xfrm>
        </p:spPr>
        <p:txBody>
          <a:bodyPr/>
          <a:lstStyle/>
          <a:p>
            <a:r>
              <a:rPr dirty="0">
                <a:solidFill>
                  <a:srgbClr val="666666"/>
                </a:solidFill>
              </a:rPr>
              <a:t>Copyright © 2015 Accenture  All rights reserved.</a:t>
            </a:r>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Tree>
    <p:extLst>
      <p:ext uri="{BB962C8B-B14F-4D97-AF65-F5344CB8AC3E}">
        <p14:creationId xmlns:p14="http://schemas.microsoft.com/office/powerpoint/2010/main" val="165056079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10" name="Text Placeholder 16"/>
          <p:cNvSpPr>
            <a:spLocks noGrp="1"/>
          </p:cNvSpPr>
          <p:nvPr>
            <p:ph type="body" sz="quarter" idx="10"/>
          </p:nvPr>
        </p:nvSpPr>
        <p:spPr>
          <a:xfrm>
            <a:off x="625463" y="1164086"/>
            <a:ext cx="5362495"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dirty="0"/>
              <a:t>Click to edit Master text styles</a:t>
            </a:r>
          </a:p>
        </p:txBody>
      </p:sp>
      <p:sp>
        <p:nvSpPr>
          <p:cNvPr id="11" name="Content Placeholder 7"/>
          <p:cNvSpPr>
            <a:spLocks noGrp="1"/>
          </p:cNvSpPr>
          <p:nvPr>
            <p:ph sz="quarter" idx="11"/>
          </p:nvPr>
        </p:nvSpPr>
        <p:spPr>
          <a:xfrm>
            <a:off x="625463" y="1559995"/>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6"/>
          <p:cNvSpPr>
            <a:spLocks noGrp="1"/>
          </p:cNvSpPr>
          <p:nvPr>
            <p:ph type="body" sz="quarter" idx="16"/>
          </p:nvPr>
        </p:nvSpPr>
        <p:spPr>
          <a:xfrm>
            <a:off x="6204042" y="1164086"/>
            <a:ext cx="5362495"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13" name="Content Placeholder 7"/>
          <p:cNvSpPr>
            <a:spLocks noGrp="1"/>
          </p:cNvSpPr>
          <p:nvPr>
            <p:ph sz="quarter" idx="17"/>
          </p:nvPr>
        </p:nvSpPr>
        <p:spPr>
          <a:xfrm>
            <a:off x="6204042" y="1559995"/>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7" y="6537399"/>
            <a:ext cx="5366096" cy="161888"/>
          </a:xfrm>
        </p:spPr>
        <p:txBody>
          <a:bodyPr/>
          <a:lstStyle/>
          <a:p>
            <a:r>
              <a:rPr dirty="0">
                <a:solidFill>
                  <a:srgbClr val="666666"/>
                </a:solidFill>
              </a:rPr>
              <a:t>Copyright © 2015 Accenture  All rights reserved.</a:t>
            </a:r>
          </a:p>
        </p:txBody>
      </p:sp>
    </p:spTree>
    <p:extLst>
      <p:ext uri="{BB962C8B-B14F-4D97-AF65-F5344CB8AC3E}">
        <p14:creationId xmlns:p14="http://schemas.microsoft.com/office/powerpoint/2010/main" val="140184027"/>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9"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11" name="Content Placeholder 7"/>
          <p:cNvSpPr>
            <a:spLocks noGrp="1"/>
          </p:cNvSpPr>
          <p:nvPr>
            <p:ph sz="quarter" idx="11"/>
          </p:nvPr>
        </p:nvSpPr>
        <p:spPr>
          <a:xfrm>
            <a:off x="625463" y="1559277"/>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Content Placeholder 7"/>
          <p:cNvSpPr>
            <a:spLocks noGrp="1"/>
          </p:cNvSpPr>
          <p:nvPr>
            <p:ph sz="quarter" idx="17"/>
          </p:nvPr>
        </p:nvSpPr>
        <p:spPr>
          <a:xfrm>
            <a:off x="6204042" y="1559277"/>
            <a:ext cx="5362495"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7" y="6537399"/>
            <a:ext cx="5366096" cy="161888"/>
          </a:xfrm>
        </p:spPr>
        <p:txBody>
          <a:bodyPr/>
          <a:lstStyle/>
          <a:p>
            <a:r>
              <a:rPr dirty="0">
                <a:solidFill>
                  <a:srgbClr val="666666"/>
                </a:solidFill>
              </a:rPr>
              <a:t>Copyright © 2015 Accenture  All rights reserved.</a:t>
            </a:r>
          </a:p>
        </p:txBody>
      </p:sp>
    </p:spTree>
    <p:extLst>
      <p:ext uri="{BB962C8B-B14F-4D97-AF65-F5344CB8AC3E}">
        <p14:creationId xmlns:p14="http://schemas.microsoft.com/office/powerpoint/2010/main" val="307993787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6" name="Title 5"/>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10" name="Content Placeholder 9"/>
          <p:cNvSpPr>
            <a:spLocks noGrp="1"/>
          </p:cNvSpPr>
          <p:nvPr>
            <p:ph sz="quarter" idx="14"/>
          </p:nvPr>
        </p:nvSpPr>
        <p:spPr>
          <a:xfrm>
            <a:off x="625468" y="1187012"/>
            <a:ext cx="10941073"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p:cNvSpPr>
            <a:spLocks noGrp="1"/>
          </p:cNvSpPr>
          <p:nvPr>
            <p:ph type="ftr" sz="quarter" idx="15"/>
          </p:nvPr>
        </p:nvSpPr>
        <p:spPr>
          <a:xfrm flipH="1">
            <a:off x="625467" y="6537399"/>
            <a:ext cx="5366096" cy="161888"/>
          </a:xfrm>
        </p:spPr>
        <p:txBody>
          <a:bodyPr/>
          <a:lstStyle/>
          <a:p>
            <a:r>
              <a:rPr dirty="0">
                <a:solidFill>
                  <a:srgbClr val="666666"/>
                </a:solidFill>
              </a:rPr>
              <a:t>Copyright © 2015 Accenture  All rights reserved.</a:t>
            </a:r>
          </a:p>
        </p:txBody>
      </p:sp>
    </p:spTree>
    <p:extLst>
      <p:ext uri="{BB962C8B-B14F-4D97-AF65-F5344CB8AC3E}">
        <p14:creationId xmlns:p14="http://schemas.microsoft.com/office/powerpoint/2010/main" val="211516292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a:xfrm flipH="1">
            <a:off x="10888491" y="6537399"/>
            <a:ext cx="677794" cy="161888"/>
          </a:xfrm>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4" name="Content Placeholder 3"/>
          <p:cNvSpPr>
            <a:spLocks noGrp="1"/>
          </p:cNvSpPr>
          <p:nvPr>
            <p:ph sz="quarter" idx="16"/>
          </p:nvPr>
        </p:nvSpPr>
        <p:spPr>
          <a:xfrm>
            <a:off x="625463" y="1186295"/>
            <a:ext cx="5362495"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Content Placeholder 3"/>
          <p:cNvSpPr>
            <a:spLocks noGrp="1"/>
          </p:cNvSpPr>
          <p:nvPr>
            <p:ph sz="quarter" idx="17"/>
          </p:nvPr>
        </p:nvSpPr>
        <p:spPr>
          <a:xfrm>
            <a:off x="6204042" y="1186295"/>
            <a:ext cx="5362495"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7" y="6537399"/>
            <a:ext cx="5366096" cy="161888"/>
          </a:xfrm>
        </p:spPr>
        <p:txBody>
          <a:bodyPr/>
          <a:lstStyle/>
          <a:p>
            <a:r>
              <a:rPr dirty="0">
                <a:solidFill>
                  <a:srgbClr val="666666"/>
                </a:solidFill>
              </a:rPr>
              <a:t>Copyright © 2015 Accenture  All rights reserved.</a:t>
            </a:r>
          </a:p>
        </p:txBody>
      </p:sp>
    </p:spTree>
    <p:extLst>
      <p:ext uri="{BB962C8B-B14F-4D97-AF65-F5344CB8AC3E}">
        <p14:creationId xmlns:p14="http://schemas.microsoft.com/office/powerpoint/2010/main" val="45425905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dirty="0"/>
              <a:t>Click to edit Master text styles</a:t>
            </a:r>
          </a:p>
        </p:txBody>
      </p:sp>
      <p:sp>
        <p:nvSpPr>
          <p:cNvPr id="2" name="Footer Placeholder 1"/>
          <p:cNvSpPr>
            <a:spLocks noGrp="1"/>
          </p:cNvSpPr>
          <p:nvPr>
            <p:ph type="ftr" sz="quarter" idx="13"/>
          </p:nvPr>
        </p:nvSpPr>
        <p:spPr>
          <a:xfrm flipH="1">
            <a:off x="625467" y="6537399"/>
            <a:ext cx="5366096" cy="161888"/>
          </a:xfrm>
        </p:spPr>
        <p:txBody>
          <a:bodyPr/>
          <a:lstStyle/>
          <a:p>
            <a:r>
              <a:rPr dirty="0">
                <a:solidFill>
                  <a:srgbClr val="666666"/>
                </a:solidFill>
              </a:rPr>
              <a:t>Copyright © 2015 Accenture  All rights reserved.</a:t>
            </a:r>
          </a:p>
        </p:txBody>
      </p:sp>
    </p:spTree>
    <p:extLst>
      <p:ext uri="{BB962C8B-B14F-4D97-AF65-F5344CB8AC3E}">
        <p14:creationId xmlns:p14="http://schemas.microsoft.com/office/powerpoint/2010/main" val="3616470706"/>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6"/>
            <a:ext cx="10941073" cy="1095121"/>
          </a:xfrm>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r>
              <a:rPr dirty="0">
                <a:solidFill>
                  <a:srgbClr val="666666"/>
                </a:solidFill>
              </a:rPr>
              <a:t>Copyright © 2015 Accenture  All rights reserved.</a:t>
            </a:r>
          </a:p>
        </p:txBody>
      </p:sp>
    </p:spTree>
    <p:extLst>
      <p:ext uri="{BB962C8B-B14F-4D97-AF65-F5344CB8AC3E}">
        <p14:creationId xmlns:p14="http://schemas.microsoft.com/office/powerpoint/2010/main" val="88564670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p:txBody>
          <a:bodyPr/>
          <a:lstStyle/>
          <a:p>
            <a:r>
              <a:rPr dirty="0">
                <a:solidFill>
                  <a:srgbClr val="666666"/>
                </a:solidFill>
              </a:rPr>
              <a:t>Copyright © 2015 Accenture  All rights reserved.</a:t>
            </a:r>
          </a:p>
        </p:txBody>
      </p:sp>
    </p:spTree>
    <p:extLst>
      <p:ext uri="{BB962C8B-B14F-4D97-AF65-F5344CB8AC3E}">
        <p14:creationId xmlns:p14="http://schemas.microsoft.com/office/powerpoint/2010/main" val="3560618016"/>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8" y="1014967"/>
            <a:ext cx="10941073" cy="1161492"/>
          </a:xfrm>
          <a:prstGeom prst="rect">
            <a:avLst/>
          </a:prstGeom>
        </p:spPr>
        <p:txBody>
          <a:bodyPr lIns="0" tIns="0" anchor="b" anchorCtr="0">
            <a:noAutofit/>
          </a:bodyPr>
          <a:lstStyle>
            <a:lvl1pPr algn="l">
              <a:lnSpc>
                <a:spcPts val="5198"/>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8" y="6537399"/>
            <a:ext cx="3681263" cy="161888"/>
          </a:xfrm>
        </p:spPr>
        <p:txBody>
          <a:bodyPr/>
          <a:lstStyle>
            <a:lvl1pPr>
              <a:defRPr sz="1000">
                <a:solidFill>
                  <a:schemeClr val="bg1"/>
                </a:solidFill>
              </a:defRPr>
            </a:lvl1pPr>
          </a:lstStyle>
          <a:p>
            <a:r>
              <a:rPr dirty="0">
                <a:solidFill>
                  <a:srgbClr val="FFFFFF"/>
                </a:solidFill>
              </a:rPr>
              <a:t>Copyright © 2015 Accenture  All rights reserved.</a:t>
            </a:r>
          </a:p>
        </p:txBody>
      </p:sp>
    </p:spTree>
    <p:extLst>
      <p:ext uri="{BB962C8B-B14F-4D97-AF65-F5344CB8AC3E}">
        <p14:creationId xmlns:p14="http://schemas.microsoft.com/office/powerpoint/2010/main" val="2960051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88B77-3FCD-4FB9-B2F7-61909A923FB6}" type="datetimeFigureOut">
              <a:rPr lang="en-US" smtClean="0"/>
              <a:t>5/28/2018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37427901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8" y="1015444"/>
            <a:ext cx="10941073" cy="1161492"/>
          </a:xfrm>
          <a:prstGeom prst="rect">
            <a:avLst/>
          </a:prstGeom>
        </p:spPr>
        <p:txBody>
          <a:bodyPr lIns="0" tIns="0" anchor="b" anchorCtr="0">
            <a:noAutofit/>
          </a:bodyPr>
          <a:lstStyle>
            <a:lvl1pPr algn="l">
              <a:lnSpc>
                <a:spcPts val="5198"/>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Footer Placeholder 2"/>
          <p:cNvSpPr>
            <a:spLocks noGrp="1"/>
          </p:cNvSpPr>
          <p:nvPr>
            <p:ph type="ftr" sz="quarter" idx="10"/>
          </p:nvPr>
        </p:nvSpPr>
        <p:spPr>
          <a:xfrm>
            <a:off x="625468" y="6537399"/>
            <a:ext cx="3681263" cy="161888"/>
          </a:xfrm>
        </p:spPr>
        <p:txBody>
          <a:bodyPr/>
          <a:lstStyle>
            <a:lvl1pPr>
              <a:defRPr sz="1000">
                <a:solidFill>
                  <a:schemeClr val="bg1"/>
                </a:solidFill>
              </a:defRPr>
            </a:lvl1pPr>
          </a:lstStyle>
          <a:p>
            <a:r>
              <a:rPr dirty="0">
                <a:solidFill>
                  <a:srgbClr val="FFFFFF"/>
                </a:solidFill>
              </a:rPr>
              <a:t>Copyright © 2015 Accenture  All rights reserved.</a:t>
            </a:r>
          </a:p>
        </p:txBody>
      </p:sp>
    </p:spTree>
    <p:extLst>
      <p:ext uri="{BB962C8B-B14F-4D97-AF65-F5344CB8AC3E}">
        <p14:creationId xmlns:p14="http://schemas.microsoft.com/office/powerpoint/2010/main" val="39250191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8" y="1014967"/>
            <a:ext cx="10941073" cy="1161492"/>
          </a:xfrm>
          <a:prstGeom prst="rect">
            <a:avLst/>
          </a:prstGeom>
        </p:spPr>
        <p:txBody>
          <a:bodyPr lIns="0" tIns="0" anchor="b" anchorCtr="0">
            <a:noAutofit/>
          </a:bodyPr>
          <a:lstStyle>
            <a:lvl1pPr algn="l">
              <a:lnSpc>
                <a:spcPts val="5198"/>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8" y="6537399"/>
            <a:ext cx="3681263" cy="161888"/>
          </a:xfrm>
        </p:spPr>
        <p:txBody>
          <a:bodyPr/>
          <a:lstStyle>
            <a:lvl1pPr>
              <a:defRPr sz="1000">
                <a:solidFill>
                  <a:schemeClr val="bg1"/>
                </a:solidFill>
              </a:defRPr>
            </a:lvl1pPr>
          </a:lstStyle>
          <a:p>
            <a:r>
              <a:rPr dirty="0">
                <a:solidFill>
                  <a:srgbClr val="FFFFFF"/>
                </a:solidFill>
              </a:rPr>
              <a:t>Copyright © 2015 Accenture  All rights reserved.</a:t>
            </a:r>
          </a:p>
        </p:txBody>
      </p:sp>
    </p:spTree>
    <p:extLst>
      <p:ext uri="{BB962C8B-B14F-4D97-AF65-F5344CB8AC3E}">
        <p14:creationId xmlns:p14="http://schemas.microsoft.com/office/powerpoint/2010/main" val="30008835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6"/>
          <p:cNvSpPr>
            <a:spLocks noGrp="1"/>
          </p:cNvSpPr>
          <p:nvPr>
            <p:ph type="body" sz="quarter" idx="10"/>
          </p:nvPr>
        </p:nvSpPr>
        <p:spPr>
          <a:xfrm>
            <a:off x="465320" y="1163369"/>
            <a:ext cx="11258182"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dirty="0"/>
              <a:t>Click to edit Master text styles</a:t>
            </a:r>
          </a:p>
        </p:txBody>
      </p:sp>
      <p:sp>
        <p:nvSpPr>
          <p:cNvPr id="4" name="AMC_Footer"/>
          <p:cNvSpPr txBox="1">
            <a:spLocks/>
          </p:cNvSpPr>
          <p:nvPr userDrawn="1"/>
        </p:nvSpPr>
        <p:spPr>
          <a:xfrm>
            <a:off x="624421" y="6508172"/>
            <a:ext cx="8255892"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defTabSz="1218987">
              <a:defRPr/>
            </a:pPr>
            <a:r>
              <a:rPr lang="en-ZA" sz="900" dirty="0">
                <a:solidFill>
                  <a:srgbClr val="FFFFFF"/>
                </a:solidFill>
                <a:cs typeface="Arial" pitchFamily="34" charset="0"/>
              </a:rPr>
              <a:t>Copyright © 2015 Accenture. All rights reserved. </a:t>
            </a:r>
            <a:endParaRPr lang="en-US" sz="900" dirty="0">
              <a:solidFill>
                <a:srgbClr val="FFFFFF"/>
              </a:solidFill>
              <a:cs typeface="Arial" pitchFamily="34" charset="0"/>
            </a:endParaRPr>
          </a:p>
        </p:txBody>
      </p:sp>
      <p:sp>
        <p:nvSpPr>
          <p:cNvPr id="6" name="Inhaltsplatzhalter 13"/>
          <p:cNvSpPr txBox="1">
            <a:spLocks/>
          </p:cNvSpPr>
          <p:nvPr userDrawn="1"/>
        </p:nvSpPr>
        <p:spPr>
          <a:xfrm>
            <a:off x="11109603" y="6508172"/>
            <a:ext cx="452743" cy="227013"/>
          </a:xfrm>
          <a:prstGeom prst="rect">
            <a:avLst/>
          </a:prstGeom>
        </p:spPr>
        <p:txBody>
          <a:bodyPr lIns="0" tIns="47992"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lgn="r" defTabSz="1218987">
              <a:defRPr/>
            </a:pPr>
            <a:fld id="{EB578BD5-E3A8-4354-91BC-79CE4598B8D1}" type="slidenum">
              <a:rPr lang="en-US" sz="900" smtClean="0">
                <a:solidFill>
                  <a:srgbClr val="FFFFFF"/>
                </a:solidFill>
                <a:cs typeface="Arial" pitchFamily="34" charset="0"/>
              </a:rPr>
              <a:pPr algn="r" defTabSz="1218987">
                <a:defRPr/>
              </a:pPr>
              <a:t>‹#›</a:t>
            </a:fld>
            <a:endParaRPr lang="en-US" sz="900">
              <a:solidFill>
                <a:srgbClr val="FFFFFF"/>
              </a:solidFill>
              <a:cs typeface="Arial" pitchFamily="34" charset="0"/>
            </a:endParaRPr>
          </a:p>
        </p:txBody>
      </p:sp>
    </p:spTree>
    <p:extLst>
      <p:ext uri="{BB962C8B-B14F-4D97-AF65-F5344CB8AC3E}">
        <p14:creationId xmlns:p14="http://schemas.microsoft.com/office/powerpoint/2010/main" val="157860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2_Divider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465" y="1015444"/>
            <a:ext cx="10941073" cy="1161492"/>
          </a:xfrm>
          <a:prstGeom prst="rect">
            <a:avLst/>
          </a:prstGeom>
        </p:spPr>
        <p:txBody>
          <a:bodyPr lIns="0" tIns="0" anchor="b" anchorCtr="0">
            <a:noAutofit/>
          </a:bodyPr>
          <a:lstStyle>
            <a:lvl1pPr algn="l">
              <a:lnSpc>
                <a:spcPts val="5198"/>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89"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pPr>
                <a:defRPr/>
              </a:pPr>
              <a:t>‹#›</a:t>
            </a:fld>
            <a:endParaRPr lang="en-US" dirty="0"/>
          </a:p>
        </p:txBody>
      </p:sp>
      <p:sp>
        <p:nvSpPr>
          <p:cNvPr id="5" name="Footer Placeholder 2"/>
          <p:cNvSpPr>
            <a:spLocks noGrp="1"/>
          </p:cNvSpPr>
          <p:nvPr>
            <p:ph type="ftr" sz="quarter" idx="10"/>
          </p:nvPr>
        </p:nvSpPr>
        <p:spPr>
          <a:xfrm>
            <a:off x="625466" y="6537399"/>
            <a:ext cx="3681263" cy="161888"/>
          </a:xfrm>
        </p:spPr>
        <p:txBody>
          <a:bodyPr/>
          <a:lstStyle>
            <a:lvl1pPr>
              <a:defRPr sz="1000">
                <a:solidFill>
                  <a:schemeClr val="bg1"/>
                </a:solidFill>
              </a:defRPr>
            </a:lvl1pPr>
          </a:lstStyle>
          <a:p>
            <a:r>
              <a:rPr lang="en-AU"/>
              <a:t>Copyright © 2015 Accenture  All rights reserved.</a:t>
            </a:r>
            <a:endParaRPr lang="en-AU" dirty="0"/>
          </a:p>
        </p:txBody>
      </p:sp>
    </p:spTree>
    <p:extLst>
      <p:ext uri="{BB962C8B-B14F-4D97-AF65-F5344CB8AC3E}">
        <p14:creationId xmlns:p14="http://schemas.microsoft.com/office/powerpoint/2010/main" val="17058999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Divider Slide 3">
    <p:bg>
      <p:bgPr>
        <a:solidFill>
          <a:schemeClr val="accent3"/>
        </a:solidFill>
        <a:effectLst/>
      </p:bgPr>
    </p:bg>
    <p:spTree>
      <p:nvGrpSpPr>
        <p:cNvPr id="1" name=""/>
        <p:cNvGrpSpPr/>
        <p:nvPr/>
      </p:nvGrpSpPr>
      <p:grpSpPr>
        <a:xfrm>
          <a:off x="0" y="0"/>
          <a:ext cx="0" cy="0"/>
          <a:chOff x="0" y="0"/>
          <a:chExt cx="0" cy="0"/>
        </a:xfrm>
      </p:grpSpPr>
      <p:pic>
        <p:nvPicPr>
          <p:cNvPr id="2" name="Picture 1" descr="divider-0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3" y="1"/>
            <a:ext cx="12191188" cy="6857543"/>
          </a:xfrm>
          <a:prstGeom prst="rect">
            <a:avLst/>
          </a:prstGeom>
        </p:spPr>
      </p:pic>
      <p:sp>
        <p:nvSpPr>
          <p:cNvPr id="4" name="Text Placeholder 8"/>
          <p:cNvSpPr>
            <a:spLocks noGrp="1"/>
          </p:cNvSpPr>
          <p:nvPr>
            <p:ph type="body" sz="quarter" idx="10" hasCustomPrompt="1"/>
          </p:nvPr>
        </p:nvSpPr>
        <p:spPr>
          <a:xfrm>
            <a:off x="609601" y="512811"/>
            <a:ext cx="10970684"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
        <p:nvSpPr>
          <p:cNvPr id="6" name="TextBox 5"/>
          <p:cNvSpPr txBox="1"/>
          <p:nvPr userDrawn="1"/>
        </p:nvSpPr>
        <p:spPr>
          <a:xfrm>
            <a:off x="592668" y="6572250"/>
            <a:ext cx="3430969" cy="230832"/>
          </a:xfrm>
          <a:prstGeom prst="rect">
            <a:avLst/>
          </a:prstGeom>
          <a:noFill/>
        </p:spPr>
        <p:txBody>
          <a:bodyPr wrap="square" lIns="0">
            <a:spAutoFit/>
          </a:bodyPr>
          <a:lstStyle/>
          <a:p>
            <a:pPr algn="ctr">
              <a:defRPr/>
            </a:pPr>
            <a:r>
              <a:rPr lang="en-US" sz="900" dirty="0">
                <a:solidFill>
                  <a:srgbClr val="FFFFFF"/>
                </a:solidFill>
                <a:cs typeface="Arial" pitchFamily="34" charset="0"/>
              </a:rPr>
              <a:t>Copyright © 2014 Accenture  All rights reserved.</a:t>
            </a:r>
          </a:p>
        </p:txBody>
      </p:sp>
      <p:sp>
        <p:nvSpPr>
          <p:cNvPr id="7" name="TextBox 6"/>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FFFFFF"/>
                </a:solidFill>
                <a:cs typeface="Arial" pitchFamily="34" charset="0"/>
              </a:rPr>
              <a:pPr algn="r"/>
              <a:t>‹#›</a:t>
            </a:fld>
            <a:endParaRPr lang="en-CA" sz="900" dirty="0">
              <a:solidFill>
                <a:srgbClr val="FFFFFF"/>
              </a:solidFill>
              <a:cs typeface="Arial" pitchFamily="34" charset="0"/>
            </a:endParaRPr>
          </a:p>
        </p:txBody>
      </p:sp>
    </p:spTree>
    <p:extLst>
      <p:ext uri="{BB962C8B-B14F-4D97-AF65-F5344CB8AC3E}">
        <p14:creationId xmlns:p14="http://schemas.microsoft.com/office/powerpoint/2010/main" val="40131593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Inhaltsplatzhalter 2"/>
          <p:cNvSpPr>
            <a:spLocks noGrp="1"/>
          </p:cNvSpPr>
          <p:nvPr>
            <p:ph idx="1" hasCustomPrompt="1"/>
          </p:nvPr>
        </p:nvSpPr>
        <p:spPr>
          <a:xfrm>
            <a:off x="624422" y="1169988"/>
            <a:ext cx="10943167" cy="517525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239958" indent="-239958" algn="l" rtl="0" eaLnBrk="1" fontAlgn="base" hangingPunct="1">
              <a:spcBef>
                <a:spcPts val="400"/>
              </a:spcBef>
              <a:spcAft>
                <a:spcPts val="400"/>
              </a:spcAft>
              <a:buClr>
                <a:schemeClr val="tx1"/>
              </a:buClr>
              <a:buFont typeface="Arial" pitchFamily="34" charset="0"/>
              <a:defRPr lang="de-DE" sz="2000" dirty="0" smtClean="0">
                <a:solidFill>
                  <a:schemeClr val="tx1"/>
                </a:solidFill>
                <a:latin typeface="+mj-lt"/>
                <a:ea typeface="+mn-ea"/>
                <a:cs typeface="+mn-cs"/>
              </a:defRPr>
            </a:lvl1pPr>
            <a:lvl2pPr marL="479916" indent="-239958" algn="l" rtl="0" eaLnBrk="1" fontAlgn="base" hangingPunct="1">
              <a:spcBef>
                <a:spcPts val="400"/>
              </a:spcBef>
              <a:spcAft>
                <a:spcPts val="400"/>
              </a:spcAft>
              <a:buClr>
                <a:schemeClr val="tx1"/>
              </a:buClr>
              <a:buFont typeface="Arial" pitchFamily="34" charset="0"/>
              <a:defRPr lang="de-DE" sz="2000" dirty="0" smtClean="0">
                <a:solidFill>
                  <a:schemeClr val="tx1"/>
                </a:solidFill>
                <a:latin typeface="+mj-lt"/>
                <a:ea typeface="+mn-ea"/>
                <a:cs typeface="+mn-cs"/>
              </a:defRPr>
            </a:lvl2pPr>
            <a:lvl3pPr marL="719874" indent="-191966" algn="l" rtl="0" eaLnBrk="1" fontAlgn="base" hangingPunct="1">
              <a:spcBef>
                <a:spcPts val="400"/>
              </a:spcBef>
              <a:spcAft>
                <a:spcPts val="400"/>
              </a:spcAft>
              <a:buClr>
                <a:schemeClr val="tx1"/>
              </a:buClr>
              <a:buFont typeface="Arial" pitchFamily="34" charset="0"/>
              <a:defRPr lang="de-DE" sz="2000" dirty="0" smtClean="0">
                <a:solidFill>
                  <a:schemeClr val="tx1"/>
                </a:solidFill>
                <a:latin typeface="+mj-lt"/>
                <a:ea typeface="+mn-ea"/>
                <a:cs typeface="+mn-cs"/>
              </a:defRPr>
            </a:lvl3pPr>
            <a:lvl4pPr marL="911840" indent="-191966" algn="l" rtl="0" eaLnBrk="1" fontAlgn="base" hangingPunct="1">
              <a:spcBef>
                <a:spcPts val="400"/>
              </a:spcBef>
              <a:spcAft>
                <a:spcPts val="400"/>
              </a:spcAft>
              <a:buClr>
                <a:schemeClr val="tx1"/>
              </a:buClr>
              <a:buFont typeface="Arial" pitchFamily="34" charset="0"/>
              <a:defRPr lang="de-DE" sz="2000" dirty="0" smtClean="0">
                <a:solidFill>
                  <a:schemeClr val="tx1"/>
                </a:solidFill>
                <a:latin typeface="+mj-lt"/>
                <a:ea typeface="+mn-ea"/>
                <a:cs typeface="+mn-cs"/>
              </a:defRPr>
            </a:lvl4pPr>
            <a:lvl5pPr marL="1103807" indent="-143975" algn="l" rtl="0" eaLnBrk="1" fontAlgn="base" hangingPunct="1">
              <a:spcBef>
                <a:spcPts val="400"/>
              </a:spcBef>
              <a:spcAft>
                <a:spcPts val="400"/>
              </a:spcAft>
              <a:buClr>
                <a:schemeClr val="tx1"/>
              </a:buClr>
              <a:buFont typeface="Arial" pitchFamily="34" charset="0"/>
              <a:defRPr lang="de-DE" sz="2000" dirty="0">
                <a:solidFill>
                  <a:schemeClr val="tx1"/>
                </a:solidFill>
                <a:latin typeface="+mj-lt"/>
                <a:ea typeface="+mn-ea"/>
                <a:cs typeface="+mn-cs"/>
              </a:defRPr>
            </a:lvl5pPr>
          </a:lstStyle>
          <a:p>
            <a:pPr lvl="0"/>
            <a:r>
              <a:rPr lang="en-US" noProof="0" dirty="0"/>
              <a:t>Bullet 1</a:t>
            </a:r>
          </a:p>
          <a:p>
            <a:pPr lvl="1"/>
            <a:r>
              <a:rPr lang="en-US" noProof="0" dirty="0"/>
              <a:t>Bullet 2</a:t>
            </a:r>
          </a:p>
          <a:p>
            <a:pPr lvl="2"/>
            <a:r>
              <a:rPr lang="en-US" noProof="0" dirty="0"/>
              <a:t>Bullet 3</a:t>
            </a:r>
          </a:p>
          <a:p>
            <a:pPr lvl="3"/>
            <a:r>
              <a:rPr lang="en-US" noProof="0" dirty="0"/>
              <a:t>Bullet 4</a:t>
            </a:r>
          </a:p>
          <a:p>
            <a:pPr lvl="4"/>
            <a:r>
              <a:rPr lang="en-US" noProof="0" dirty="0"/>
              <a:t>Bullet 5</a:t>
            </a:r>
          </a:p>
        </p:txBody>
      </p:sp>
      <p:sp>
        <p:nvSpPr>
          <p:cNvPr id="4" name="Titelplatzhalter 11"/>
          <p:cNvSpPr>
            <a:spLocks noGrp="1"/>
          </p:cNvSpPr>
          <p:nvPr>
            <p:ph type="title"/>
          </p:nvPr>
        </p:nvSpPr>
        <p:spPr bwMode="auto">
          <a:xfrm>
            <a:off x="624422" y="-1"/>
            <a:ext cx="10937924" cy="927101"/>
          </a:xfrm>
          <a:prstGeom prst="rect">
            <a:avLst/>
          </a:prstGeom>
          <a:noFill/>
          <a:ln w="12700">
            <a:noFill/>
            <a:miter lim="800000"/>
            <a:headEnd/>
            <a:tailEnd/>
          </a:ln>
        </p:spPr>
        <p:txBody>
          <a:bodyPr vert="horz" wrap="square" lIns="0" tIns="0" rIns="0" bIns="45720" numCol="1" anchor="b" anchorCtr="0" compatLnSpc="1">
            <a:prstTxWarp prst="textNoShape">
              <a:avLst/>
            </a:prstTxWarp>
            <a:noAutofit/>
          </a:bodyPr>
          <a:lstStyle/>
          <a:p>
            <a:endParaRPr lang="en-US" noProof="0" dirty="0"/>
          </a:p>
        </p:txBody>
      </p:sp>
    </p:spTree>
    <p:extLst>
      <p:ext uri="{BB962C8B-B14F-4D97-AF65-F5344CB8AC3E}">
        <p14:creationId xmlns:p14="http://schemas.microsoft.com/office/powerpoint/2010/main" val="126687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a:xfrm>
            <a:off x="624422" y="1160464"/>
            <a:ext cx="10943167" cy="307777"/>
          </a:xfrm>
          <a:prstGeom prst="rect">
            <a:avLst/>
          </a:prstGeom>
          <a:noFill/>
        </p:spPr>
        <p:txBody>
          <a:bodyPr wrap="square" lIns="0" tIns="0" rIns="0" bIns="0">
            <a:spAutoFit/>
          </a:bodyPr>
          <a:lstStyle>
            <a:lvl1pPr marL="0" indent="0">
              <a:buNone/>
              <a:defRPr lang="de-DE" sz="2000" b="1" dirty="0" smtClean="0">
                <a:solidFill>
                  <a:schemeClr val="accent2"/>
                </a:solidFill>
                <a:latin typeface="+mj-lt"/>
                <a:ea typeface="+mn-ea"/>
                <a:cs typeface="+mn-cs"/>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marL="234910" lvl="0" indent="-234910" algn="l" rtl="0" eaLnBrk="1" fontAlgn="base" hangingPunct="1">
              <a:spcBef>
                <a:spcPts val="1066"/>
              </a:spcBef>
              <a:spcAft>
                <a:spcPct val="0"/>
              </a:spcAft>
              <a:buClr>
                <a:schemeClr val="tx1"/>
              </a:buClr>
              <a:buFontTx/>
              <a:buNone/>
            </a:pPr>
            <a:r>
              <a:rPr lang="en-US" noProof="0" dirty="0"/>
              <a:t>Click to edit Master text styles</a:t>
            </a:r>
          </a:p>
        </p:txBody>
      </p:sp>
      <p:sp>
        <p:nvSpPr>
          <p:cNvPr id="5" name="Inhaltsplatzhalter 2"/>
          <p:cNvSpPr>
            <a:spLocks noGrp="1"/>
          </p:cNvSpPr>
          <p:nvPr>
            <p:ph idx="1" hasCustomPrompt="1"/>
          </p:nvPr>
        </p:nvSpPr>
        <p:spPr>
          <a:xfrm>
            <a:off x="624422" y="1569842"/>
            <a:ext cx="10943167" cy="4775397"/>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239958" indent="-239958" algn="l" rtl="0" eaLnBrk="1" fontAlgn="base" hangingPunct="1">
              <a:spcBef>
                <a:spcPts val="400"/>
              </a:spcBef>
              <a:spcAft>
                <a:spcPts val="400"/>
              </a:spcAft>
              <a:buClr>
                <a:schemeClr val="tx1"/>
              </a:buClr>
              <a:buFont typeface="Arial" pitchFamily="34" charset="0"/>
              <a:defRPr lang="de-DE" sz="2000" dirty="0" smtClean="0">
                <a:solidFill>
                  <a:schemeClr val="tx1"/>
                </a:solidFill>
                <a:latin typeface="+mj-lt"/>
                <a:ea typeface="+mn-ea"/>
                <a:cs typeface="+mn-cs"/>
              </a:defRPr>
            </a:lvl1pPr>
            <a:lvl2pPr marL="479916" indent="-239958" algn="l" rtl="0" eaLnBrk="1" fontAlgn="base" hangingPunct="1">
              <a:spcBef>
                <a:spcPts val="400"/>
              </a:spcBef>
              <a:spcAft>
                <a:spcPts val="400"/>
              </a:spcAft>
              <a:buClr>
                <a:schemeClr val="tx1"/>
              </a:buClr>
              <a:buFont typeface="Arial" pitchFamily="34" charset="0"/>
              <a:defRPr lang="de-DE" sz="2000" dirty="0" smtClean="0">
                <a:solidFill>
                  <a:schemeClr val="tx1"/>
                </a:solidFill>
                <a:latin typeface="+mj-lt"/>
                <a:ea typeface="+mn-ea"/>
                <a:cs typeface="+mn-cs"/>
              </a:defRPr>
            </a:lvl2pPr>
            <a:lvl3pPr marL="690563" indent="-233363" algn="l" rtl="0" eaLnBrk="1" fontAlgn="base" hangingPunct="1">
              <a:spcBef>
                <a:spcPts val="400"/>
              </a:spcBef>
              <a:spcAft>
                <a:spcPts val="400"/>
              </a:spcAft>
              <a:buClr>
                <a:schemeClr val="tx1"/>
              </a:buClr>
              <a:buFont typeface="Arial" pitchFamily="34" charset="0"/>
              <a:tabLst/>
              <a:defRPr lang="de-DE" sz="2000" dirty="0" smtClean="0">
                <a:solidFill>
                  <a:schemeClr val="tx1"/>
                </a:solidFill>
                <a:latin typeface="+mj-lt"/>
                <a:ea typeface="+mn-ea"/>
                <a:cs typeface="+mn-cs"/>
              </a:defRPr>
            </a:lvl3pPr>
            <a:lvl4pPr marL="911225" indent="-220663" algn="l" rtl="0" eaLnBrk="1" fontAlgn="base" hangingPunct="1">
              <a:spcBef>
                <a:spcPts val="400"/>
              </a:spcBef>
              <a:spcAft>
                <a:spcPts val="400"/>
              </a:spcAft>
              <a:buClr>
                <a:schemeClr val="tx1"/>
              </a:buClr>
              <a:buFont typeface="Arial" pitchFamily="34" charset="0"/>
              <a:defRPr lang="de-DE" sz="2000" dirty="0" smtClean="0">
                <a:solidFill>
                  <a:schemeClr val="tx1"/>
                </a:solidFill>
                <a:latin typeface="+mj-lt"/>
                <a:ea typeface="+mn-ea"/>
                <a:cs typeface="+mn-cs"/>
              </a:defRPr>
            </a:lvl4pPr>
            <a:lvl5pPr marL="1147763" indent="-233363" algn="l" rtl="0" eaLnBrk="1" fontAlgn="base" hangingPunct="1">
              <a:spcBef>
                <a:spcPts val="400"/>
              </a:spcBef>
              <a:spcAft>
                <a:spcPts val="400"/>
              </a:spcAft>
              <a:buClr>
                <a:schemeClr val="tx1"/>
              </a:buClr>
              <a:buFont typeface="Arial" pitchFamily="34" charset="0"/>
              <a:defRPr lang="de-DE" sz="2000" dirty="0">
                <a:solidFill>
                  <a:schemeClr val="tx1"/>
                </a:solidFill>
                <a:latin typeface="+mj-lt"/>
                <a:ea typeface="+mn-ea"/>
                <a:cs typeface="+mn-cs"/>
              </a:defRPr>
            </a:lvl5pPr>
          </a:lstStyle>
          <a:p>
            <a:pPr lvl="0"/>
            <a:r>
              <a:rPr lang="en-US" noProof="0" dirty="0"/>
              <a:t>Bullet 1</a:t>
            </a:r>
          </a:p>
          <a:p>
            <a:pPr lvl="1"/>
            <a:r>
              <a:rPr lang="en-US" noProof="0" dirty="0"/>
              <a:t>Bullet 2</a:t>
            </a:r>
          </a:p>
          <a:p>
            <a:pPr lvl="2"/>
            <a:r>
              <a:rPr lang="en-US" noProof="0" dirty="0"/>
              <a:t>Bullet 3</a:t>
            </a:r>
          </a:p>
          <a:p>
            <a:pPr lvl="3"/>
            <a:r>
              <a:rPr lang="en-US" noProof="0" dirty="0"/>
              <a:t>Bullet 4</a:t>
            </a:r>
          </a:p>
          <a:p>
            <a:pPr lvl="4"/>
            <a:r>
              <a:rPr lang="en-US" noProof="0" dirty="0"/>
              <a:t>Bullet 5</a:t>
            </a:r>
          </a:p>
        </p:txBody>
      </p:sp>
      <p:sp>
        <p:nvSpPr>
          <p:cNvPr id="6" name="Titelplatzhalter 11"/>
          <p:cNvSpPr>
            <a:spLocks noGrp="1"/>
          </p:cNvSpPr>
          <p:nvPr>
            <p:ph type="title"/>
          </p:nvPr>
        </p:nvSpPr>
        <p:spPr bwMode="auto">
          <a:xfrm>
            <a:off x="624422" y="-1"/>
            <a:ext cx="10937924" cy="927101"/>
          </a:xfrm>
          <a:prstGeom prst="rect">
            <a:avLst/>
          </a:prstGeom>
          <a:noFill/>
          <a:ln w="12700">
            <a:noFill/>
            <a:miter lim="800000"/>
            <a:headEnd/>
            <a:tailEnd/>
          </a:ln>
        </p:spPr>
        <p:txBody>
          <a:bodyPr vert="horz" wrap="square" lIns="0" tIns="0" rIns="0" bIns="45720" numCol="1" anchor="b" anchorCtr="0" compatLnSpc="1">
            <a:prstTxWarp prst="textNoShape">
              <a:avLst/>
            </a:prstTxWarp>
            <a:noAutofit/>
          </a:bodyPr>
          <a:lstStyle/>
          <a:p>
            <a:endParaRPr lang="en-US" noProof="0" dirty="0"/>
          </a:p>
        </p:txBody>
      </p:sp>
    </p:spTree>
    <p:extLst>
      <p:ext uri="{BB962C8B-B14F-4D97-AF65-F5344CB8AC3E}">
        <p14:creationId xmlns:p14="http://schemas.microsoft.com/office/powerpoint/2010/main" val="209104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Cover Slide_Top">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3145" t="5635" r="2490"/>
          <a:stretch/>
        </p:blipFill>
        <p:spPr>
          <a:xfrm>
            <a:off x="0" y="0"/>
            <a:ext cx="12192000" cy="6858000"/>
          </a:xfrm>
          <a:prstGeom prst="rect">
            <a:avLst/>
          </a:prstGeom>
        </p:spPr>
      </p:pic>
      <p:sp>
        <p:nvSpPr>
          <p:cNvPr id="28" name="Rectangle 27"/>
          <p:cNvSpPr/>
          <p:nvPr userDrawn="1"/>
        </p:nvSpPr>
        <p:spPr>
          <a:xfrm>
            <a:off x="0" y="4415644"/>
            <a:ext cx="12192000" cy="2442356"/>
          </a:xfrm>
          <a:prstGeom prst="rect">
            <a:avLst/>
          </a:prstGeom>
          <a:gradFill flip="none" rotWithShape="1">
            <a:gsLst>
              <a:gs pos="0">
                <a:schemeClr val="tx1">
                  <a:alpha val="46000"/>
                </a:schemeClr>
              </a:gs>
              <a:gs pos="50000">
                <a:schemeClr val="tx1">
                  <a:alpha val="0"/>
                </a:schemeClr>
              </a:gs>
              <a:gs pos="100000">
                <a:schemeClr val="tx1">
                  <a:tint val="23500"/>
                  <a:satMod val="160000"/>
                  <a:alpha val="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rot="10800000">
            <a:off x="0" y="-2"/>
            <a:ext cx="12192000" cy="4154271"/>
          </a:xfrm>
          <a:prstGeom prst="rect">
            <a:avLst/>
          </a:prstGeom>
          <a:gradFill flip="none" rotWithShape="1">
            <a:gsLst>
              <a:gs pos="0">
                <a:schemeClr val="accent3">
                  <a:lumMod val="50000"/>
                  <a:lumOff val="50000"/>
                  <a:alpha val="45000"/>
                </a:schemeClr>
              </a:gs>
              <a:gs pos="40000">
                <a:schemeClr val="accent3">
                  <a:lumMod val="25000"/>
                  <a:lumOff val="75000"/>
                  <a:alpha val="0"/>
                </a:schemeClr>
              </a:gs>
              <a:gs pos="100000">
                <a:schemeClr val="accent3">
                  <a:lumMod val="10000"/>
                  <a:lumOff val="90000"/>
                  <a:alpha val="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hasCustomPrompt="1"/>
          </p:nvPr>
        </p:nvSpPr>
        <p:spPr>
          <a:xfrm>
            <a:off x="609602" y="1515337"/>
            <a:ext cx="7219948" cy="996950"/>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33" name="Text Placeholder 32"/>
          <p:cNvSpPr>
            <a:spLocks noGrp="1"/>
          </p:cNvSpPr>
          <p:nvPr userDrawn="1">
            <p:ph type="body" sz="quarter" idx="10"/>
          </p:nvPr>
        </p:nvSpPr>
        <p:spPr>
          <a:xfrm>
            <a:off x="609601" y="2586063"/>
            <a:ext cx="7219948"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accent1"/>
                </a:solidFill>
                <a:latin typeface="+mj-lt"/>
                <a:ea typeface="Agfa Rotis Sans Serif" panose="00000400000000000000" pitchFamily="2" charset="0"/>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grpSp>
        <p:nvGrpSpPr>
          <p:cNvPr id="12" name="Group 11"/>
          <p:cNvGrpSpPr/>
          <p:nvPr userDrawn="1"/>
        </p:nvGrpSpPr>
        <p:grpSpPr>
          <a:xfrm>
            <a:off x="7526687" y="3062719"/>
            <a:ext cx="4099192" cy="2061722"/>
            <a:chOff x="5728986" y="1472516"/>
            <a:chExt cx="3074394" cy="2061722"/>
          </a:xfrm>
        </p:grpSpPr>
        <p:sp>
          <p:nvSpPr>
            <p:cNvPr id="17" name="Freeform 16"/>
            <p:cNvSpPr/>
            <p:nvPr userDrawn="1"/>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CA" dirty="0">
                <a:latin typeface="Agfa Rotis Sans Serif" panose="00000400000000000000" pitchFamily="2" charset="0"/>
              </a:endParaRPr>
            </a:p>
          </p:txBody>
        </p:sp>
        <p:sp>
          <p:nvSpPr>
            <p:cNvPr id="18" name="Freeform 17"/>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AU" dirty="0">
                <a:latin typeface="Agfa Rotis Sans Serif" panose="00000400000000000000" pitchFamily="2" charset="0"/>
              </a:endParaRPr>
            </a:p>
          </p:txBody>
        </p:sp>
      </p:grpSp>
      <p:pic>
        <p:nvPicPr>
          <p:cNvPr id="13" name="Picture 12" descr="Acc_Strat_Line_5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94687" y="6281712"/>
            <a:ext cx="6264000" cy="228799"/>
          </a:xfrm>
          <a:prstGeom prst="rect">
            <a:avLst/>
          </a:prstGeom>
        </p:spPr>
      </p:pic>
      <p:grpSp>
        <p:nvGrpSpPr>
          <p:cNvPr id="29" name="Group 28"/>
          <p:cNvGrpSpPr/>
          <p:nvPr userDrawn="1"/>
        </p:nvGrpSpPr>
        <p:grpSpPr>
          <a:xfrm>
            <a:off x="576408" y="296896"/>
            <a:ext cx="2911625" cy="635721"/>
            <a:chOff x="448031" y="5788818"/>
            <a:chExt cx="2183719" cy="635721"/>
          </a:xfrm>
        </p:grpSpPr>
        <p:pic>
          <p:nvPicPr>
            <p:cNvPr id="30" name="Picture 2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31" name="Freeform 30"/>
            <p:cNvSpPr/>
            <p:nvPr userDrawn="1"/>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CA" dirty="0">
                <a:solidFill>
                  <a:srgbClr val="002266"/>
                </a:solidFill>
                <a:latin typeface="Agfa Rotis Sans Serif" panose="00000400000000000000" pitchFamily="2" charset="0"/>
              </a:endParaRPr>
            </a:p>
          </p:txBody>
        </p:sp>
      </p:grpSp>
    </p:spTree>
    <p:extLst>
      <p:ext uri="{BB962C8B-B14F-4D97-AF65-F5344CB8AC3E}">
        <p14:creationId xmlns:p14="http://schemas.microsoft.com/office/powerpoint/2010/main" val="28077567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607485" y="1011600"/>
            <a:ext cx="10977033" cy="396000"/>
          </a:xfrm>
          <a:prstGeom prst="rect">
            <a:avLst/>
          </a:prstGeom>
        </p:spPr>
        <p:txBody>
          <a:bodyPr lIns="0"/>
          <a:lstStyle>
            <a:lvl1pPr marL="0" indent="0">
              <a:lnSpc>
                <a:spcPct val="90000"/>
              </a:lnSpc>
              <a:buNone/>
              <a:defRPr sz="18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8" name="Content Placeholder 7"/>
          <p:cNvSpPr>
            <a:spLocks noGrp="1"/>
          </p:cNvSpPr>
          <p:nvPr>
            <p:ph sz="quarter" idx="11"/>
          </p:nvPr>
        </p:nvSpPr>
        <p:spPr>
          <a:xfrm>
            <a:off x="607485" y="1404000"/>
            <a:ext cx="10977033" cy="4996800"/>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p:txBody>
          <a:bodyPr/>
          <a:lstStyle>
            <a:lvl1pPr>
              <a:defRPr/>
            </a:lvl1pPr>
          </a:lstStyle>
          <a:p>
            <a:r>
              <a:rPr lang="en-US" dirty="0"/>
              <a:t>Click to edit Master title style</a:t>
            </a:r>
            <a:endParaRPr lang="en-AU" dirty="0"/>
          </a:p>
        </p:txBody>
      </p:sp>
      <p:sp>
        <p:nvSpPr>
          <p:cNvPr id="5" name="Footer Placeholder 4"/>
          <p:cNvSpPr>
            <a:spLocks noGrp="1"/>
          </p:cNvSpPr>
          <p:nvPr>
            <p:ph type="ftr" sz="quarter" idx="12"/>
          </p:nvPr>
        </p:nvSpPr>
        <p:spPr/>
        <p:txBody>
          <a:bodyPr/>
          <a:lstStyle>
            <a:lvl1pPr>
              <a:defRPr/>
            </a:lvl1pPr>
          </a:lstStyle>
          <a:p>
            <a:r>
              <a:rPr lang="en-US" dirty="0"/>
              <a:t>Copyright © 2017 Accenture  All rights reserved.</a:t>
            </a:r>
          </a:p>
        </p:txBody>
      </p:sp>
      <p:sp>
        <p:nvSpPr>
          <p:cNvPr id="6" name="Slide Number Placeholder 5"/>
          <p:cNvSpPr>
            <a:spLocks noGrp="1"/>
          </p:cNvSpPr>
          <p:nvPr>
            <p:ph type="sldNum" sz="quarter" idx="13"/>
          </p:nvPr>
        </p:nvSpPr>
        <p:spPr/>
        <p:txBody>
          <a:bodyPr/>
          <a:lstStyle>
            <a:lvl1pPr>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35888245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88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lvl1pPr>
          </a:lstStyle>
          <a:p>
            <a:pPr>
              <a:defRPr/>
            </a:pP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lvl1pPr>
              <a:defRPr/>
            </a:lvl1pPr>
          </a:lstStyle>
          <a:p>
            <a:r>
              <a:rPr lang="en-US" dirty="0"/>
              <a:t>Click to edit Master title style</a:t>
            </a:r>
            <a:endParaRPr lang="en-AU" dirty="0"/>
          </a:p>
        </p:txBody>
      </p:sp>
      <p:sp>
        <p:nvSpPr>
          <p:cNvPr id="10" name="Text Placeholder 16"/>
          <p:cNvSpPr>
            <a:spLocks noGrp="1"/>
          </p:cNvSpPr>
          <p:nvPr>
            <p:ph type="body" sz="quarter" idx="10"/>
          </p:nvPr>
        </p:nvSpPr>
        <p:spPr>
          <a:xfrm>
            <a:off x="607485" y="1011600"/>
            <a:ext cx="5346819" cy="396000"/>
          </a:xfrm>
          <a:prstGeom prst="rect">
            <a:avLst/>
          </a:prstGeom>
        </p:spPr>
        <p:txBody>
          <a:bodyPr vert="horz" lIns="0" tIns="45720" rIns="0" bIns="0" rtlCol="0">
            <a:noAutofit/>
          </a:bodyPr>
          <a:lstStyle>
            <a:lvl1pPr>
              <a:lnSpc>
                <a:spcPct val="90000"/>
              </a:lnSpc>
              <a:defRPr lang="en-US" sz="1800" dirty="0" smtClean="0">
                <a:solidFill>
                  <a:schemeClr val="accent2"/>
                </a:solidFill>
                <a:latin typeface="+mj-lt"/>
              </a:defRPr>
            </a:lvl1pPr>
          </a:lstStyle>
          <a:p>
            <a:pPr marL="0" lvl="0" indent="0">
              <a:buNone/>
            </a:pPr>
            <a:r>
              <a:rPr lang="en-US" dirty="0"/>
              <a:t>Click to edit Master text styles</a:t>
            </a:r>
          </a:p>
        </p:txBody>
      </p:sp>
      <p:sp>
        <p:nvSpPr>
          <p:cNvPr id="11" name="Content Placeholder 7"/>
          <p:cNvSpPr>
            <a:spLocks noGrp="1"/>
          </p:cNvSpPr>
          <p:nvPr>
            <p:ph sz="quarter" idx="11"/>
          </p:nvPr>
        </p:nvSpPr>
        <p:spPr>
          <a:xfrm>
            <a:off x="607367" y="1404000"/>
            <a:ext cx="5346819" cy="4996800"/>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Text Placeholder 16"/>
          <p:cNvSpPr>
            <a:spLocks noGrp="1"/>
          </p:cNvSpPr>
          <p:nvPr>
            <p:ph type="body" sz="quarter" idx="16"/>
          </p:nvPr>
        </p:nvSpPr>
        <p:spPr>
          <a:xfrm>
            <a:off x="6239933" y="1011600"/>
            <a:ext cx="5344584" cy="396000"/>
          </a:xfrm>
          <a:prstGeom prst="rect">
            <a:avLst/>
          </a:prstGeom>
        </p:spPr>
        <p:txBody>
          <a:bodyPr lIns="0"/>
          <a:lstStyle>
            <a:lvl1pPr marL="0" indent="0">
              <a:lnSpc>
                <a:spcPct val="90000"/>
              </a:lnSpc>
              <a:buNone/>
              <a:defRPr sz="18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3" name="Content Placeholder 7"/>
          <p:cNvSpPr>
            <a:spLocks noGrp="1"/>
          </p:cNvSpPr>
          <p:nvPr>
            <p:ph sz="quarter" idx="17"/>
          </p:nvPr>
        </p:nvSpPr>
        <p:spPr>
          <a:xfrm>
            <a:off x="6239933" y="1404000"/>
            <a:ext cx="5344584" cy="4996800"/>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p:cNvSpPr>
            <a:spLocks noGrp="1"/>
          </p:cNvSpPr>
          <p:nvPr>
            <p:ph type="ftr" sz="quarter" idx="18"/>
          </p:nvPr>
        </p:nvSpPr>
        <p:spPr/>
        <p:txBody>
          <a:bodyPr/>
          <a:lstStyle>
            <a:lvl1pPr>
              <a:defRPr/>
            </a:lvl1pPr>
          </a:lstStyle>
          <a:p>
            <a:r>
              <a:rPr lang="en-US" dirty="0"/>
              <a:t>Copyright © 2017 Accenture  All rights reserved.</a:t>
            </a:r>
          </a:p>
        </p:txBody>
      </p:sp>
    </p:spTree>
    <p:extLst>
      <p:ext uri="{BB962C8B-B14F-4D97-AF65-F5344CB8AC3E}">
        <p14:creationId xmlns:p14="http://schemas.microsoft.com/office/powerpoint/2010/main" val="184674808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188B77-3FCD-4FB9-B2F7-61909A923FB6}" type="datetimeFigureOut">
              <a:rPr lang="en-US" smtClean="0"/>
              <a:t>5/28/2018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36449640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lvl1pPr>
          </a:lstStyle>
          <a:p>
            <a:pPr>
              <a:defRPr/>
            </a:pP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lvl1pPr>
              <a:defRPr/>
            </a:lvl1pPr>
          </a:lstStyle>
          <a:p>
            <a:r>
              <a:rPr lang="en-US" dirty="0"/>
              <a:t>Click to edit Master title style</a:t>
            </a:r>
            <a:endParaRPr lang="en-AU" dirty="0"/>
          </a:p>
        </p:txBody>
      </p:sp>
      <p:sp>
        <p:nvSpPr>
          <p:cNvPr id="9" name="Text Placeholder 16"/>
          <p:cNvSpPr>
            <a:spLocks noGrp="1"/>
          </p:cNvSpPr>
          <p:nvPr>
            <p:ph type="body" sz="quarter" idx="10"/>
          </p:nvPr>
        </p:nvSpPr>
        <p:spPr>
          <a:xfrm>
            <a:off x="607485" y="1011600"/>
            <a:ext cx="10977033" cy="396000"/>
          </a:xfrm>
          <a:prstGeom prst="rect">
            <a:avLst/>
          </a:prstGeom>
        </p:spPr>
        <p:txBody>
          <a:bodyPr lIns="0"/>
          <a:lstStyle>
            <a:lvl1pPr marL="0" indent="0">
              <a:lnSpc>
                <a:spcPct val="90000"/>
              </a:lnSpc>
              <a:buNone/>
              <a:defRPr sz="18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1" name="Content Placeholder 7"/>
          <p:cNvSpPr>
            <a:spLocks noGrp="1"/>
          </p:cNvSpPr>
          <p:nvPr>
            <p:ph sz="quarter" idx="11"/>
          </p:nvPr>
        </p:nvSpPr>
        <p:spPr>
          <a:xfrm>
            <a:off x="607485" y="1404000"/>
            <a:ext cx="5346700" cy="4996800"/>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Content Placeholder 7"/>
          <p:cNvSpPr>
            <a:spLocks noGrp="1"/>
          </p:cNvSpPr>
          <p:nvPr>
            <p:ph sz="quarter" idx="17"/>
          </p:nvPr>
        </p:nvSpPr>
        <p:spPr>
          <a:xfrm>
            <a:off x="6239933" y="1404000"/>
            <a:ext cx="5344584" cy="4996800"/>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p:cNvSpPr>
            <a:spLocks noGrp="1"/>
          </p:cNvSpPr>
          <p:nvPr>
            <p:ph type="ftr" sz="quarter" idx="18"/>
          </p:nvPr>
        </p:nvSpPr>
        <p:spPr/>
        <p:txBody>
          <a:bodyPr/>
          <a:lstStyle>
            <a:lvl1pPr>
              <a:defRPr/>
            </a:lvl1pPr>
          </a:lstStyle>
          <a:p>
            <a:r>
              <a:rPr lang="en-AU" dirty="0"/>
              <a:t>Copyright © 2016 Accenture  All rights reserved.</a:t>
            </a:r>
          </a:p>
        </p:txBody>
      </p:sp>
    </p:spTree>
    <p:extLst>
      <p:ext uri="{BB962C8B-B14F-4D97-AF65-F5344CB8AC3E}">
        <p14:creationId xmlns:p14="http://schemas.microsoft.com/office/powerpoint/2010/main" val="271082044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lvl1pPr>
              <a:defRPr/>
            </a:lvl1pPr>
          </a:lstStyle>
          <a:p>
            <a:pPr>
              <a:defRPr/>
            </a:pPr>
            <a:fld id="{90CBDC3A-D49F-4631-A8C7-55D59B33E5FA}" type="slidenum">
              <a:rPr lang="en-US" smtClean="0"/>
              <a:pPr>
                <a:defRPr/>
              </a:pPr>
              <a:t>‹#›</a:t>
            </a:fld>
            <a:endParaRPr lang="en-US" dirty="0"/>
          </a:p>
        </p:txBody>
      </p:sp>
      <p:sp>
        <p:nvSpPr>
          <p:cNvPr id="6" name="Title 5"/>
          <p:cNvSpPr>
            <a:spLocks noGrp="1"/>
          </p:cNvSpPr>
          <p:nvPr>
            <p:ph type="title"/>
          </p:nvPr>
        </p:nvSpPr>
        <p:spPr/>
        <p:txBody>
          <a:bodyPr/>
          <a:lstStyle>
            <a:lvl1pPr>
              <a:defRPr/>
            </a:lvl1pPr>
          </a:lstStyle>
          <a:p>
            <a:r>
              <a:rPr lang="en-US" dirty="0"/>
              <a:t>Click to edit Master title style</a:t>
            </a:r>
            <a:endParaRPr lang="en-AU" dirty="0"/>
          </a:p>
        </p:txBody>
      </p:sp>
      <p:sp>
        <p:nvSpPr>
          <p:cNvPr id="10" name="Content Placeholder 9"/>
          <p:cNvSpPr>
            <a:spLocks noGrp="1"/>
          </p:cNvSpPr>
          <p:nvPr>
            <p:ph sz="quarter" idx="14"/>
          </p:nvPr>
        </p:nvSpPr>
        <p:spPr>
          <a:xfrm>
            <a:off x="607485" y="1011600"/>
            <a:ext cx="10977033" cy="5389200"/>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 name="Footer Placeholder 2"/>
          <p:cNvSpPr>
            <a:spLocks noGrp="1"/>
          </p:cNvSpPr>
          <p:nvPr>
            <p:ph type="ftr" sz="quarter" idx="15"/>
          </p:nvPr>
        </p:nvSpPr>
        <p:spPr/>
        <p:txBody>
          <a:bodyPr/>
          <a:lstStyle>
            <a:lvl1pPr>
              <a:defRPr/>
            </a:lvl1pPr>
          </a:lstStyle>
          <a:p>
            <a:r>
              <a:rPr lang="en-AU" dirty="0"/>
              <a:t>Copyright © 2016 Accenture  All rights reserved.</a:t>
            </a:r>
          </a:p>
        </p:txBody>
      </p:sp>
    </p:spTree>
    <p:extLst>
      <p:ext uri="{BB962C8B-B14F-4D97-AF65-F5344CB8AC3E}">
        <p14:creationId xmlns:p14="http://schemas.microsoft.com/office/powerpoint/2010/main" val="201665496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lvl1pPr>
          </a:lstStyle>
          <a:p>
            <a:pPr>
              <a:defRPr/>
            </a:pP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lvl1pPr>
              <a:defRPr/>
            </a:lvl1pPr>
          </a:lstStyle>
          <a:p>
            <a:r>
              <a:rPr lang="en-US" dirty="0"/>
              <a:t>Click to edit Master title style</a:t>
            </a:r>
            <a:endParaRPr lang="en-AU" dirty="0"/>
          </a:p>
        </p:txBody>
      </p:sp>
      <p:sp>
        <p:nvSpPr>
          <p:cNvPr id="4" name="Content Placeholder 3"/>
          <p:cNvSpPr>
            <a:spLocks noGrp="1"/>
          </p:cNvSpPr>
          <p:nvPr>
            <p:ph sz="quarter" idx="16"/>
          </p:nvPr>
        </p:nvSpPr>
        <p:spPr>
          <a:xfrm>
            <a:off x="607485" y="1011600"/>
            <a:ext cx="5346700" cy="5392800"/>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3" name="Content Placeholder 3"/>
          <p:cNvSpPr>
            <a:spLocks noGrp="1"/>
          </p:cNvSpPr>
          <p:nvPr>
            <p:ph sz="quarter" idx="17"/>
          </p:nvPr>
        </p:nvSpPr>
        <p:spPr>
          <a:xfrm>
            <a:off x="6239934" y="1011600"/>
            <a:ext cx="5344583" cy="5392800"/>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p:cNvSpPr>
            <a:spLocks noGrp="1"/>
          </p:cNvSpPr>
          <p:nvPr>
            <p:ph type="ftr" sz="quarter" idx="18"/>
          </p:nvPr>
        </p:nvSpPr>
        <p:spPr/>
        <p:txBody>
          <a:bodyPr/>
          <a:lstStyle>
            <a:lvl1pPr>
              <a:defRPr/>
            </a:lvl1pPr>
          </a:lstStyle>
          <a:p>
            <a:r>
              <a:rPr lang="en-AU" dirty="0"/>
              <a:t>Copyright © 2016 Accenture  All rights reserved.</a:t>
            </a:r>
          </a:p>
        </p:txBody>
      </p:sp>
    </p:spTree>
    <p:extLst>
      <p:ext uri="{BB962C8B-B14F-4D97-AF65-F5344CB8AC3E}">
        <p14:creationId xmlns:p14="http://schemas.microsoft.com/office/powerpoint/2010/main" val="75813690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a:defRPr/>
            </a:lvl1p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lvl1pPr>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607485" y="1011600"/>
            <a:ext cx="10977033" cy="396000"/>
          </a:xfrm>
          <a:prstGeom prst="rect">
            <a:avLst/>
          </a:prstGeom>
        </p:spPr>
        <p:txBody>
          <a:bodyPr lIns="0"/>
          <a:lstStyle>
            <a:lvl1pPr marL="0" indent="0">
              <a:lnSpc>
                <a:spcPct val="90000"/>
              </a:lnSpc>
              <a:buNone/>
              <a:defRPr sz="18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2" name="Footer Placeholder 1"/>
          <p:cNvSpPr>
            <a:spLocks noGrp="1"/>
          </p:cNvSpPr>
          <p:nvPr>
            <p:ph type="ftr" sz="quarter" idx="13"/>
          </p:nvPr>
        </p:nvSpPr>
        <p:spPr/>
        <p:txBody>
          <a:bodyPr/>
          <a:lstStyle>
            <a:lvl1pPr>
              <a:defRPr/>
            </a:lvl1pPr>
          </a:lstStyle>
          <a:p>
            <a:r>
              <a:rPr lang="en-US" dirty="0"/>
              <a:t>Copyright © 2017 Accenture  All rights reserved.</a:t>
            </a:r>
          </a:p>
        </p:txBody>
      </p:sp>
    </p:spTree>
    <p:extLst>
      <p:ext uri="{BB962C8B-B14F-4D97-AF65-F5344CB8AC3E}">
        <p14:creationId xmlns:p14="http://schemas.microsoft.com/office/powerpoint/2010/main" val="2964665374"/>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lgn="r">
              <a:defRPr/>
            </a:lvl1p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lvl1pPr>
              <a:defRPr/>
            </a:lvl1pPr>
          </a:lstStyle>
          <a:p>
            <a:r>
              <a:rPr lang="en-US" dirty="0"/>
              <a:t>Click to edit Master title style</a:t>
            </a:r>
            <a:endParaRPr lang="en-AU" dirty="0"/>
          </a:p>
        </p:txBody>
      </p:sp>
      <p:sp>
        <p:nvSpPr>
          <p:cNvPr id="2" name="Footer Placeholder 1"/>
          <p:cNvSpPr>
            <a:spLocks noGrp="1"/>
          </p:cNvSpPr>
          <p:nvPr>
            <p:ph type="ftr" sz="quarter" idx="12"/>
          </p:nvPr>
        </p:nvSpPr>
        <p:spPr/>
        <p:txBody>
          <a:bodyPr/>
          <a:lstStyle>
            <a:lvl1pPr>
              <a:defRPr/>
            </a:lvl1pPr>
          </a:lstStyle>
          <a:p>
            <a:r>
              <a:rPr lang="en-US" dirty="0"/>
              <a:t>Copyright © 2017 Accenture  All rights reserved.</a:t>
            </a:r>
          </a:p>
        </p:txBody>
      </p:sp>
    </p:spTree>
    <p:extLst>
      <p:ext uri="{BB962C8B-B14F-4D97-AF65-F5344CB8AC3E}">
        <p14:creationId xmlns:p14="http://schemas.microsoft.com/office/powerpoint/2010/main" val="1756588547"/>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4"/>
          <p:cNvSpPr>
            <a:spLocks noGrp="1"/>
          </p:cNvSpPr>
          <p:nvPr>
            <p:ph type="sldNum" sz="quarter" idx="4"/>
          </p:nvPr>
        </p:nvSpPr>
        <p:spPr>
          <a:xfrm>
            <a:off x="10853807" y="6548400"/>
            <a:ext cx="730711" cy="144000"/>
          </a:xfrm>
          <a:prstGeom prst="rect">
            <a:avLst/>
          </a:prstGeom>
        </p:spPr>
        <p:txBody>
          <a:bodyPr vert="horz" wrap="square" lIns="0" tIns="0" rIns="0" bIns="0" numCol="1" anchor="b" anchorCtr="0" compatLnSpc="1">
            <a:prstTxWarp prst="textNoShape">
              <a:avLst/>
            </a:prstTxWarp>
            <a:noAutofit/>
          </a:bodyPr>
          <a:lstStyle>
            <a:lvl1pPr>
              <a:defRPr lang="en-US" smtClean="0"/>
            </a:lvl1pPr>
          </a:lstStyle>
          <a:p>
            <a:fld id="{90CBDC3A-D49F-4631-A8C7-55D59B33E5FA}" type="slidenum">
              <a:rPr lang="en-AU" smtClean="0"/>
              <a:pPr/>
              <a:t>‹#›</a:t>
            </a:fld>
            <a:endParaRPr lang="en-AU" dirty="0"/>
          </a:p>
        </p:txBody>
      </p:sp>
      <p:sp>
        <p:nvSpPr>
          <p:cNvPr id="5" name="Footer Placeholder 3"/>
          <p:cNvSpPr>
            <a:spLocks noGrp="1"/>
          </p:cNvSpPr>
          <p:nvPr>
            <p:ph type="ftr" sz="quarter" idx="3"/>
          </p:nvPr>
        </p:nvSpPr>
        <p:spPr>
          <a:xfrm>
            <a:off x="619201" y="6548400"/>
            <a:ext cx="5414433" cy="144000"/>
          </a:xfrm>
          <a:prstGeom prst="rect">
            <a:avLst/>
          </a:prstGeom>
          <a:noFill/>
        </p:spPr>
        <p:txBody>
          <a:bodyPr wrap="square" lIns="0" anchor="ctr" anchorCtr="0">
            <a:noAutofit/>
          </a:bodyPr>
          <a:lstStyle>
            <a:lvl1pPr>
              <a:defRPr lang="en-AU" sz="900">
                <a:solidFill>
                  <a:schemeClr val="tx2"/>
                </a:solidFill>
                <a:latin typeface="+mn-lt"/>
              </a:defRPr>
            </a:lvl1pPr>
          </a:lstStyle>
          <a:p>
            <a:r>
              <a:rPr lang="en-US" dirty="0"/>
              <a:t>Copyright © 2017 Accenture  All rights reserved.</a:t>
            </a:r>
          </a:p>
        </p:txBody>
      </p:sp>
      <p:grpSp>
        <p:nvGrpSpPr>
          <p:cNvPr id="6" name="Group 5" hidden="1"/>
          <p:cNvGrpSpPr/>
          <p:nvPr userDrawn="1"/>
        </p:nvGrpSpPr>
        <p:grpSpPr>
          <a:xfrm>
            <a:off x="0" y="0"/>
            <a:ext cx="12192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96452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908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7" y="6548400"/>
            <a:ext cx="730711" cy="144000"/>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607485" y="6548400"/>
            <a:ext cx="5414433" cy="144000"/>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2017 Accenture  All rights reserved.</a:t>
            </a:r>
          </a:p>
        </p:txBody>
      </p:sp>
    </p:spTree>
    <p:extLst>
      <p:ext uri="{BB962C8B-B14F-4D97-AF65-F5344CB8AC3E}">
        <p14:creationId xmlns:p14="http://schemas.microsoft.com/office/powerpoint/2010/main" val="17582781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7" y="6548400"/>
            <a:ext cx="730711" cy="144000"/>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607485" y="6548400"/>
            <a:ext cx="5414433" cy="144000"/>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2017 Accenture  All rights reserved.</a:t>
            </a:r>
          </a:p>
        </p:txBody>
      </p:sp>
    </p:spTree>
    <p:extLst>
      <p:ext uri="{BB962C8B-B14F-4D97-AF65-F5344CB8AC3E}">
        <p14:creationId xmlns:p14="http://schemas.microsoft.com/office/powerpoint/2010/main" val="40113903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7" y="6548400"/>
            <a:ext cx="730711" cy="144000"/>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607485" y="6548400"/>
            <a:ext cx="5414433" cy="144000"/>
          </a:xfrm>
          <a:prstGeom prst="rect">
            <a:avLst/>
          </a:prstGeom>
          <a:noFill/>
        </p:spPr>
        <p:txBody>
          <a:bodyPr wrap="square" lIns="0" anchor="ctr" anchorCtr="0">
            <a:noAutofit/>
          </a:bodyPr>
          <a:lstStyle>
            <a:lvl1pPr>
              <a:defRPr lang="en-AU" sz="900">
                <a:solidFill>
                  <a:schemeClr val="tx2"/>
                </a:solidFill>
                <a:latin typeface="+mn-lt"/>
              </a:defRPr>
            </a:lvl1pPr>
          </a:lstStyle>
          <a:p>
            <a:r>
              <a:rPr lang="en-US" dirty="0"/>
              <a:t>Copyright © 2017 Accenture  All rights reserved.</a:t>
            </a:r>
          </a:p>
        </p:txBody>
      </p:sp>
    </p:spTree>
    <p:extLst>
      <p:ext uri="{BB962C8B-B14F-4D97-AF65-F5344CB8AC3E}">
        <p14:creationId xmlns:p14="http://schemas.microsoft.com/office/powerpoint/2010/main" val="11878322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Cover Slide_Top">
    <p:spTree>
      <p:nvGrpSpPr>
        <p:cNvPr id="1" name=""/>
        <p:cNvGrpSpPr/>
        <p:nvPr/>
      </p:nvGrpSpPr>
      <p:grpSpPr>
        <a:xfrm>
          <a:off x="0" y="0"/>
          <a:ext cx="0" cy="0"/>
          <a:chOff x="0" y="0"/>
          <a:chExt cx="0" cy="0"/>
        </a:xfrm>
      </p:grpSpPr>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12981"/>
            <a:ext cx="12192000" cy="9144000"/>
          </a:xfrm>
          <a:prstGeom prst="rect">
            <a:avLst/>
          </a:prstGeom>
        </p:spPr>
      </p:pic>
      <p:sp>
        <p:nvSpPr>
          <p:cNvPr id="21" name="Title 1"/>
          <p:cNvSpPr>
            <a:spLocks noGrp="1"/>
          </p:cNvSpPr>
          <p:nvPr>
            <p:ph type="ctrTitle" hasCustomPrompt="1"/>
          </p:nvPr>
        </p:nvSpPr>
        <p:spPr>
          <a:xfrm>
            <a:off x="609603" y="1599031"/>
            <a:ext cx="5344581" cy="996950"/>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23" name="Text Placeholder 32"/>
          <p:cNvSpPr>
            <a:spLocks noGrp="1"/>
          </p:cNvSpPr>
          <p:nvPr>
            <p:ph type="body" sz="quarter" idx="10"/>
          </p:nvPr>
        </p:nvSpPr>
        <p:spPr>
          <a:xfrm>
            <a:off x="609602" y="2669757"/>
            <a:ext cx="5344581"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cxnSp>
        <p:nvCxnSpPr>
          <p:cNvPr id="24" name="Straight Connector 23"/>
          <p:cNvCxnSpPr/>
          <p:nvPr userDrawn="1"/>
        </p:nvCxnSpPr>
        <p:spPr>
          <a:xfrm>
            <a:off x="607485" y="1159234"/>
            <a:ext cx="11584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71"/>
          <p:cNvGrpSpPr/>
          <p:nvPr userDrawn="1"/>
        </p:nvGrpSpPr>
        <p:grpSpPr>
          <a:xfrm>
            <a:off x="597878" y="420673"/>
            <a:ext cx="2182661" cy="633434"/>
            <a:chOff x="457202" y="420673"/>
            <a:chExt cx="2182661" cy="633434"/>
          </a:xfrm>
        </p:grpSpPr>
        <p:sp>
          <p:nvSpPr>
            <p:cNvPr id="73"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74" name="Freeform 73"/>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endParaRPr>
            </a:p>
          </p:txBody>
        </p:sp>
      </p:grpSp>
      <p:sp>
        <p:nvSpPr>
          <p:cNvPr id="75" name="Freeform 74"/>
          <p:cNvSpPr/>
          <p:nvPr userDrawn="1"/>
        </p:nvSpPr>
        <p:spPr>
          <a:xfrm>
            <a:off x="8902623" y="2881909"/>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endParaRPr>
          </a:p>
        </p:txBody>
      </p:sp>
      <p:sp>
        <p:nvSpPr>
          <p:cNvPr id="76" name="Freeform 11"/>
          <p:cNvSpPr>
            <a:spLocks noEditPoints="1"/>
          </p:cNvSpPr>
          <p:nvPr userDrawn="1"/>
        </p:nvSpPr>
        <p:spPr bwMode="auto">
          <a:xfrm>
            <a:off x="8440034" y="3722837"/>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nvGrpSpPr>
          <p:cNvPr id="77" name="Group 5"/>
          <p:cNvGrpSpPr>
            <a:grpSpLocks noChangeAspect="1"/>
          </p:cNvGrpSpPr>
          <p:nvPr userDrawn="1"/>
        </p:nvGrpSpPr>
        <p:grpSpPr bwMode="auto">
          <a:xfrm>
            <a:off x="7117080" y="880344"/>
            <a:ext cx="4875827" cy="214175"/>
            <a:chOff x="1042" y="2077"/>
            <a:chExt cx="3671" cy="168"/>
          </a:xfrm>
          <a:solidFill>
            <a:schemeClr val="tx1"/>
          </a:solidFill>
        </p:grpSpPr>
        <p:sp>
          <p:nvSpPr>
            <p:cNvPr id="78" name="Freeform 6"/>
            <p:cNvSpPr>
              <a:spLocks/>
            </p:cNvSpPr>
            <p:nvPr userDrawn="1"/>
          </p:nvSpPr>
          <p:spPr bwMode="auto">
            <a:xfrm>
              <a:off x="1042" y="2084"/>
              <a:ext cx="73" cy="123"/>
            </a:xfrm>
            <a:custGeom>
              <a:avLst/>
              <a:gdLst>
                <a:gd name="T0" fmla="*/ 1 w 31"/>
                <a:gd name="T1" fmla="*/ 45 h 52"/>
                <a:gd name="T2" fmla="*/ 13 w 31"/>
                <a:gd name="T3" fmla="*/ 48 h 52"/>
                <a:gd name="T4" fmla="*/ 24 w 31"/>
                <a:gd name="T5" fmla="*/ 39 h 52"/>
                <a:gd name="T6" fmla="*/ 16 w 31"/>
                <a:gd name="T7" fmla="*/ 29 h 52"/>
                <a:gd name="T8" fmla="*/ 11 w 31"/>
                <a:gd name="T9" fmla="*/ 26 h 52"/>
                <a:gd name="T10" fmla="*/ 0 w 31"/>
                <a:gd name="T11" fmla="*/ 13 h 52"/>
                <a:gd name="T12" fmla="*/ 17 w 31"/>
                <a:gd name="T13" fmla="*/ 0 h 52"/>
                <a:gd name="T14" fmla="*/ 27 w 31"/>
                <a:gd name="T15" fmla="*/ 1 h 52"/>
                <a:gd name="T16" fmla="*/ 27 w 31"/>
                <a:gd name="T17" fmla="*/ 7 h 52"/>
                <a:gd name="T18" fmla="*/ 16 w 31"/>
                <a:gd name="T19" fmla="*/ 5 h 52"/>
                <a:gd name="T20" fmla="*/ 7 w 31"/>
                <a:gd name="T21" fmla="*/ 12 h 52"/>
                <a:gd name="T22" fmla="*/ 15 w 31"/>
                <a:gd name="T23" fmla="*/ 21 h 52"/>
                <a:gd name="T24" fmla="*/ 20 w 31"/>
                <a:gd name="T25" fmla="*/ 24 h 52"/>
                <a:gd name="T26" fmla="*/ 31 w 31"/>
                <a:gd name="T27" fmla="*/ 38 h 52"/>
                <a:gd name="T28" fmla="*/ 13 w 31"/>
                <a:gd name="T29" fmla="*/ 52 h 52"/>
                <a:gd name="T30" fmla="*/ 1 w 31"/>
                <a:gd name="T31" fmla="*/ 51 h 52"/>
                <a:gd name="T32" fmla="*/ 1 w 31"/>
                <a:gd name="T3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52">
                  <a:moveTo>
                    <a:pt x="1" y="45"/>
                  </a:moveTo>
                  <a:cubicBezTo>
                    <a:pt x="5" y="47"/>
                    <a:pt x="9" y="48"/>
                    <a:pt x="13" y="48"/>
                  </a:cubicBezTo>
                  <a:cubicBezTo>
                    <a:pt x="19" y="48"/>
                    <a:pt x="24" y="45"/>
                    <a:pt x="24" y="39"/>
                  </a:cubicBezTo>
                  <a:cubicBezTo>
                    <a:pt x="24" y="33"/>
                    <a:pt x="20" y="31"/>
                    <a:pt x="16" y="29"/>
                  </a:cubicBezTo>
                  <a:cubicBezTo>
                    <a:pt x="11" y="26"/>
                    <a:pt x="11" y="26"/>
                    <a:pt x="11" y="26"/>
                  </a:cubicBezTo>
                  <a:cubicBezTo>
                    <a:pt x="6" y="23"/>
                    <a:pt x="0" y="20"/>
                    <a:pt x="0" y="13"/>
                  </a:cubicBezTo>
                  <a:cubicBezTo>
                    <a:pt x="0" y="3"/>
                    <a:pt x="8" y="0"/>
                    <a:pt x="17" y="0"/>
                  </a:cubicBezTo>
                  <a:cubicBezTo>
                    <a:pt x="20" y="0"/>
                    <a:pt x="24" y="0"/>
                    <a:pt x="27" y="1"/>
                  </a:cubicBezTo>
                  <a:cubicBezTo>
                    <a:pt x="27" y="7"/>
                    <a:pt x="27" y="7"/>
                    <a:pt x="27" y="7"/>
                  </a:cubicBezTo>
                  <a:cubicBezTo>
                    <a:pt x="24" y="5"/>
                    <a:pt x="20" y="5"/>
                    <a:pt x="16" y="5"/>
                  </a:cubicBezTo>
                  <a:cubicBezTo>
                    <a:pt x="11" y="5"/>
                    <a:pt x="7" y="7"/>
                    <a:pt x="7" y="12"/>
                  </a:cubicBezTo>
                  <a:cubicBezTo>
                    <a:pt x="7" y="17"/>
                    <a:pt x="12" y="19"/>
                    <a:pt x="15" y="21"/>
                  </a:cubicBezTo>
                  <a:cubicBezTo>
                    <a:pt x="20" y="24"/>
                    <a:pt x="20" y="24"/>
                    <a:pt x="20" y="24"/>
                  </a:cubicBezTo>
                  <a:cubicBezTo>
                    <a:pt x="26" y="27"/>
                    <a:pt x="31" y="30"/>
                    <a:pt x="31" y="38"/>
                  </a:cubicBezTo>
                  <a:cubicBezTo>
                    <a:pt x="31" y="49"/>
                    <a:pt x="22" y="52"/>
                    <a:pt x="13" y="52"/>
                  </a:cubicBezTo>
                  <a:cubicBezTo>
                    <a:pt x="9" y="52"/>
                    <a:pt x="5" y="52"/>
                    <a:pt x="1" y="51"/>
                  </a:cubicBezTo>
                  <a:lnTo>
                    <a:pt x="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Freeform 7"/>
            <p:cNvSpPr>
              <a:spLocks/>
            </p:cNvSpPr>
            <p:nvPr userDrawn="1"/>
          </p:nvSpPr>
          <p:spPr bwMode="auto">
            <a:xfrm>
              <a:off x="1124" y="2096"/>
              <a:ext cx="48" cy="111"/>
            </a:xfrm>
            <a:custGeom>
              <a:avLst/>
              <a:gdLst>
                <a:gd name="T0" fmla="*/ 20 w 20"/>
                <a:gd name="T1" fmla="*/ 47 h 47"/>
                <a:gd name="T2" fmla="*/ 15 w 20"/>
                <a:gd name="T3" fmla="*/ 47 h 47"/>
                <a:gd name="T4" fmla="*/ 6 w 20"/>
                <a:gd name="T5" fmla="*/ 38 h 47"/>
                <a:gd name="T6" fmla="*/ 6 w 20"/>
                <a:gd name="T7" fmla="*/ 16 h 47"/>
                <a:gd name="T8" fmla="*/ 0 w 20"/>
                <a:gd name="T9" fmla="*/ 16 h 47"/>
                <a:gd name="T10" fmla="*/ 0 w 20"/>
                <a:gd name="T11" fmla="*/ 11 h 47"/>
                <a:gd name="T12" fmla="*/ 6 w 20"/>
                <a:gd name="T13" fmla="*/ 11 h 47"/>
                <a:gd name="T14" fmla="*/ 6 w 20"/>
                <a:gd name="T15" fmla="*/ 3 h 47"/>
                <a:gd name="T16" fmla="*/ 11 w 20"/>
                <a:gd name="T17" fmla="*/ 0 h 47"/>
                <a:gd name="T18" fmla="*/ 11 w 20"/>
                <a:gd name="T19" fmla="*/ 11 h 47"/>
                <a:gd name="T20" fmla="*/ 20 w 20"/>
                <a:gd name="T21" fmla="*/ 11 h 47"/>
                <a:gd name="T22" fmla="*/ 20 w 20"/>
                <a:gd name="T23" fmla="*/ 16 h 47"/>
                <a:gd name="T24" fmla="*/ 11 w 20"/>
                <a:gd name="T25" fmla="*/ 16 h 47"/>
                <a:gd name="T26" fmla="*/ 11 w 20"/>
                <a:gd name="T27" fmla="*/ 37 h 47"/>
                <a:gd name="T28" fmla="*/ 16 w 20"/>
                <a:gd name="T29" fmla="*/ 43 h 47"/>
                <a:gd name="T30" fmla="*/ 20 w 20"/>
                <a:gd name="T31" fmla="*/ 43 h 47"/>
                <a:gd name="T32" fmla="*/ 20 w 20"/>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20" y="47"/>
                  </a:moveTo>
                  <a:cubicBezTo>
                    <a:pt x="18" y="47"/>
                    <a:pt x="17" y="47"/>
                    <a:pt x="15" y="47"/>
                  </a:cubicBezTo>
                  <a:cubicBezTo>
                    <a:pt x="9" y="47"/>
                    <a:pt x="6" y="45"/>
                    <a:pt x="6" y="38"/>
                  </a:cubicBezTo>
                  <a:cubicBezTo>
                    <a:pt x="6" y="16"/>
                    <a:pt x="6" y="16"/>
                    <a:pt x="6" y="16"/>
                  </a:cubicBezTo>
                  <a:cubicBezTo>
                    <a:pt x="0" y="16"/>
                    <a:pt x="0" y="16"/>
                    <a:pt x="0" y="16"/>
                  </a:cubicBezTo>
                  <a:cubicBezTo>
                    <a:pt x="0" y="11"/>
                    <a:pt x="0" y="11"/>
                    <a:pt x="0" y="11"/>
                  </a:cubicBezTo>
                  <a:cubicBezTo>
                    <a:pt x="6" y="11"/>
                    <a:pt x="6" y="11"/>
                    <a:pt x="6" y="11"/>
                  </a:cubicBezTo>
                  <a:cubicBezTo>
                    <a:pt x="6" y="3"/>
                    <a:pt x="6" y="3"/>
                    <a:pt x="6" y="3"/>
                  </a:cubicBezTo>
                  <a:cubicBezTo>
                    <a:pt x="11" y="0"/>
                    <a:pt x="11" y="0"/>
                    <a:pt x="11" y="0"/>
                  </a:cubicBezTo>
                  <a:cubicBezTo>
                    <a:pt x="11" y="11"/>
                    <a:pt x="11" y="11"/>
                    <a:pt x="11" y="11"/>
                  </a:cubicBezTo>
                  <a:cubicBezTo>
                    <a:pt x="20" y="11"/>
                    <a:pt x="20" y="11"/>
                    <a:pt x="20" y="11"/>
                  </a:cubicBezTo>
                  <a:cubicBezTo>
                    <a:pt x="20" y="16"/>
                    <a:pt x="20" y="16"/>
                    <a:pt x="20" y="16"/>
                  </a:cubicBezTo>
                  <a:cubicBezTo>
                    <a:pt x="11" y="16"/>
                    <a:pt x="11" y="16"/>
                    <a:pt x="11" y="16"/>
                  </a:cubicBezTo>
                  <a:cubicBezTo>
                    <a:pt x="11" y="37"/>
                    <a:pt x="11" y="37"/>
                    <a:pt x="11" y="37"/>
                  </a:cubicBezTo>
                  <a:cubicBezTo>
                    <a:pt x="11" y="41"/>
                    <a:pt x="12" y="43"/>
                    <a:pt x="16" y="43"/>
                  </a:cubicBezTo>
                  <a:cubicBezTo>
                    <a:pt x="18" y="43"/>
                    <a:pt x="19" y="43"/>
                    <a:pt x="20" y="43"/>
                  </a:cubicBez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Freeform 8"/>
            <p:cNvSpPr>
              <a:spLocks/>
            </p:cNvSpPr>
            <p:nvPr userDrawn="1"/>
          </p:nvSpPr>
          <p:spPr bwMode="auto">
            <a:xfrm>
              <a:off x="1188" y="2122"/>
              <a:ext cx="40" cy="85"/>
            </a:xfrm>
            <a:custGeom>
              <a:avLst/>
              <a:gdLst>
                <a:gd name="T0" fmla="*/ 0 w 17"/>
                <a:gd name="T1" fmla="*/ 36 h 36"/>
                <a:gd name="T2" fmla="*/ 0 w 17"/>
                <a:gd name="T3" fmla="*/ 0 h 36"/>
                <a:gd name="T4" fmla="*/ 5 w 17"/>
                <a:gd name="T5" fmla="*/ 0 h 36"/>
                <a:gd name="T6" fmla="*/ 5 w 17"/>
                <a:gd name="T7" fmla="*/ 7 h 36"/>
                <a:gd name="T8" fmla="*/ 5 w 17"/>
                <a:gd name="T9" fmla="*/ 7 h 36"/>
                <a:gd name="T10" fmla="*/ 17 w 17"/>
                <a:gd name="T11" fmla="*/ 0 h 36"/>
                <a:gd name="T12" fmla="*/ 17 w 17"/>
                <a:gd name="T13" fmla="*/ 5 h 36"/>
                <a:gd name="T14" fmla="*/ 5 w 17"/>
                <a:gd name="T15" fmla="*/ 21 h 36"/>
                <a:gd name="T16" fmla="*/ 5 w 17"/>
                <a:gd name="T17" fmla="*/ 36 h 36"/>
                <a:gd name="T18" fmla="*/ 0 w 17"/>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6">
                  <a:moveTo>
                    <a:pt x="0" y="36"/>
                  </a:moveTo>
                  <a:cubicBezTo>
                    <a:pt x="0" y="0"/>
                    <a:pt x="0" y="0"/>
                    <a:pt x="0" y="0"/>
                  </a:cubicBezTo>
                  <a:cubicBezTo>
                    <a:pt x="5" y="0"/>
                    <a:pt x="5" y="0"/>
                    <a:pt x="5" y="0"/>
                  </a:cubicBezTo>
                  <a:cubicBezTo>
                    <a:pt x="5" y="7"/>
                    <a:pt x="5" y="7"/>
                    <a:pt x="5" y="7"/>
                  </a:cubicBezTo>
                  <a:cubicBezTo>
                    <a:pt x="5" y="7"/>
                    <a:pt x="5" y="7"/>
                    <a:pt x="5" y="7"/>
                  </a:cubicBezTo>
                  <a:cubicBezTo>
                    <a:pt x="7" y="2"/>
                    <a:pt x="11" y="0"/>
                    <a:pt x="17" y="0"/>
                  </a:cubicBezTo>
                  <a:cubicBezTo>
                    <a:pt x="17" y="5"/>
                    <a:pt x="17" y="5"/>
                    <a:pt x="17" y="5"/>
                  </a:cubicBezTo>
                  <a:cubicBezTo>
                    <a:pt x="8" y="5"/>
                    <a:pt x="5" y="13"/>
                    <a:pt x="5" y="21"/>
                  </a:cubicBezTo>
                  <a:cubicBezTo>
                    <a:pt x="5" y="36"/>
                    <a:pt x="5" y="36"/>
                    <a:pt x="5" y="36"/>
                  </a:cubicBez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Freeform 9"/>
            <p:cNvSpPr>
              <a:spLocks noEditPoints="1"/>
            </p:cNvSpPr>
            <p:nvPr userDrawn="1"/>
          </p:nvSpPr>
          <p:spPr bwMode="auto">
            <a:xfrm>
              <a:off x="1235" y="2122"/>
              <a:ext cx="59" cy="85"/>
            </a:xfrm>
            <a:custGeom>
              <a:avLst/>
              <a:gdLst>
                <a:gd name="T0" fmla="*/ 20 w 25"/>
                <a:gd name="T1" fmla="*/ 36 h 36"/>
                <a:gd name="T2" fmla="*/ 20 w 25"/>
                <a:gd name="T3" fmla="*/ 31 h 36"/>
                <a:gd name="T4" fmla="*/ 20 w 25"/>
                <a:gd name="T5" fmla="*/ 31 h 36"/>
                <a:gd name="T6" fmla="*/ 9 w 25"/>
                <a:gd name="T7" fmla="*/ 36 h 36"/>
                <a:gd name="T8" fmla="*/ 0 w 25"/>
                <a:gd name="T9" fmla="*/ 27 h 36"/>
                <a:gd name="T10" fmla="*/ 20 w 25"/>
                <a:gd name="T11" fmla="*/ 15 h 36"/>
                <a:gd name="T12" fmla="*/ 20 w 25"/>
                <a:gd name="T13" fmla="*/ 15 h 36"/>
                <a:gd name="T14" fmla="*/ 13 w 25"/>
                <a:gd name="T15" fmla="*/ 4 h 36"/>
                <a:gd name="T16" fmla="*/ 6 w 25"/>
                <a:gd name="T17" fmla="*/ 9 h 36"/>
                <a:gd name="T18" fmla="*/ 1 w 25"/>
                <a:gd name="T19" fmla="*/ 9 h 36"/>
                <a:gd name="T20" fmla="*/ 13 w 25"/>
                <a:gd name="T21" fmla="*/ 0 h 36"/>
                <a:gd name="T22" fmla="*/ 25 w 25"/>
                <a:gd name="T23" fmla="*/ 11 h 36"/>
                <a:gd name="T24" fmla="*/ 25 w 25"/>
                <a:gd name="T25" fmla="*/ 36 h 36"/>
                <a:gd name="T26" fmla="*/ 20 w 25"/>
                <a:gd name="T27" fmla="*/ 36 h 36"/>
                <a:gd name="T28" fmla="*/ 17 w 25"/>
                <a:gd name="T29" fmla="*/ 20 h 36"/>
                <a:gd name="T30" fmla="*/ 6 w 25"/>
                <a:gd name="T31" fmla="*/ 27 h 36"/>
                <a:gd name="T32" fmla="*/ 11 w 25"/>
                <a:gd name="T33" fmla="*/ 32 h 36"/>
                <a:gd name="T34" fmla="*/ 19 w 25"/>
                <a:gd name="T35" fmla="*/ 27 h 36"/>
                <a:gd name="T36" fmla="*/ 20 w 25"/>
                <a:gd name="T37" fmla="*/ 20 h 36"/>
                <a:gd name="T38" fmla="*/ 17 w 25"/>
                <a:gd name="T3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6">
                  <a:moveTo>
                    <a:pt x="20" y="36"/>
                  </a:moveTo>
                  <a:cubicBezTo>
                    <a:pt x="20" y="31"/>
                    <a:pt x="20" y="31"/>
                    <a:pt x="20" y="31"/>
                  </a:cubicBezTo>
                  <a:cubicBezTo>
                    <a:pt x="20" y="31"/>
                    <a:pt x="20" y="31"/>
                    <a:pt x="20" y="31"/>
                  </a:cubicBezTo>
                  <a:cubicBezTo>
                    <a:pt x="18" y="35"/>
                    <a:pt x="13" y="36"/>
                    <a:pt x="9" y="36"/>
                  </a:cubicBezTo>
                  <a:cubicBezTo>
                    <a:pt x="3" y="36"/>
                    <a:pt x="0" y="33"/>
                    <a:pt x="0" y="27"/>
                  </a:cubicBezTo>
                  <a:cubicBezTo>
                    <a:pt x="0" y="19"/>
                    <a:pt x="9" y="15"/>
                    <a:pt x="20" y="15"/>
                  </a:cubicBezTo>
                  <a:cubicBezTo>
                    <a:pt x="20" y="15"/>
                    <a:pt x="20" y="15"/>
                    <a:pt x="20" y="15"/>
                  </a:cubicBezTo>
                  <a:cubicBezTo>
                    <a:pt x="20" y="9"/>
                    <a:pt x="20" y="4"/>
                    <a:pt x="13" y="4"/>
                  </a:cubicBezTo>
                  <a:cubicBezTo>
                    <a:pt x="9" y="4"/>
                    <a:pt x="7" y="5"/>
                    <a:pt x="6" y="9"/>
                  </a:cubicBezTo>
                  <a:cubicBezTo>
                    <a:pt x="1" y="9"/>
                    <a:pt x="1" y="9"/>
                    <a:pt x="1" y="9"/>
                  </a:cubicBezTo>
                  <a:cubicBezTo>
                    <a:pt x="1" y="2"/>
                    <a:pt x="7" y="0"/>
                    <a:pt x="13" y="0"/>
                  </a:cubicBezTo>
                  <a:cubicBezTo>
                    <a:pt x="21" y="0"/>
                    <a:pt x="25" y="3"/>
                    <a:pt x="25" y="11"/>
                  </a:cubicBezTo>
                  <a:cubicBezTo>
                    <a:pt x="25" y="36"/>
                    <a:pt x="25" y="36"/>
                    <a:pt x="25" y="36"/>
                  </a:cubicBezTo>
                  <a:lnTo>
                    <a:pt x="20" y="36"/>
                  </a:lnTo>
                  <a:close/>
                  <a:moveTo>
                    <a:pt x="17" y="20"/>
                  </a:moveTo>
                  <a:cubicBezTo>
                    <a:pt x="13" y="20"/>
                    <a:pt x="6" y="21"/>
                    <a:pt x="6" y="27"/>
                  </a:cubicBezTo>
                  <a:cubicBezTo>
                    <a:pt x="6" y="30"/>
                    <a:pt x="8" y="32"/>
                    <a:pt x="11" y="32"/>
                  </a:cubicBezTo>
                  <a:cubicBezTo>
                    <a:pt x="14" y="32"/>
                    <a:pt x="17" y="30"/>
                    <a:pt x="19" y="27"/>
                  </a:cubicBezTo>
                  <a:cubicBezTo>
                    <a:pt x="20" y="24"/>
                    <a:pt x="20" y="23"/>
                    <a:pt x="20" y="20"/>
                  </a:cubicBezTo>
                  <a:lnTo>
                    <a:pt x="1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Freeform 10"/>
            <p:cNvSpPr>
              <a:spLocks/>
            </p:cNvSpPr>
            <p:nvPr userDrawn="1"/>
          </p:nvSpPr>
          <p:spPr bwMode="auto">
            <a:xfrm>
              <a:off x="1313" y="2096"/>
              <a:ext cx="48" cy="111"/>
            </a:xfrm>
            <a:custGeom>
              <a:avLst/>
              <a:gdLst>
                <a:gd name="T0" fmla="*/ 20 w 20"/>
                <a:gd name="T1" fmla="*/ 47 h 47"/>
                <a:gd name="T2" fmla="*/ 15 w 20"/>
                <a:gd name="T3" fmla="*/ 47 h 47"/>
                <a:gd name="T4" fmla="*/ 6 w 20"/>
                <a:gd name="T5" fmla="*/ 38 h 47"/>
                <a:gd name="T6" fmla="*/ 6 w 20"/>
                <a:gd name="T7" fmla="*/ 16 h 47"/>
                <a:gd name="T8" fmla="*/ 0 w 20"/>
                <a:gd name="T9" fmla="*/ 16 h 47"/>
                <a:gd name="T10" fmla="*/ 0 w 20"/>
                <a:gd name="T11" fmla="*/ 11 h 47"/>
                <a:gd name="T12" fmla="*/ 6 w 20"/>
                <a:gd name="T13" fmla="*/ 11 h 47"/>
                <a:gd name="T14" fmla="*/ 6 w 20"/>
                <a:gd name="T15" fmla="*/ 3 h 47"/>
                <a:gd name="T16" fmla="*/ 11 w 20"/>
                <a:gd name="T17" fmla="*/ 0 h 47"/>
                <a:gd name="T18" fmla="*/ 11 w 20"/>
                <a:gd name="T19" fmla="*/ 11 h 47"/>
                <a:gd name="T20" fmla="*/ 20 w 20"/>
                <a:gd name="T21" fmla="*/ 11 h 47"/>
                <a:gd name="T22" fmla="*/ 20 w 20"/>
                <a:gd name="T23" fmla="*/ 16 h 47"/>
                <a:gd name="T24" fmla="*/ 11 w 20"/>
                <a:gd name="T25" fmla="*/ 16 h 47"/>
                <a:gd name="T26" fmla="*/ 11 w 20"/>
                <a:gd name="T27" fmla="*/ 37 h 47"/>
                <a:gd name="T28" fmla="*/ 16 w 20"/>
                <a:gd name="T29" fmla="*/ 43 h 47"/>
                <a:gd name="T30" fmla="*/ 20 w 20"/>
                <a:gd name="T31" fmla="*/ 43 h 47"/>
                <a:gd name="T32" fmla="*/ 20 w 20"/>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20" y="47"/>
                  </a:moveTo>
                  <a:cubicBezTo>
                    <a:pt x="18" y="47"/>
                    <a:pt x="17" y="47"/>
                    <a:pt x="15" y="47"/>
                  </a:cubicBezTo>
                  <a:cubicBezTo>
                    <a:pt x="9" y="47"/>
                    <a:pt x="6" y="45"/>
                    <a:pt x="6" y="38"/>
                  </a:cubicBezTo>
                  <a:cubicBezTo>
                    <a:pt x="6" y="16"/>
                    <a:pt x="6" y="16"/>
                    <a:pt x="6" y="16"/>
                  </a:cubicBezTo>
                  <a:cubicBezTo>
                    <a:pt x="0" y="16"/>
                    <a:pt x="0" y="16"/>
                    <a:pt x="0" y="16"/>
                  </a:cubicBezTo>
                  <a:cubicBezTo>
                    <a:pt x="0" y="11"/>
                    <a:pt x="0" y="11"/>
                    <a:pt x="0" y="11"/>
                  </a:cubicBezTo>
                  <a:cubicBezTo>
                    <a:pt x="6" y="11"/>
                    <a:pt x="6" y="11"/>
                    <a:pt x="6" y="11"/>
                  </a:cubicBezTo>
                  <a:cubicBezTo>
                    <a:pt x="6" y="3"/>
                    <a:pt x="6" y="3"/>
                    <a:pt x="6" y="3"/>
                  </a:cubicBezTo>
                  <a:cubicBezTo>
                    <a:pt x="11" y="0"/>
                    <a:pt x="11" y="0"/>
                    <a:pt x="11" y="0"/>
                  </a:cubicBezTo>
                  <a:cubicBezTo>
                    <a:pt x="11" y="11"/>
                    <a:pt x="11" y="11"/>
                    <a:pt x="11" y="11"/>
                  </a:cubicBezTo>
                  <a:cubicBezTo>
                    <a:pt x="20" y="11"/>
                    <a:pt x="20" y="11"/>
                    <a:pt x="20" y="11"/>
                  </a:cubicBezTo>
                  <a:cubicBezTo>
                    <a:pt x="20" y="16"/>
                    <a:pt x="20" y="16"/>
                    <a:pt x="20" y="16"/>
                  </a:cubicBezTo>
                  <a:cubicBezTo>
                    <a:pt x="11" y="16"/>
                    <a:pt x="11" y="16"/>
                    <a:pt x="11" y="16"/>
                  </a:cubicBezTo>
                  <a:cubicBezTo>
                    <a:pt x="11" y="37"/>
                    <a:pt x="11" y="37"/>
                    <a:pt x="11" y="37"/>
                  </a:cubicBezTo>
                  <a:cubicBezTo>
                    <a:pt x="11" y="41"/>
                    <a:pt x="12" y="43"/>
                    <a:pt x="16" y="43"/>
                  </a:cubicBezTo>
                  <a:cubicBezTo>
                    <a:pt x="18" y="43"/>
                    <a:pt x="19" y="43"/>
                    <a:pt x="20" y="43"/>
                  </a:cubicBez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Freeform 11"/>
            <p:cNvSpPr>
              <a:spLocks noEditPoints="1"/>
            </p:cNvSpPr>
            <p:nvPr userDrawn="1"/>
          </p:nvSpPr>
          <p:spPr bwMode="auto">
            <a:xfrm>
              <a:off x="1372" y="2122"/>
              <a:ext cx="62" cy="85"/>
            </a:xfrm>
            <a:custGeom>
              <a:avLst/>
              <a:gdLst>
                <a:gd name="T0" fmla="*/ 25 w 26"/>
                <a:gd name="T1" fmla="*/ 35 h 36"/>
                <a:gd name="T2" fmla="*/ 17 w 26"/>
                <a:gd name="T3" fmla="*/ 36 h 36"/>
                <a:gd name="T4" fmla="*/ 0 w 26"/>
                <a:gd name="T5" fmla="*/ 17 h 36"/>
                <a:gd name="T6" fmla="*/ 13 w 26"/>
                <a:gd name="T7" fmla="*/ 0 h 36"/>
                <a:gd name="T8" fmla="*/ 26 w 26"/>
                <a:gd name="T9" fmla="*/ 13 h 36"/>
                <a:gd name="T10" fmla="*/ 26 w 26"/>
                <a:gd name="T11" fmla="*/ 15 h 36"/>
                <a:gd name="T12" fmla="*/ 5 w 26"/>
                <a:gd name="T13" fmla="*/ 15 h 36"/>
                <a:gd name="T14" fmla="*/ 5 w 26"/>
                <a:gd name="T15" fmla="*/ 17 h 36"/>
                <a:gd name="T16" fmla="*/ 18 w 26"/>
                <a:gd name="T17" fmla="*/ 32 h 36"/>
                <a:gd name="T18" fmla="*/ 25 w 26"/>
                <a:gd name="T19" fmla="*/ 31 h 36"/>
                <a:gd name="T20" fmla="*/ 25 w 26"/>
                <a:gd name="T21" fmla="*/ 35 h 36"/>
                <a:gd name="T22" fmla="*/ 20 w 26"/>
                <a:gd name="T23" fmla="*/ 10 h 36"/>
                <a:gd name="T24" fmla="*/ 13 w 26"/>
                <a:gd name="T25" fmla="*/ 4 h 36"/>
                <a:gd name="T26" fmla="*/ 6 w 26"/>
                <a:gd name="T27" fmla="*/ 10 h 36"/>
                <a:gd name="T28" fmla="*/ 20 w 26"/>
                <a:gd name="T2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6">
                  <a:moveTo>
                    <a:pt x="25" y="35"/>
                  </a:moveTo>
                  <a:cubicBezTo>
                    <a:pt x="22" y="36"/>
                    <a:pt x="20" y="36"/>
                    <a:pt x="17" y="36"/>
                  </a:cubicBezTo>
                  <a:cubicBezTo>
                    <a:pt x="5" y="36"/>
                    <a:pt x="0" y="28"/>
                    <a:pt x="0" y="17"/>
                  </a:cubicBezTo>
                  <a:cubicBezTo>
                    <a:pt x="0" y="8"/>
                    <a:pt x="3" y="0"/>
                    <a:pt x="13" y="0"/>
                  </a:cubicBezTo>
                  <a:cubicBezTo>
                    <a:pt x="22" y="0"/>
                    <a:pt x="26" y="5"/>
                    <a:pt x="26" y="13"/>
                  </a:cubicBezTo>
                  <a:cubicBezTo>
                    <a:pt x="26" y="15"/>
                    <a:pt x="26" y="15"/>
                    <a:pt x="26" y="15"/>
                  </a:cubicBezTo>
                  <a:cubicBezTo>
                    <a:pt x="5" y="15"/>
                    <a:pt x="5" y="15"/>
                    <a:pt x="5" y="15"/>
                  </a:cubicBezTo>
                  <a:cubicBezTo>
                    <a:pt x="5" y="17"/>
                    <a:pt x="5" y="17"/>
                    <a:pt x="5" y="17"/>
                  </a:cubicBezTo>
                  <a:cubicBezTo>
                    <a:pt x="5" y="24"/>
                    <a:pt x="9" y="32"/>
                    <a:pt x="18" y="32"/>
                  </a:cubicBezTo>
                  <a:cubicBezTo>
                    <a:pt x="20" y="32"/>
                    <a:pt x="23" y="32"/>
                    <a:pt x="25" y="31"/>
                  </a:cubicBezTo>
                  <a:lnTo>
                    <a:pt x="25" y="35"/>
                  </a:lnTo>
                  <a:close/>
                  <a:moveTo>
                    <a:pt x="20" y="10"/>
                  </a:moveTo>
                  <a:cubicBezTo>
                    <a:pt x="20" y="7"/>
                    <a:pt x="17" y="4"/>
                    <a:pt x="13" y="4"/>
                  </a:cubicBezTo>
                  <a:cubicBezTo>
                    <a:pt x="9" y="4"/>
                    <a:pt x="7" y="7"/>
                    <a:pt x="6" y="10"/>
                  </a:cubicBezTo>
                  <a:lnTo>
                    <a:pt x="2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Freeform 12"/>
            <p:cNvSpPr>
              <a:spLocks noEditPoints="1"/>
            </p:cNvSpPr>
            <p:nvPr userDrawn="1"/>
          </p:nvSpPr>
          <p:spPr bwMode="auto">
            <a:xfrm>
              <a:off x="1448" y="2122"/>
              <a:ext cx="61" cy="121"/>
            </a:xfrm>
            <a:custGeom>
              <a:avLst/>
              <a:gdLst>
                <a:gd name="T0" fmla="*/ 21 w 26"/>
                <a:gd name="T1" fmla="*/ 29 h 51"/>
                <a:gd name="T2" fmla="*/ 21 w 26"/>
                <a:gd name="T3" fmla="*/ 29 h 51"/>
                <a:gd name="T4" fmla="*/ 11 w 26"/>
                <a:gd name="T5" fmla="*/ 36 h 51"/>
                <a:gd name="T6" fmla="*/ 0 w 26"/>
                <a:gd name="T7" fmla="*/ 18 h 51"/>
                <a:gd name="T8" fmla="*/ 12 w 26"/>
                <a:gd name="T9" fmla="*/ 0 h 51"/>
                <a:gd name="T10" fmla="*/ 21 w 26"/>
                <a:gd name="T11" fmla="*/ 6 h 51"/>
                <a:gd name="T12" fmla="*/ 21 w 26"/>
                <a:gd name="T13" fmla="*/ 6 h 51"/>
                <a:gd name="T14" fmla="*/ 21 w 26"/>
                <a:gd name="T15" fmla="*/ 0 h 51"/>
                <a:gd name="T16" fmla="*/ 26 w 26"/>
                <a:gd name="T17" fmla="*/ 0 h 51"/>
                <a:gd name="T18" fmla="*/ 26 w 26"/>
                <a:gd name="T19" fmla="*/ 36 h 51"/>
                <a:gd name="T20" fmla="*/ 11 w 26"/>
                <a:gd name="T21" fmla="*/ 51 h 51"/>
                <a:gd name="T22" fmla="*/ 2 w 26"/>
                <a:gd name="T23" fmla="*/ 50 h 51"/>
                <a:gd name="T24" fmla="*/ 2 w 26"/>
                <a:gd name="T25" fmla="*/ 45 h 51"/>
                <a:gd name="T26" fmla="*/ 10 w 26"/>
                <a:gd name="T27" fmla="*/ 47 h 51"/>
                <a:gd name="T28" fmla="*/ 21 w 26"/>
                <a:gd name="T29" fmla="*/ 35 h 51"/>
                <a:gd name="T30" fmla="*/ 21 w 26"/>
                <a:gd name="T31" fmla="*/ 29 h 51"/>
                <a:gd name="T32" fmla="*/ 21 w 26"/>
                <a:gd name="T33" fmla="*/ 17 h 51"/>
                <a:gd name="T34" fmla="*/ 13 w 26"/>
                <a:gd name="T35" fmla="*/ 4 h 51"/>
                <a:gd name="T36" fmla="*/ 5 w 26"/>
                <a:gd name="T37" fmla="*/ 18 h 51"/>
                <a:gd name="T38" fmla="*/ 13 w 26"/>
                <a:gd name="T39" fmla="*/ 31 h 51"/>
                <a:gd name="T40" fmla="*/ 21 w 26"/>
                <a:gd name="T4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51">
                  <a:moveTo>
                    <a:pt x="21" y="29"/>
                  </a:moveTo>
                  <a:cubicBezTo>
                    <a:pt x="21" y="29"/>
                    <a:pt x="21" y="29"/>
                    <a:pt x="21" y="29"/>
                  </a:cubicBezTo>
                  <a:cubicBezTo>
                    <a:pt x="19" y="33"/>
                    <a:pt x="16" y="36"/>
                    <a:pt x="11" y="36"/>
                  </a:cubicBezTo>
                  <a:cubicBezTo>
                    <a:pt x="2" y="36"/>
                    <a:pt x="0" y="26"/>
                    <a:pt x="0" y="18"/>
                  </a:cubicBezTo>
                  <a:cubicBezTo>
                    <a:pt x="0" y="11"/>
                    <a:pt x="2" y="0"/>
                    <a:pt x="12" y="0"/>
                  </a:cubicBezTo>
                  <a:cubicBezTo>
                    <a:pt x="16" y="0"/>
                    <a:pt x="20" y="2"/>
                    <a:pt x="21" y="6"/>
                  </a:cubicBezTo>
                  <a:cubicBezTo>
                    <a:pt x="21" y="6"/>
                    <a:pt x="21" y="6"/>
                    <a:pt x="21" y="6"/>
                  </a:cubicBezTo>
                  <a:cubicBezTo>
                    <a:pt x="21" y="0"/>
                    <a:pt x="21" y="0"/>
                    <a:pt x="21" y="0"/>
                  </a:cubicBezTo>
                  <a:cubicBezTo>
                    <a:pt x="26" y="0"/>
                    <a:pt x="26" y="0"/>
                    <a:pt x="26" y="0"/>
                  </a:cubicBezTo>
                  <a:cubicBezTo>
                    <a:pt x="26" y="36"/>
                    <a:pt x="26" y="36"/>
                    <a:pt x="26" y="36"/>
                  </a:cubicBezTo>
                  <a:cubicBezTo>
                    <a:pt x="26" y="46"/>
                    <a:pt x="21" y="51"/>
                    <a:pt x="11" y="51"/>
                  </a:cubicBezTo>
                  <a:cubicBezTo>
                    <a:pt x="8" y="51"/>
                    <a:pt x="5" y="50"/>
                    <a:pt x="2" y="50"/>
                  </a:cubicBezTo>
                  <a:cubicBezTo>
                    <a:pt x="2" y="45"/>
                    <a:pt x="2" y="45"/>
                    <a:pt x="2" y="45"/>
                  </a:cubicBezTo>
                  <a:cubicBezTo>
                    <a:pt x="4" y="46"/>
                    <a:pt x="7" y="47"/>
                    <a:pt x="10" y="47"/>
                  </a:cubicBezTo>
                  <a:cubicBezTo>
                    <a:pt x="18" y="47"/>
                    <a:pt x="21" y="43"/>
                    <a:pt x="21" y="35"/>
                  </a:cubicBezTo>
                  <a:lnTo>
                    <a:pt x="21" y="29"/>
                  </a:lnTo>
                  <a:close/>
                  <a:moveTo>
                    <a:pt x="21" y="17"/>
                  </a:moveTo>
                  <a:cubicBezTo>
                    <a:pt x="21" y="12"/>
                    <a:pt x="19" y="4"/>
                    <a:pt x="13" y="4"/>
                  </a:cubicBezTo>
                  <a:cubicBezTo>
                    <a:pt x="6" y="4"/>
                    <a:pt x="5" y="14"/>
                    <a:pt x="5" y="18"/>
                  </a:cubicBezTo>
                  <a:cubicBezTo>
                    <a:pt x="5" y="23"/>
                    <a:pt x="6" y="31"/>
                    <a:pt x="13" y="31"/>
                  </a:cubicBezTo>
                  <a:cubicBezTo>
                    <a:pt x="19" y="31"/>
                    <a:pt x="21" y="22"/>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Freeform 13"/>
            <p:cNvSpPr>
              <a:spLocks/>
            </p:cNvSpPr>
            <p:nvPr userDrawn="1"/>
          </p:nvSpPr>
          <p:spPr bwMode="auto">
            <a:xfrm>
              <a:off x="1524" y="2122"/>
              <a:ext cx="70" cy="118"/>
            </a:xfrm>
            <a:custGeom>
              <a:avLst/>
              <a:gdLst>
                <a:gd name="T0" fmla="*/ 18 w 70"/>
                <a:gd name="T1" fmla="*/ 118 h 118"/>
                <a:gd name="T2" fmla="*/ 30 w 70"/>
                <a:gd name="T3" fmla="*/ 85 h 118"/>
                <a:gd name="T4" fmla="*/ 0 w 70"/>
                <a:gd name="T5" fmla="*/ 0 h 118"/>
                <a:gd name="T6" fmla="*/ 11 w 70"/>
                <a:gd name="T7" fmla="*/ 0 h 118"/>
                <a:gd name="T8" fmla="*/ 35 w 70"/>
                <a:gd name="T9" fmla="*/ 66 h 118"/>
                <a:gd name="T10" fmla="*/ 35 w 70"/>
                <a:gd name="T11" fmla="*/ 66 h 118"/>
                <a:gd name="T12" fmla="*/ 59 w 70"/>
                <a:gd name="T13" fmla="*/ 0 h 118"/>
                <a:gd name="T14" fmla="*/ 70 w 70"/>
                <a:gd name="T15" fmla="*/ 0 h 118"/>
                <a:gd name="T16" fmla="*/ 30 w 70"/>
                <a:gd name="T17" fmla="*/ 118 h 118"/>
                <a:gd name="T18" fmla="*/ 18 w 70"/>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18">
                  <a:moveTo>
                    <a:pt x="18" y="118"/>
                  </a:moveTo>
                  <a:lnTo>
                    <a:pt x="30" y="85"/>
                  </a:lnTo>
                  <a:lnTo>
                    <a:pt x="0" y="0"/>
                  </a:lnTo>
                  <a:lnTo>
                    <a:pt x="11" y="0"/>
                  </a:lnTo>
                  <a:lnTo>
                    <a:pt x="35" y="66"/>
                  </a:lnTo>
                  <a:lnTo>
                    <a:pt x="35" y="66"/>
                  </a:lnTo>
                  <a:lnTo>
                    <a:pt x="59" y="0"/>
                  </a:lnTo>
                  <a:lnTo>
                    <a:pt x="70" y="0"/>
                  </a:lnTo>
                  <a:lnTo>
                    <a:pt x="30" y="118"/>
                  </a:lnTo>
                  <a:lnTo>
                    <a:pt x="18"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14"/>
            <p:cNvSpPr>
              <a:spLocks noChangeArrowheads="1"/>
            </p:cNvSpPr>
            <p:nvPr userDrawn="1"/>
          </p:nvSpPr>
          <p:spPr bwMode="auto">
            <a:xfrm>
              <a:off x="1653" y="2077"/>
              <a:ext cx="10" cy="1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Freeform 15"/>
            <p:cNvSpPr>
              <a:spLocks/>
            </p:cNvSpPr>
            <p:nvPr userDrawn="1"/>
          </p:nvSpPr>
          <p:spPr bwMode="auto">
            <a:xfrm>
              <a:off x="1729" y="2084"/>
              <a:ext cx="83" cy="123"/>
            </a:xfrm>
            <a:custGeom>
              <a:avLst/>
              <a:gdLst>
                <a:gd name="T0" fmla="*/ 33 w 35"/>
                <a:gd name="T1" fmla="*/ 49 h 52"/>
                <a:gd name="T2" fmla="*/ 20 w 35"/>
                <a:gd name="T3" fmla="*/ 52 h 52"/>
                <a:gd name="T4" fmla="*/ 0 w 35"/>
                <a:gd name="T5" fmla="*/ 25 h 52"/>
                <a:gd name="T6" fmla="*/ 19 w 35"/>
                <a:gd name="T7" fmla="*/ 0 h 52"/>
                <a:gd name="T8" fmla="*/ 35 w 35"/>
                <a:gd name="T9" fmla="*/ 14 h 52"/>
                <a:gd name="T10" fmla="*/ 29 w 35"/>
                <a:gd name="T11" fmla="*/ 14 h 52"/>
                <a:gd name="T12" fmla="*/ 19 w 35"/>
                <a:gd name="T13" fmla="*/ 5 h 52"/>
                <a:gd name="T14" fmla="*/ 6 w 35"/>
                <a:gd name="T15" fmla="*/ 25 h 52"/>
                <a:gd name="T16" fmla="*/ 21 w 35"/>
                <a:gd name="T17" fmla="*/ 48 h 52"/>
                <a:gd name="T18" fmla="*/ 33 w 35"/>
                <a:gd name="T19" fmla="*/ 43 h 52"/>
                <a:gd name="T20" fmla="*/ 33 w 35"/>
                <a:gd name="T21"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2">
                  <a:moveTo>
                    <a:pt x="33" y="49"/>
                  </a:moveTo>
                  <a:cubicBezTo>
                    <a:pt x="28" y="51"/>
                    <a:pt x="25" y="52"/>
                    <a:pt x="20" y="52"/>
                  </a:cubicBezTo>
                  <a:cubicBezTo>
                    <a:pt x="4" y="52"/>
                    <a:pt x="0" y="38"/>
                    <a:pt x="0" y="25"/>
                  </a:cubicBezTo>
                  <a:cubicBezTo>
                    <a:pt x="0" y="12"/>
                    <a:pt x="4" y="0"/>
                    <a:pt x="19" y="0"/>
                  </a:cubicBezTo>
                  <a:cubicBezTo>
                    <a:pt x="28" y="0"/>
                    <a:pt x="35" y="5"/>
                    <a:pt x="35" y="14"/>
                  </a:cubicBezTo>
                  <a:cubicBezTo>
                    <a:pt x="29" y="14"/>
                    <a:pt x="29" y="14"/>
                    <a:pt x="29" y="14"/>
                  </a:cubicBezTo>
                  <a:cubicBezTo>
                    <a:pt x="29" y="9"/>
                    <a:pt x="25" y="5"/>
                    <a:pt x="19" y="5"/>
                  </a:cubicBezTo>
                  <a:cubicBezTo>
                    <a:pt x="8" y="5"/>
                    <a:pt x="6" y="17"/>
                    <a:pt x="6" y="25"/>
                  </a:cubicBezTo>
                  <a:cubicBezTo>
                    <a:pt x="6" y="35"/>
                    <a:pt x="9" y="48"/>
                    <a:pt x="21" y="48"/>
                  </a:cubicBezTo>
                  <a:cubicBezTo>
                    <a:pt x="25" y="48"/>
                    <a:pt x="30" y="46"/>
                    <a:pt x="33" y="43"/>
                  </a:cubicBezTo>
                  <a:lnTo>
                    <a:pt x="33"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Freeform 16"/>
            <p:cNvSpPr>
              <a:spLocks noEditPoints="1"/>
            </p:cNvSpPr>
            <p:nvPr userDrawn="1"/>
          </p:nvSpPr>
          <p:spPr bwMode="auto">
            <a:xfrm>
              <a:off x="1821" y="2122"/>
              <a:ext cx="66" cy="85"/>
            </a:xfrm>
            <a:custGeom>
              <a:avLst/>
              <a:gdLst>
                <a:gd name="T0" fmla="*/ 0 w 28"/>
                <a:gd name="T1" fmla="*/ 18 h 36"/>
                <a:gd name="T2" fmla="*/ 14 w 28"/>
                <a:gd name="T3" fmla="*/ 0 h 36"/>
                <a:gd name="T4" fmla="*/ 28 w 28"/>
                <a:gd name="T5" fmla="*/ 18 h 36"/>
                <a:gd name="T6" fmla="*/ 14 w 28"/>
                <a:gd name="T7" fmla="*/ 36 h 36"/>
                <a:gd name="T8" fmla="*/ 0 w 28"/>
                <a:gd name="T9" fmla="*/ 18 h 36"/>
                <a:gd name="T10" fmla="*/ 23 w 28"/>
                <a:gd name="T11" fmla="*/ 18 h 36"/>
                <a:gd name="T12" fmla="*/ 14 w 28"/>
                <a:gd name="T13" fmla="*/ 4 h 36"/>
                <a:gd name="T14" fmla="*/ 5 w 28"/>
                <a:gd name="T15" fmla="*/ 18 h 36"/>
                <a:gd name="T16" fmla="*/ 14 w 28"/>
                <a:gd name="T17" fmla="*/ 32 h 36"/>
                <a:gd name="T18" fmla="*/ 23 w 28"/>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0" y="18"/>
                  </a:moveTo>
                  <a:cubicBezTo>
                    <a:pt x="0" y="9"/>
                    <a:pt x="3" y="0"/>
                    <a:pt x="14" y="0"/>
                  </a:cubicBezTo>
                  <a:cubicBezTo>
                    <a:pt x="25" y="0"/>
                    <a:pt x="28" y="9"/>
                    <a:pt x="28" y="18"/>
                  </a:cubicBezTo>
                  <a:cubicBezTo>
                    <a:pt x="28" y="28"/>
                    <a:pt x="25" y="36"/>
                    <a:pt x="14" y="36"/>
                  </a:cubicBezTo>
                  <a:cubicBezTo>
                    <a:pt x="3" y="36"/>
                    <a:pt x="0" y="28"/>
                    <a:pt x="0" y="18"/>
                  </a:cubicBezTo>
                  <a:close/>
                  <a:moveTo>
                    <a:pt x="23" y="18"/>
                  </a:moveTo>
                  <a:cubicBezTo>
                    <a:pt x="23" y="12"/>
                    <a:pt x="21" y="4"/>
                    <a:pt x="14" y="4"/>
                  </a:cubicBezTo>
                  <a:cubicBezTo>
                    <a:pt x="7" y="4"/>
                    <a:pt x="5" y="12"/>
                    <a:pt x="5" y="18"/>
                  </a:cubicBezTo>
                  <a:cubicBezTo>
                    <a:pt x="5" y="24"/>
                    <a:pt x="7" y="32"/>
                    <a:pt x="14" y="32"/>
                  </a:cubicBezTo>
                  <a:cubicBezTo>
                    <a:pt x="21" y="32"/>
                    <a:pt x="23" y="24"/>
                    <a:pt x="2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Freeform 17"/>
            <p:cNvSpPr>
              <a:spLocks/>
            </p:cNvSpPr>
            <p:nvPr userDrawn="1"/>
          </p:nvSpPr>
          <p:spPr bwMode="auto">
            <a:xfrm>
              <a:off x="1909" y="2122"/>
              <a:ext cx="59" cy="85"/>
            </a:xfrm>
            <a:custGeom>
              <a:avLst/>
              <a:gdLst>
                <a:gd name="T0" fmla="*/ 20 w 25"/>
                <a:gd name="T1" fmla="*/ 36 h 36"/>
                <a:gd name="T2" fmla="*/ 20 w 25"/>
                <a:gd name="T3" fmla="*/ 16 h 36"/>
                <a:gd name="T4" fmla="*/ 15 w 25"/>
                <a:gd name="T5" fmla="*/ 5 h 36"/>
                <a:gd name="T6" fmla="*/ 5 w 25"/>
                <a:gd name="T7" fmla="*/ 21 h 36"/>
                <a:gd name="T8" fmla="*/ 5 w 25"/>
                <a:gd name="T9" fmla="*/ 36 h 36"/>
                <a:gd name="T10" fmla="*/ 0 w 25"/>
                <a:gd name="T11" fmla="*/ 36 h 36"/>
                <a:gd name="T12" fmla="*/ 0 w 25"/>
                <a:gd name="T13" fmla="*/ 0 h 36"/>
                <a:gd name="T14" fmla="*/ 5 w 25"/>
                <a:gd name="T15" fmla="*/ 0 h 36"/>
                <a:gd name="T16" fmla="*/ 5 w 25"/>
                <a:gd name="T17" fmla="*/ 9 h 36"/>
                <a:gd name="T18" fmla="*/ 5 w 25"/>
                <a:gd name="T19" fmla="*/ 9 h 36"/>
                <a:gd name="T20" fmla="*/ 16 w 25"/>
                <a:gd name="T21" fmla="*/ 0 h 36"/>
                <a:gd name="T22" fmla="*/ 25 w 25"/>
                <a:gd name="T23" fmla="*/ 10 h 36"/>
                <a:gd name="T24" fmla="*/ 25 w 25"/>
                <a:gd name="T25" fmla="*/ 36 h 36"/>
                <a:gd name="T26" fmla="*/ 20 w 25"/>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6">
                  <a:moveTo>
                    <a:pt x="20" y="36"/>
                  </a:moveTo>
                  <a:cubicBezTo>
                    <a:pt x="20" y="16"/>
                    <a:pt x="20" y="16"/>
                    <a:pt x="20" y="16"/>
                  </a:cubicBezTo>
                  <a:cubicBezTo>
                    <a:pt x="20" y="12"/>
                    <a:pt x="21" y="5"/>
                    <a:pt x="15" y="5"/>
                  </a:cubicBezTo>
                  <a:cubicBezTo>
                    <a:pt x="8" y="5"/>
                    <a:pt x="5" y="16"/>
                    <a:pt x="5" y="21"/>
                  </a:cubicBezTo>
                  <a:cubicBezTo>
                    <a:pt x="5" y="36"/>
                    <a:pt x="5" y="36"/>
                    <a:pt x="5" y="36"/>
                  </a:cubicBezTo>
                  <a:cubicBezTo>
                    <a:pt x="0" y="36"/>
                    <a:pt x="0" y="36"/>
                    <a:pt x="0" y="36"/>
                  </a:cubicBezTo>
                  <a:cubicBezTo>
                    <a:pt x="0" y="0"/>
                    <a:pt x="0" y="0"/>
                    <a:pt x="0" y="0"/>
                  </a:cubicBezTo>
                  <a:cubicBezTo>
                    <a:pt x="5" y="0"/>
                    <a:pt x="5" y="0"/>
                    <a:pt x="5" y="0"/>
                  </a:cubicBezTo>
                  <a:cubicBezTo>
                    <a:pt x="5" y="9"/>
                    <a:pt x="5" y="9"/>
                    <a:pt x="5" y="9"/>
                  </a:cubicBezTo>
                  <a:cubicBezTo>
                    <a:pt x="5" y="9"/>
                    <a:pt x="5" y="9"/>
                    <a:pt x="5" y="9"/>
                  </a:cubicBezTo>
                  <a:cubicBezTo>
                    <a:pt x="7" y="3"/>
                    <a:pt x="10" y="0"/>
                    <a:pt x="16" y="0"/>
                  </a:cubicBezTo>
                  <a:cubicBezTo>
                    <a:pt x="22" y="0"/>
                    <a:pt x="25" y="5"/>
                    <a:pt x="25" y="10"/>
                  </a:cubicBezTo>
                  <a:cubicBezTo>
                    <a:pt x="25" y="36"/>
                    <a:pt x="25" y="36"/>
                    <a:pt x="25" y="36"/>
                  </a:cubicBezTo>
                  <a:lnTo>
                    <a:pt x="2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Freeform 18"/>
            <p:cNvSpPr>
              <a:spLocks/>
            </p:cNvSpPr>
            <p:nvPr userDrawn="1"/>
          </p:nvSpPr>
          <p:spPr bwMode="auto">
            <a:xfrm>
              <a:off x="1987" y="2122"/>
              <a:ext cx="54" cy="85"/>
            </a:xfrm>
            <a:custGeom>
              <a:avLst/>
              <a:gdLst>
                <a:gd name="T0" fmla="*/ 0 w 23"/>
                <a:gd name="T1" fmla="*/ 30 h 36"/>
                <a:gd name="T2" fmla="*/ 9 w 23"/>
                <a:gd name="T3" fmla="*/ 32 h 36"/>
                <a:gd name="T4" fmla="*/ 18 w 23"/>
                <a:gd name="T5" fmla="*/ 27 h 36"/>
                <a:gd name="T6" fmla="*/ 11 w 23"/>
                <a:gd name="T7" fmla="*/ 20 h 36"/>
                <a:gd name="T8" fmla="*/ 8 w 23"/>
                <a:gd name="T9" fmla="*/ 18 h 36"/>
                <a:gd name="T10" fmla="*/ 0 w 23"/>
                <a:gd name="T11" fmla="*/ 9 h 36"/>
                <a:gd name="T12" fmla="*/ 12 w 23"/>
                <a:gd name="T13" fmla="*/ 0 h 36"/>
                <a:gd name="T14" fmla="*/ 21 w 23"/>
                <a:gd name="T15" fmla="*/ 1 h 36"/>
                <a:gd name="T16" fmla="*/ 21 w 23"/>
                <a:gd name="T17" fmla="*/ 5 h 36"/>
                <a:gd name="T18" fmla="*/ 12 w 23"/>
                <a:gd name="T19" fmla="*/ 4 h 36"/>
                <a:gd name="T20" fmla="*/ 5 w 23"/>
                <a:gd name="T21" fmla="*/ 8 h 36"/>
                <a:gd name="T22" fmla="*/ 12 w 23"/>
                <a:gd name="T23" fmla="*/ 14 h 36"/>
                <a:gd name="T24" fmla="*/ 15 w 23"/>
                <a:gd name="T25" fmla="*/ 16 h 36"/>
                <a:gd name="T26" fmla="*/ 23 w 23"/>
                <a:gd name="T27" fmla="*/ 26 h 36"/>
                <a:gd name="T28" fmla="*/ 10 w 23"/>
                <a:gd name="T29" fmla="*/ 36 h 36"/>
                <a:gd name="T30" fmla="*/ 0 w 23"/>
                <a:gd name="T31" fmla="*/ 35 h 36"/>
                <a:gd name="T32" fmla="*/ 0 w 23"/>
                <a:gd name="T33"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6">
                  <a:moveTo>
                    <a:pt x="0" y="30"/>
                  </a:moveTo>
                  <a:cubicBezTo>
                    <a:pt x="3" y="31"/>
                    <a:pt x="6" y="32"/>
                    <a:pt x="9" y="32"/>
                  </a:cubicBezTo>
                  <a:cubicBezTo>
                    <a:pt x="13" y="32"/>
                    <a:pt x="18" y="31"/>
                    <a:pt x="18" y="27"/>
                  </a:cubicBezTo>
                  <a:cubicBezTo>
                    <a:pt x="18" y="23"/>
                    <a:pt x="14" y="22"/>
                    <a:pt x="11" y="20"/>
                  </a:cubicBezTo>
                  <a:cubicBezTo>
                    <a:pt x="8" y="18"/>
                    <a:pt x="8" y="18"/>
                    <a:pt x="8" y="18"/>
                  </a:cubicBezTo>
                  <a:cubicBezTo>
                    <a:pt x="4" y="16"/>
                    <a:pt x="0" y="14"/>
                    <a:pt x="0" y="9"/>
                  </a:cubicBezTo>
                  <a:cubicBezTo>
                    <a:pt x="0" y="2"/>
                    <a:pt x="6" y="0"/>
                    <a:pt x="12" y="0"/>
                  </a:cubicBezTo>
                  <a:cubicBezTo>
                    <a:pt x="15" y="0"/>
                    <a:pt x="18" y="0"/>
                    <a:pt x="21" y="1"/>
                  </a:cubicBezTo>
                  <a:cubicBezTo>
                    <a:pt x="21" y="5"/>
                    <a:pt x="21" y="5"/>
                    <a:pt x="21" y="5"/>
                  </a:cubicBezTo>
                  <a:cubicBezTo>
                    <a:pt x="18" y="4"/>
                    <a:pt x="15" y="4"/>
                    <a:pt x="12" y="4"/>
                  </a:cubicBezTo>
                  <a:cubicBezTo>
                    <a:pt x="10" y="4"/>
                    <a:pt x="5" y="5"/>
                    <a:pt x="5" y="8"/>
                  </a:cubicBezTo>
                  <a:cubicBezTo>
                    <a:pt x="5" y="11"/>
                    <a:pt x="10" y="13"/>
                    <a:pt x="12" y="14"/>
                  </a:cubicBezTo>
                  <a:cubicBezTo>
                    <a:pt x="15" y="16"/>
                    <a:pt x="15" y="16"/>
                    <a:pt x="15" y="16"/>
                  </a:cubicBezTo>
                  <a:cubicBezTo>
                    <a:pt x="19" y="18"/>
                    <a:pt x="23" y="20"/>
                    <a:pt x="23" y="26"/>
                  </a:cubicBezTo>
                  <a:cubicBezTo>
                    <a:pt x="23" y="34"/>
                    <a:pt x="17" y="36"/>
                    <a:pt x="10" y="36"/>
                  </a:cubicBezTo>
                  <a:cubicBezTo>
                    <a:pt x="6" y="36"/>
                    <a:pt x="3" y="36"/>
                    <a:pt x="0" y="35"/>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Freeform 19"/>
            <p:cNvSpPr>
              <a:spLocks/>
            </p:cNvSpPr>
            <p:nvPr userDrawn="1"/>
          </p:nvSpPr>
          <p:spPr bwMode="auto">
            <a:xfrm>
              <a:off x="2057" y="2122"/>
              <a:ext cx="59" cy="85"/>
            </a:xfrm>
            <a:custGeom>
              <a:avLst/>
              <a:gdLst>
                <a:gd name="T0" fmla="*/ 20 w 25"/>
                <a:gd name="T1" fmla="*/ 36 h 36"/>
                <a:gd name="T2" fmla="*/ 20 w 25"/>
                <a:gd name="T3" fmla="*/ 27 h 36"/>
                <a:gd name="T4" fmla="*/ 20 w 25"/>
                <a:gd name="T5" fmla="*/ 27 h 36"/>
                <a:gd name="T6" fmla="*/ 9 w 25"/>
                <a:gd name="T7" fmla="*/ 36 h 36"/>
                <a:gd name="T8" fmla="*/ 0 w 25"/>
                <a:gd name="T9" fmla="*/ 26 h 36"/>
                <a:gd name="T10" fmla="*/ 0 w 25"/>
                <a:gd name="T11" fmla="*/ 0 h 36"/>
                <a:gd name="T12" fmla="*/ 5 w 25"/>
                <a:gd name="T13" fmla="*/ 0 h 36"/>
                <a:gd name="T14" fmla="*/ 5 w 25"/>
                <a:gd name="T15" fmla="*/ 20 h 36"/>
                <a:gd name="T16" fmla="*/ 10 w 25"/>
                <a:gd name="T17" fmla="*/ 31 h 36"/>
                <a:gd name="T18" fmla="*/ 20 w 25"/>
                <a:gd name="T19" fmla="*/ 15 h 36"/>
                <a:gd name="T20" fmla="*/ 20 w 25"/>
                <a:gd name="T21" fmla="*/ 0 h 36"/>
                <a:gd name="T22" fmla="*/ 25 w 25"/>
                <a:gd name="T23" fmla="*/ 0 h 36"/>
                <a:gd name="T24" fmla="*/ 25 w 25"/>
                <a:gd name="T25" fmla="*/ 36 h 36"/>
                <a:gd name="T26" fmla="*/ 20 w 25"/>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6">
                  <a:moveTo>
                    <a:pt x="20" y="36"/>
                  </a:moveTo>
                  <a:cubicBezTo>
                    <a:pt x="20" y="27"/>
                    <a:pt x="20" y="27"/>
                    <a:pt x="20" y="27"/>
                  </a:cubicBezTo>
                  <a:cubicBezTo>
                    <a:pt x="20" y="27"/>
                    <a:pt x="20" y="27"/>
                    <a:pt x="20" y="27"/>
                  </a:cubicBezTo>
                  <a:cubicBezTo>
                    <a:pt x="18" y="33"/>
                    <a:pt x="15" y="36"/>
                    <a:pt x="9" y="36"/>
                  </a:cubicBezTo>
                  <a:cubicBezTo>
                    <a:pt x="2" y="36"/>
                    <a:pt x="0" y="31"/>
                    <a:pt x="0" y="26"/>
                  </a:cubicBezTo>
                  <a:cubicBezTo>
                    <a:pt x="0" y="0"/>
                    <a:pt x="0" y="0"/>
                    <a:pt x="0" y="0"/>
                  </a:cubicBezTo>
                  <a:cubicBezTo>
                    <a:pt x="5" y="0"/>
                    <a:pt x="5" y="0"/>
                    <a:pt x="5" y="0"/>
                  </a:cubicBezTo>
                  <a:cubicBezTo>
                    <a:pt x="5" y="20"/>
                    <a:pt x="5" y="20"/>
                    <a:pt x="5" y="20"/>
                  </a:cubicBezTo>
                  <a:cubicBezTo>
                    <a:pt x="5" y="24"/>
                    <a:pt x="4" y="31"/>
                    <a:pt x="10" y="31"/>
                  </a:cubicBezTo>
                  <a:cubicBezTo>
                    <a:pt x="17" y="31"/>
                    <a:pt x="20" y="20"/>
                    <a:pt x="20" y="15"/>
                  </a:cubicBezTo>
                  <a:cubicBezTo>
                    <a:pt x="20" y="0"/>
                    <a:pt x="20" y="0"/>
                    <a:pt x="20" y="0"/>
                  </a:cubicBezTo>
                  <a:cubicBezTo>
                    <a:pt x="25" y="0"/>
                    <a:pt x="25" y="0"/>
                    <a:pt x="25" y="0"/>
                  </a:cubicBezTo>
                  <a:cubicBezTo>
                    <a:pt x="25" y="36"/>
                    <a:pt x="25" y="36"/>
                    <a:pt x="25" y="36"/>
                  </a:cubicBezTo>
                  <a:lnTo>
                    <a:pt x="2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0"/>
            <p:cNvSpPr>
              <a:spLocks noChangeArrowheads="1"/>
            </p:cNvSpPr>
            <p:nvPr userDrawn="1"/>
          </p:nvSpPr>
          <p:spPr bwMode="auto">
            <a:xfrm>
              <a:off x="2145" y="2087"/>
              <a:ext cx="12" cy="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Freeform 21"/>
            <p:cNvSpPr>
              <a:spLocks/>
            </p:cNvSpPr>
            <p:nvPr userDrawn="1"/>
          </p:nvSpPr>
          <p:spPr bwMode="auto">
            <a:xfrm>
              <a:off x="2176" y="2096"/>
              <a:ext cx="47" cy="111"/>
            </a:xfrm>
            <a:custGeom>
              <a:avLst/>
              <a:gdLst>
                <a:gd name="T0" fmla="*/ 20 w 20"/>
                <a:gd name="T1" fmla="*/ 47 h 47"/>
                <a:gd name="T2" fmla="*/ 15 w 20"/>
                <a:gd name="T3" fmla="*/ 47 h 47"/>
                <a:gd name="T4" fmla="*/ 6 w 20"/>
                <a:gd name="T5" fmla="*/ 38 h 47"/>
                <a:gd name="T6" fmla="*/ 6 w 20"/>
                <a:gd name="T7" fmla="*/ 16 h 47"/>
                <a:gd name="T8" fmla="*/ 0 w 20"/>
                <a:gd name="T9" fmla="*/ 16 h 47"/>
                <a:gd name="T10" fmla="*/ 0 w 20"/>
                <a:gd name="T11" fmla="*/ 11 h 47"/>
                <a:gd name="T12" fmla="*/ 6 w 20"/>
                <a:gd name="T13" fmla="*/ 11 h 47"/>
                <a:gd name="T14" fmla="*/ 6 w 20"/>
                <a:gd name="T15" fmla="*/ 3 h 47"/>
                <a:gd name="T16" fmla="*/ 11 w 20"/>
                <a:gd name="T17" fmla="*/ 0 h 47"/>
                <a:gd name="T18" fmla="*/ 11 w 20"/>
                <a:gd name="T19" fmla="*/ 11 h 47"/>
                <a:gd name="T20" fmla="*/ 20 w 20"/>
                <a:gd name="T21" fmla="*/ 11 h 47"/>
                <a:gd name="T22" fmla="*/ 20 w 20"/>
                <a:gd name="T23" fmla="*/ 16 h 47"/>
                <a:gd name="T24" fmla="*/ 11 w 20"/>
                <a:gd name="T25" fmla="*/ 16 h 47"/>
                <a:gd name="T26" fmla="*/ 11 w 20"/>
                <a:gd name="T27" fmla="*/ 37 h 47"/>
                <a:gd name="T28" fmla="*/ 16 w 20"/>
                <a:gd name="T29" fmla="*/ 43 h 47"/>
                <a:gd name="T30" fmla="*/ 20 w 20"/>
                <a:gd name="T31" fmla="*/ 43 h 47"/>
                <a:gd name="T32" fmla="*/ 20 w 20"/>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20" y="47"/>
                  </a:moveTo>
                  <a:cubicBezTo>
                    <a:pt x="18" y="47"/>
                    <a:pt x="17" y="47"/>
                    <a:pt x="15" y="47"/>
                  </a:cubicBezTo>
                  <a:cubicBezTo>
                    <a:pt x="9" y="47"/>
                    <a:pt x="6" y="45"/>
                    <a:pt x="6" y="38"/>
                  </a:cubicBezTo>
                  <a:cubicBezTo>
                    <a:pt x="6" y="16"/>
                    <a:pt x="6" y="16"/>
                    <a:pt x="6" y="16"/>
                  </a:cubicBezTo>
                  <a:cubicBezTo>
                    <a:pt x="0" y="16"/>
                    <a:pt x="0" y="16"/>
                    <a:pt x="0" y="16"/>
                  </a:cubicBezTo>
                  <a:cubicBezTo>
                    <a:pt x="0" y="11"/>
                    <a:pt x="0" y="11"/>
                    <a:pt x="0" y="11"/>
                  </a:cubicBezTo>
                  <a:cubicBezTo>
                    <a:pt x="6" y="11"/>
                    <a:pt x="6" y="11"/>
                    <a:pt x="6" y="11"/>
                  </a:cubicBezTo>
                  <a:cubicBezTo>
                    <a:pt x="6" y="3"/>
                    <a:pt x="6" y="3"/>
                    <a:pt x="6" y="3"/>
                  </a:cubicBezTo>
                  <a:cubicBezTo>
                    <a:pt x="11" y="0"/>
                    <a:pt x="11" y="0"/>
                    <a:pt x="11" y="0"/>
                  </a:cubicBezTo>
                  <a:cubicBezTo>
                    <a:pt x="11" y="11"/>
                    <a:pt x="11" y="11"/>
                    <a:pt x="11" y="11"/>
                  </a:cubicBezTo>
                  <a:cubicBezTo>
                    <a:pt x="20" y="11"/>
                    <a:pt x="20" y="11"/>
                    <a:pt x="20" y="11"/>
                  </a:cubicBezTo>
                  <a:cubicBezTo>
                    <a:pt x="20" y="16"/>
                    <a:pt x="20" y="16"/>
                    <a:pt x="20" y="16"/>
                  </a:cubicBezTo>
                  <a:cubicBezTo>
                    <a:pt x="11" y="16"/>
                    <a:pt x="11" y="16"/>
                    <a:pt x="11" y="16"/>
                  </a:cubicBezTo>
                  <a:cubicBezTo>
                    <a:pt x="11" y="37"/>
                    <a:pt x="11" y="37"/>
                    <a:pt x="11" y="37"/>
                  </a:cubicBezTo>
                  <a:cubicBezTo>
                    <a:pt x="11" y="41"/>
                    <a:pt x="12" y="43"/>
                    <a:pt x="16" y="43"/>
                  </a:cubicBezTo>
                  <a:cubicBezTo>
                    <a:pt x="18" y="43"/>
                    <a:pt x="19" y="43"/>
                    <a:pt x="20" y="43"/>
                  </a:cubicBez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Freeform 22"/>
            <p:cNvSpPr>
              <a:spLocks noEditPoints="1"/>
            </p:cNvSpPr>
            <p:nvPr userDrawn="1"/>
          </p:nvSpPr>
          <p:spPr bwMode="auto">
            <a:xfrm>
              <a:off x="2239" y="2087"/>
              <a:ext cx="14" cy="120"/>
            </a:xfrm>
            <a:custGeom>
              <a:avLst/>
              <a:gdLst>
                <a:gd name="T0" fmla="*/ 0 w 14"/>
                <a:gd name="T1" fmla="*/ 14 h 120"/>
                <a:gd name="T2" fmla="*/ 0 w 14"/>
                <a:gd name="T3" fmla="*/ 0 h 120"/>
                <a:gd name="T4" fmla="*/ 14 w 14"/>
                <a:gd name="T5" fmla="*/ 0 h 120"/>
                <a:gd name="T6" fmla="*/ 14 w 14"/>
                <a:gd name="T7" fmla="*/ 14 h 120"/>
                <a:gd name="T8" fmla="*/ 0 w 14"/>
                <a:gd name="T9" fmla="*/ 14 h 120"/>
                <a:gd name="T10" fmla="*/ 3 w 14"/>
                <a:gd name="T11" fmla="*/ 120 h 120"/>
                <a:gd name="T12" fmla="*/ 3 w 14"/>
                <a:gd name="T13" fmla="*/ 35 h 120"/>
                <a:gd name="T14" fmla="*/ 14 w 14"/>
                <a:gd name="T15" fmla="*/ 35 h 120"/>
                <a:gd name="T16" fmla="*/ 14 w 14"/>
                <a:gd name="T17" fmla="*/ 120 h 120"/>
                <a:gd name="T18" fmla="*/ 3 w 14"/>
                <a:gd name="T1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0">
                  <a:moveTo>
                    <a:pt x="0" y="14"/>
                  </a:moveTo>
                  <a:lnTo>
                    <a:pt x="0" y="0"/>
                  </a:lnTo>
                  <a:lnTo>
                    <a:pt x="14" y="0"/>
                  </a:lnTo>
                  <a:lnTo>
                    <a:pt x="14" y="14"/>
                  </a:lnTo>
                  <a:lnTo>
                    <a:pt x="0" y="14"/>
                  </a:lnTo>
                  <a:close/>
                  <a:moveTo>
                    <a:pt x="3" y="120"/>
                  </a:moveTo>
                  <a:lnTo>
                    <a:pt x="3" y="35"/>
                  </a:lnTo>
                  <a:lnTo>
                    <a:pt x="14" y="35"/>
                  </a:lnTo>
                  <a:lnTo>
                    <a:pt x="14" y="120"/>
                  </a:lnTo>
                  <a:lnTo>
                    <a:pt x="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Freeform 23"/>
            <p:cNvSpPr>
              <a:spLocks/>
            </p:cNvSpPr>
            <p:nvPr userDrawn="1"/>
          </p:nvSpPr>
          <p:spPr bwMode="auto">
            <a:xfrm>
              <a:off x="2279" y="2122"/>
              <a:ext cx="60" cy="85"/>
            </a:xfrm>
            <a:custGeom>
              <a:avLst/>
              <a:gdLst>
                <a:gd name="T0" fmla="*/ 20 w 25"/>
                <a:gd name="T1" fmla="*/ 36 h 36"/>
                <a:gd name="T2" fmla="*/ 20 w 25"/>
                <a:gd name="T3" fmla="*/ 16 h 36"/>
                <a:gd name="T4" fmla="*/ 15 w 25"/>
                <a:gd name="T5" fmla="*/ 5 h 36"/>
                <a:gd name="T6" fmla="*/ 5 w 25"/>
                <a:gd name="T7" fmla="*/ 21 h 36"/>
                <a:gd name="T8" fmla="*/ 5 w 25"/>
                <a:gd name="T9" fmla="*/ 36 h 36"/>
                <a:gd name="T10" fmla="*/ 0 w 25"/>
                <a:gd name="T11" fmla="*/ 36 h 36"/>
                <a:gd name="T12" fmla="*/ 0 w 25"/>
                <a:gd name="T13" fmla="*/ 0 h 36"/>
                <a:gd name="T14" fmla="*/ 5 w 25"/>
                <a:gd name="T15" fmla="*/ 0 h 36"/>
                <a:gd name="T16" fmla="*/ 5 w 25"/>
                <a:gd name="T17" fmla="*/ 9 h 36"/>
                <a:gd name="T18" fmla="*/ 5 w 25"/>
                <a:gd name="T19" fmla="*/ 9 h 36"/>
                <a:gd name="T20" fmla="*/ 16 w 25"/>
                <a:gd name="T21" fmla="*/ 0 h 36"/>
                <a:gd name="T22" fmla="*/ 25 w 25"/>
                <a:gd name="T23" fmla="*/ 10 h 36"/>
                <a:gd name="T24" fmla="*/ 25 w 25"/>
                <a:gd name="T25" fmla="*/ 36 h 36"/>
                <a:gd name="T26" fmla="*/ 20 w 25"/>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6">
                  <a:moveTo>
                    <a:pt x="20" y="36"/>
                  </a:moveTo>
                  <a:cubicBezTo>
                    <a:pt x="20" y="16"/>
                    <a:pt x="20" y="16"/>
                    <a:pt x="20" y="16"/>
                  </a:cubicBezTo>
                  <a:cubicBezTo>
                    <a:pt x="20" y="12"/>
                    <a:pt x="21" y="5"/>
                    <a:pt x="15" y="5"/>
                  </a:cubicBezTo>
                  <a:cubicBezTo>
                    <a:pt x="8" y="5"/>
                    <a:pt x="5" y="16"/>
                    <a:pt x="5" y="21"/>
                  </a:cubicBezTo>
                  <a:cubicBezTo>
                    <a:pt x="5" y="36"/>
                    <a:pt x="5" y="36"/>
                    <a:pt x="5" y="36"/>
                  </a:cubicBezTo>
                  <a:cubicBezTo>
                    <a:pt x="0" y="36"/>
                    <a:pt x="0" y="36"/>
                    <a:pt x="0" y="36"/>
                  </a:cubicBezTo>
                  <a:cubicBezTo>
                    <a:pt x="0" y="0"/>
                    <a:pt x="0" y="0"/>
                    <a:pt x="0" y="0"/>
                  </a:cubicBezTo>
                  <a:cubicBezTo>
                    <a:pt x="5" y="0"/>
                    <a:pt x="5" y="0"/>
                    <a:pt x="5" y="0"/>
                  </a:cubicBezTo>
                  <a:cubicBezTo>
                    <a:pt x="5" y="9"/>
                    <a:pt x="5" y="9"/>
                    <a:pt x="5" y="9"/>
                  </a:cubicBezTo>
                  <a:cubicBezTo>
                    <a:pt x="5" y="9"/>
                    <a:pt x="5" y="9"/>
                    <a:pt x="5" y="9"/>
                  </a:cubicBezTo>
                  <a:cubicBezTo>
                    <a:pt x="7" y="3"/>
                    <a:pt x="10" y="0"/>
                    <a:pt x="16" y="0"/>
                  </a:cubicBezTo>
                  <a:cubicBezTo>
                    <a:pt x="23" y="0"/>
                    <a:pt x="25" y="5"/>
                    <a:pt x="25" y="10"/>
                  </a:cubicBezTo>
                  <a:cubicBezTo>
                    <a:pt x="25" y="36"/>
                    <a:pt x="25" y="36"/>
                    <a:pt x="25" y="36"/>
                  </a:cubicBezTo>
                  <a:lnTo>
                    <a:pt x="2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Freeform 24"/>
            <p:cNvSpPr>
              <a:spLocks noEditPoints="1"/>
            </p:cNvSpPr>
            <p:nvPr userDrawn="1"/>
          </p:nvSpPr>
          <p:spPr bwMode="auto">
            <a:xfrm>
              <a:off x="2360" y="2122"/>
              <a:ext cx="61" cy="121"/>
            </a:xfrm>
            <a:custGeom>
              <a:avLst/>
              <a:gdLst>
                <a:gd name="T0" fmla="*/ 21 w 26"/>
                <a:gd name="T1" fmla="*/ 29 h 51"/>
                <a:gd name="T2" fmla="*/ 21 w 26"/>
                <a:gd name="T3" fmla="*/ 29 h 51"/>
                <a:gd name="T4" fmla="*/ 12 w 26"/>
                <a:gd name="T5" fmla="*/ 36 h 51"/>
                <a:gd name="T6" fmla="*/ 0 w 26"/>
                <a:gd name="T7" fmla="*/ 18 h 51"/>
                <a:gd name="T8" fmla="*/ 12 w 26"/>
                <a:gd name="T9" fmla="*/ 0 h 51"/>
                <a:gd name="T10" fmla="*/ 21 w 26"/>
                <a:gd name="T11" fmla="*/ 6 h 51"/>
                <a:gd name="T12" fmla="*/ 21 w 26"/>
                <a:gd name="T13" fmla="*/ 6 h 51"/>
                <a:gd name="T14" fmla="*/ 21 w 26"/>
                <a:gd name="T15" fmla="*/ 0 h 51"/>
                <a:gd name="T16" fmla="*/ 26 w 26"/>
                <a:gd name="T17" fmla="*/ 0 h 51"/>
                <a:gd name="T18" fmla="*/ 26 w 26"/>
                <a:gd name="T19" fmla="*/ 36 h 51"/>
                <a:gd name="T20" fmla="*/ 11 w 26"/>
                <a:gd name="T21" fmla="*/ 51 h 51"/>
                <a:gd name="T22" fmla="*/ 2 w 26"/>
                <a:gd name="T23" fmla="*/ 50 h 51"/>
                <a:gd name="T24" fmla="*/ 2 w 26"/>
                <a:gd name="T25" fmla="*/ 45 h 51"/>
                <a:gd name="T26" fmla="*/ 11 w 26"/>
                <a:gd name="T27" fmla="*/ 47 h 51"/>
                <a:gd name="T28" fmla="*/ 21 w 26"/>
                <a:gd name="T29" fmla="*/ 35 h 51"/>
                <a:gd name="T30" fmla="*/ 21 w 26"/>
                <a:gd name="T31" fmla="*/ 29 h 51"/>
                <a:gd name="T32" fmla="*/ 21 w 26"/>
                <a:gd name="T33" fmla="*/ 17 h 51"/>
                <a:gd name="T34" fmla="*/ 13 w 26"/>
                <a:gd name="T35" fmla="*/ 4 h 51"/>
                <a:gd name="T36" fmla="*/ 6 w 26"/>
                <a:gd name="T37" fmla="*/ 18 h 51"/>
                <a:gd name="T38" fmla="*/ 13 w 26"/>
                <a:gd name="T39" fmla="*/ 31 h 51"/>
                <a:gd name="T40" fmla="*/ 21 w 26"/>
                <a:gd name="T4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51">
                  <a:moveTo>
                    <a:pt x="21" y="29"/>
                  </a:moveTo>
                  <a:cubicBezTo>
                    <a:pt x="21" y="29"/>
                    <a:pt x="21" y="29"/>
                    <a:pt x="21" y="29"/>
                  </a:cubicBezTo>
                  <a:cubicBezTo>
                    <a:pt x="20" y="33"/>
                    <a:pt x="16" y="36"/>
                    <a:pt x="12" y="36"/>
                  </a:cubicBezTo>
                  <a:cubicBezTo>
                    <a:pt x="2" y="36"/>
                    <a:pt x="0" y="26"/>
                    <a:pt x="0" y="18"/>
                  </a:cubicBezTo>
                  <a:cubicBezTo>
                    <a:pt x="0" y="11"/>
                    <a:pt x="2" y="0"/>
                    <a:pt x="12" y="0"/>
                  </a:cubicBezTo>
                  <a:cubicBezTo>
                    <a:pt x="16" y="0"/>
                    <a:pt x="20" y="2"/>
                    <a:pt x="21" y="6"/>
                  </a:cubicBezTo>
                  <a:cubicBezTo>
                    <a:pt x="21" y="6"/>
                    <a:pt x="21" y="6"/>
                    <a:pt x="21" y="6"/>
                  </a:cubicBezTo>
                  <a:cubicBezTo>
                    <a:pt x="21" y="0"/>
                    <a:pt x="21" y="0"/>
                    <a:pt x="21" y="0"/>
                  </a:cubicBezTo>
                  <a:cubicBezTo>
                    <a:pt x="26" y="0"/>
                    <a:pt x="26" y="0"/>
                    <a:pt x="26" y="0"/>
                  </a:cubicBezTo>
                  <a:cubicBezTo>
                    <a:pt x="26" y="36"/>
                    <a:pt x="26" y="36"/>
                    <a:pt x="26" y="36"/>
                  </a:cubicBezTo>
                  <a:cubicBezTo>
                    <a:pt x="26" y="46"/>
                    <a:pt x="22" y="51"/>
                    <a:pt x="11" y="51"/>
                  </a:cubicBezTo>
                  <a:cubicBezTo>
                    <a:pt x="8" y="51"/>
                    <a:pt x="5" y="50"/>
                    <a:pt x="2" y="50"/>
                  </a:cubicBezTo>
                  <a:cubicBezTo>
                    <a:pt x="2" y="45"/>
                    <a:pt x="2" y="45"/>
                    <a:pt x="2" y="45"/>
                  </a:cubicBezTo>
                  <a:cubicBezTo>
                    <a:pt x="5" y="46"/>
                    <a:pt x="7" y="47"/>
                    <a:pt x="11" y="47"/>
                  </a:cubicBezTo>
                  <a:cubicBezTo>
                    <a:pt x="19" y="47"/>
                    <a:pt x="21" y="43"/>
                    <a:pt x="21" y="35"/>
                  </a:cubicBezTo>
                  <a:lnTo>
                    <a:pt x="21" y="29"/>
                  </a:lnTo>
                  <a:close/>
                  <a:moveTo>
                    <a:pt x="21" y="17"/>
                  </a:moveTo>
                  <a:cubicBezTo>
                    <a:pt x="21" y="12"/>
                    <a:pt x="19" y="4"/>
                    <a:pt x="13" y="4"/>
                  </a:cubicBezTo>
                  <a:cubicBezTo>
                    <a:pt x="7" y="4"/>
                    <a:pt x="6" y="14"/>
                    <a:pt x="6" y="18"/>
                  </a:cubicBezTo>
                  <a:cubicBezTo>
                    <a:pt x="6" y="23"/>
                    <a:pt x="7" y="31"/>
                    <a:pt x="13" y="31"/>
                  </a:cubicBezTo>
                  <a:cubicBezTo>
                    <a:pt x="19" y="31"/>
                    <a:pt x="21" y="22"/>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5"/>
            <p:cNvSpPr>
              <a:spLocks noChangeArrowheads="1"/>
            </p:cNvSpPr>
            <p:nvPr userDrawn="1"/>
          </p:nvSpPr>
          <p:spPr bwMode="auto">
            <a:xfrm>
              <a:off x="2488" y="2077"/>
              <a:ext cx="8" cy="1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Freeform 26"/>
            <p:cNvSpPr>
              <a:spLocks noEditPoints="1"/>
            </p:cNvSpPr>
            <p:nvPr userDrawn="1"/>
          </p:nvSpPr>
          <p:spPr bwMode="auto">
            <a:xfrm>
              <a:off x="2575" y="2087"/>
              <a:ext cx="75" cy="120"/>
            </a:xfrm>
            <a:custGeom>
              <a:avLst/>
              <a:gdLst>
                <a:gd name="T0" fmla="*/ 0 w 32"/>
                <a:gd name="T1" fmla="*/ 51 h 51"/>
                <a:gd name="T2" fmla="*/ 0 w 32"/>
                <a:gd name="T3" fmla="*/ 0 h 51"/>
                <a:gd name="T4" fmla="*/ 12 w 32"/>
                <a:gd name="T5" fmla="*/ 0 h 51"/>
                <a:gd name="T6" fmla="*/ 32 w 32"/>
                <a:gd name="T7" fmla="*/ 25 h 51"/>
                <a:gd name="T8" fmla="*/ 20 w 32"/>
                <a:gd name="T9" fmla="*/ 49 h 51"/>
                <a:gd name="T10" fmla="*/ 10 w 32"/>
                <a:gd name="T11" fmla="*/ 51 h 51"/>
                <a:gd name="T12" fmla="*/ 0 w 32"/>
                <a:gd name="T13" fmla="*/ 51 h 51"/>
                <a:gd name="T14" fmla="*/ 10 w 32"/>
                <a:gd name="T15" fmla="*/ 46 h 51"/>
                <a:gd name="T16" fmla="*/ 18 w 32"/>
                <a:gd name="T17" fmla="*/ 44 h 51"/>
                <a:gd name="T18" fmla="*/ 26 w 32"/>
                <a:gd name="T19" fmla="*/ 25 h 51"/>
                <a:gd name="T20" fmla="*/ 17 w 32"/>
                <a:gd name="T21" fmla="*/ 5 h 51"/>
                <a:gd name="T22" fmla="*/ 9 w 32"/>
                <a:gd name="T23" fmla="*/ 4 h 51"/>
                <a:gd name="T24" fmla="*/ 6 w 32"/>
                <a:gd name="T25" fmla="*/ 4 h 51"/>
                <a:gd name="T26" fmla="*/ 6 w 32"/>
                <a:gd name="T27" fmla="*/ 46 h 51"/>
                <a:gd name="T28" fmla="*/ 10 w 32"/>
                <a:gd name="T29" fmla="*/ 4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51">
                  <a:moveTo>
                    <a:pt x="0" y="51"/>
                  </a:moveTo>
                  <a:cubicBezTo>
                    <a:pt x="0" y="0"/>
                    <a:pt x="0" y="0"/>
                    <a:pt x="0" y="0"/>
                  </a:cubicBezTo>
                  <a:cubicBezTo>
                    <a:pt x="12" y="0"/>
                    <a:pt x="12" y="0"/>
                    <a:pt x="12" y="0"/>
                  </a:cubicBezTo>
                  <a:cubicBezTo>
                    <a:pt x="28" y="0"/>
                    <a:pt x="32" y="10"/>
                    <a:pt x="32" y="25"/>
                  </a:cubicBezTo>
                  <a:cubicBezTo>
                    <a:pt x="32" y="35"/>
                    <a:pt x="31" y="46"/>
                    <a:pt x="20" y="49"/>
                  </a:cubicBezTo>
                  <a:cubicBezTo>
                    <a:pt x="17" y="50"/>
                    <a:pt x="13" y="51"/>
                    <a:pt x="10" y="51"/>
                  </a:cubicBezTo>
                  <a:lnTo>
                    <a:pt x="0" y="51"/>
                  </a:lnTo>
                  <a:close/>
                  <a:moveTo>
                    <a:pt x="10" y="46"/>
                  </a:moveTo>
                  <a:cubicBezTo>
                    <a:pt x="13" y="46"/>
                    <a:pt x="16" y="46"/>
                    <a:pt x="18" y="44"/>
                  </a:cubicBezTo>
                  <a:cubicBezTo>
                    <a:pt x="26" y="41"/>
                    <a:pt x="26" y="32"/>
                    <a:pt x="26" y="25"/>
                  </a:cubicBezTo>
                  <a:cubicBezTo>
                    <a:pt x="26" y="18"/>
                    <a:pt x="25" y="8"/>
                    <a:pt x="17" y="5"/>
                  </a:cubicBezTo>
                  <a:cubicBezTo>
                    <a:pt x="15" y="5"/>
                    <a:pt x="12" y="4"/>
                    <a:pt x="9" y="4"/>
                  </a:cubicBezTo>
                  <a:cubicBezTo>
                    <a:pt x="6" y="4"/>
                    <a:pt x="6" y="4"/>
                    <a:pt x="6" y="4"/>
                  </a:cubicBezTo>
                  <a:cubicBezTo>
                    <a:pt x="6" y="46"/>
                    <a:pt x="6" y="46"/>
                    <a:pt x="6" y="46"/>
                  </a:cubicBezTo>
                  <a:lnTo>
                    <a:pt x="1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Freeform 27"/>
            <p:cNvSpPr>
              <a:spLocks noEditPoints="1"/>
            </p:cNvSpPr>
            <p:nvPr userDrawn="1"/>
          </p:nvSpPr>
          <p:spPr bwMode="auto">
            <a:xfrm>
              <a:off x="2672" y="2087"/>
              <a:ext cx="16" cy="120"/>
            </a:xfrm>
            <a:custGeom>
              <a:avLst/>
              <a:gdLst>
                <a:gd name="T0" fmla="*/ 0 w 16"/>
                <a:gd name="T1" fmla="*/ 14 h 120"/>
                <a:gd name="T2" fmla="*/ 0 w 16"/>
                <a:gd name="T3" fmla="*/ 0 h 120"/>
                <a:gd name="T4" fmla="*/ 16 w 16"/>
                <a:gd name="T5" fmla="*/ 0 h 120"/>
                <a:gd name="T6" fmla="*/ 16 w 16"/>
                <a:gd name="T7" fmla="*/ 14 h 120"/>
                <a:gd name="T8" fmla="*/ 0 w 16"/>
                <a:gd name="T9" fmla="*/ 14 h 120"/>
                <a:gd name="T10" fmla="*/ 2 w 16"/>
                <a:gd name="T11" fmla="*/ 120 h 120"/>
                <a:gd name="T12" fmla="*/ 2 w 16"/>
                <a:gd name="T13" fmla="*/ 35 h 120"/>
                <a:gd name="T14" fmla="*/ 14 w 16"/>
                <a:gd name="T15" fmla="*/ 35 h 120"/>
                <a:gd name="T16" fmla="*/ 14 w 16"/>
                <a:gd name="T17" fmla="*/ 120 h 120"/>
                <a:gd name="T18" fmla="*/ 2 w 16"/>
                <a:gd name="T1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20">
                  <a:moveTo>
                    <a:pt x="0" y="14"/>
                  </a:moveTo>
                  <a:lnTo>
                    <a:pt x="0" y="0"/>
                  </a:lnTo>
                  <a:lnTo>
                    <a:pt x="16" y="0"/>
                  </a:lnTo>
                  <a:lnTo>
                    <a:pt x="16" y="14"/>
                  </a:lnTo>
                  <a:lnTo>
                    <a:pt x="0" y="14"/>
                  </a:lnTo>
                  <a:close/>
                  <a:moveTo>
                    <a:pt x="2" y="120"/>
                  </a:moveTo>
                  <a:lnTo>
                    <a:pt x="2" y="35"/>
                  </a:lnTo>
                  <a:lnTo>
                    <a:pt x="14" y="35"/>
                  </a:lnTo>
                  <a:lnTo>
                    <a:pt x="14" y="120"/>
                  </a:lnTo>
                  <a:lnTo>
                    <a:pt x="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Freeform 28"/>
            <p:cNvSpPr>
              <a:spLocks noEditPoints="1"/>
            </p:cNvSpPr>
            <p:nvPr userDrawn="1"/>
          </p:nvSpPr>
          <p:spPr bwMode="auto">
            <a:xfrm>
              <a:off x="2707" y="2122"/>
              <a:ext cx="61" cy="121"/>
            </a:xfrm>
            <a:custGeom>
              <a:avLst/>
              <a:gdLst>
                <a:gd name="T0" fmla="*/ 21 w 26"/>
                <a:gd name="T1" fmla="*/ 29 h 51"/>
                <a:gd name="T2" fmla="*/ 21 w 26"/>
                <a:gd name="T3" fmla="*/ 29 h 51"/>
                <a:gd name="T4" fmla="*/ 12 w 26"/>
                <a:gd name="T5" fmla="*/ 36 h 51"/>
                <a:gd name="T6" fmla="*/ 0 w 26"/>
                <a:gd name="T7" fmla="*/ 18 h 51"/>
                <a:gd name="T8" fmla="*/ 12 w 26"/>
                <a:gd name="T9" fmla="*/ 0 h 51"/>
                <a:gd name="T10" fmla="*/ 21 w 26"/>
                <a:gd name="T11" fmla="*/ 6 h 51"/>
                <a:gd name="T12" fmla="*/ 21 w 26"/>
                <a:gd name="T13" fmla="*/ 6 h 51"/>
                <a:gd name="T14" fmla="*/ 21 w 26"/>
                <a:gd name="T15" fmla="*/ 0 h 51"/>
                <a:gd name="T16" fmla="*/ 26 w 26"/>
                <a:gd name="T17" fmla="*/ 0 h 51"/>
                <a:gd name="T18" fmla="*/ 26 w 26"/>
                <a:gd name="T19" fmla="*/ 36 h 51"/>
                <a:gd name="T20" fmla="*/ 11 w 26"/>
                <a:gd name="T21" fmla="*/ 51 h 51"/>
                <a:gd name="T22" fmla="*/ 2 w 26"/>
                <a:gd name="T23" fmla="*/ 50 h 51"/>
                <a:gd name="T24" fmla="*/ 2 w 26"/>
                <a:gd name="T25" fmla="*/ 45 h 51"/>
                <a:gd name="T26" fmla="*/ 11 w 26"/>
                <a:gd name="T27" fmla="*/ 47 h 51"/>
                <a:gd name="T28" fmla="*/ 21 w 26"/>
                <a:gd name="T29" fmla="*/ 35 h 51"/>
                <a:gd name="T30" fmla="*/ 21 w 26"/>
                <a:gd name="T31" fmla="*/ 29 h 51"/>
                <a:gd name="T32" fmla="*/ 21 w 26"/>
                <a:gd name="T33" fmla="*/ 17 h 51"/>
                <a:gd name="T34" fmla="*/ 13 w 26"/>
                <a:gd name="T35" fmla="*/ 4 h 51"/>
                <a:gd name="T36" fmla="*/ 6 w 26"/>
                <a:gd name="T37" fmla="*/ 18 h 51"/>
                <a:gd name="T38" fmla="*/ 13 w 26"/>
                <a:gd name="T39" fmla="*/ 31 h 51"/>
                <a:gd name="T40" fmla="*/ 21 w 26"/>
                <a:gd name="T4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51">
                  <a:moveTo>
                    <a:pt x="21" y="29"/>
                  </a:moveTo>
                  <a:cubicBezTo>
                    <a:pt x="21" y="29"/>
                    <a:pt x="21" y="29"/>
                    <a:pt x="21" y="29"/>
                  </a:cubicBezTo>
                  <a:cubicBezTo>
                    <a:pt x="20" y="33"/>
                    <a:pt x="16" y="36"/>
                    <a:pt x="12" y="36"/>
                  </a:cubicBezTo>
                  <a:cubicBezTo>
                    <a:pt x="2" y="36"/>
                    <a:pt x="0" y="26"/>
                    <a:pt x="0" y="18"/>
                  </a:cubicBezTo>
                  <a:cubicBezTo>
                    <a:pt x="0" y="11"/>
                    <a:pt x="2" y="0"/>
                    <a:pt x="12" y="0"/>
                  </a:cubicBezTo>
                  <a:cubicBezTo>
                    <a:pt x="16" y="0"/>
                    <a:pt x="20" y="2"/>
                    <a:pt x="21" y="6"/>
                  </a:cubicBezTo>
                  <a:cubicBezTo>
                    <a:pt x="21" y="6"/>
                    <a:pt x="21" y="6"/>
                    <a:pt x="21" y="6"/>
                  </a:cubicBezTo>
                  <a:cubicBezTo>
                    <a:pt x="21" y="0"/>
                    <a:pt x="21" y="0"/>
                    <a:pt x="21" y="0"/>
                  </a:cubicBezTo>
                  <a:cubicBezTo>
                    <a:pt x="26" y="0"/>
                    <a:pt x="26" y="0"/>
                    <a:pt x="26" y="0"/>
                  </a:cubicBezTo>
                  <a:cubicBezTo>
                    <a:pt x="26" y="36"/>
                    <a:pt x="26" y="36"/>
                    <a:pt x="26" y="36"/>
                  </a:cubicBezTo>
                  <a:cubicBezTo>
                    <a:pt x="26" y="46"/>
                    <a:pt x="22" y="51"/>
                    <a:pt x="11" y="51"/>
                  </a:cubicBezTo>
                  <a:cubicBezTo>
                    <a:pt x="8" y="51"/>
                    <a:pt x="5" y="50"/>
                    <a:pt x="2" y="50"/>
                  </a:cubicBezTo>
                  <a:cubicBezTo>
                    <a:pt x="2" y="45"/>
                    <a:pt x="2" y="45"/>
                    <a:pt x="2" y="45"/>
                  </a:cubicBezTo>
                  <a:cubicBezTo>
                    <a:pt x="5" y="46"/>
                    <a:pt x="7" y="47"/>
                    <a:pt x="11" y="47"/>
                  </a:cubicBezTo>
                  <a:cubicBezTo>
                    <a:pt x="19" y="47"/>
                    <a:pt x="21" y="43"/>
                    <a:pt x="21" y="35"/>
                  </a:cubicBezTo>
                  <a:lnTo>
                    <a:pt x="21" y="29"/>
                  </a:lnTo>
                  <a:close/>
                  <a:moveTo>
                    <a:pt x="21" y="17"/>
                  </a:moveTo>
                  <a:cubicBezTo>
                    <a:pt x="21" y="12"/>
                    <a:pt x="19" y="4"/>
                    <a:pt x="13" y="4"/>
                  </a:cubicBezTo>
                  <a:cubicBezTo>
                    <a:pt x="7" y="4"/>
                    <a:pt x="6" y="14"/>
                    <a:pt x="6" y="18"/>
                  </a:cubicBezTo>
                  <a:cubicBezTo>
                    <a:pt x="6" y="23"/>
                    <a:pt x="7" y="31"/>
                    <a:pt x="13" y="31"/>
                  </a:cubicBezTo>
                  <a:cubicBezTo>
                    <a:pt x="19" y="31"/>
                    <a:pt x="21" y="22"/>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Freeform 29"/>
            <p:cNvSpPr>
              <a:spLocks noEditPoints="1"/>
            </p:cNvSpPr>
            <p:nvPr userDrawn="1"/>
          </p:nvSpPr>
          <p:spPr bwMode="auto">
            <a:xfrm>
              <a:off x="2794" y="2087"/>
              <a:ext cx="17" cy="120"/>
            </a:xfrm>
            <a:custGeom>
              <a:avLst/>
              <a:gdLst>
                <a:gd name="T0" fmla="*/ 0 w 17"/>
                <a:gd name="T1" fmla="*/ 14 h 120"/>
                <a:gd name="T2" fmla="*/ 0 w 17"/>
                <a:gd name="T3" fmla="*/ 0 h 120"/>
                <a:gd name="T4" fmla="*/ 17 w 17"/>
                <a:gd name="T5" fmla="*/ 0 h 120"/>
                <a:gd name="T6" fmla="*/ 17 w 17"/>
                <a:gd name="T7" fmla="*/ 14 h 120"/>
                <a:gd name="T8" fmla="*/ 0 w 17"/>
                <a:gd name="T9" fmla="*/ 14 h 120"/>
                <a:gd name="T10" fmla="*/ 3 w 17"/>
                <a:gd name="T11" fmla="*/ 120 h 120"/>
                <a:gd name="T12" fmla="*/ 3 w 17"/>
                <a:gd name="T13" fmla="*/ 35 h 120"/>
                <a:gd name="T14" fmla="*/ 15 w 17"/>
                <a:gd name="T15" fmla="*/ 35 h 120"/>
                <a:gd name="T16" fmla="*/ 15 w 17"/>
                <a:gd name="T17" fmla="*/ 120 h 120"/>
                <a:gd name="T18" fmla="*/ 3 w 17"/>
                <a:gd name="T1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0">
                  <a:moveTo>
                    <a:pt x="0" y="14"/>
                  </a:moveTo>
                  <a:lnTo>
                    <a:pt x="0" y="0"/>
                  </a:lnTo>
                  <a:lnTo>
                    <a:pt x="17" y="0"/>
                  </a:lnTo>
                  <a:lnTo>
                    <a:pt x="17" y="14"/>
                  </a:lnTo>
                  <a:lnTo>
                    <a:pt x="0" y="14"/>
                  </a:lnTo>
                  <a:close/>
                  <a:moveTo>
                    <a:pt x="3" y="120"/>
                  </a:moveTo>
                  <a:lnTo>
                    <a:pt x="3" y="35"/>
                  </a:lnTo>
                  <a:lnTo>
                    <a:pt x="15" y="35"/>
                  </a:lnTo>
                  <a:lnTo>
                    <a:pt x="15" y="120"/>
                  </a:lnTo>
                  <a:lnTo>
                    <a:pt x="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Freeform 30"/>
            <p:cNvSpPr>
              <a:spLocks/>
            </p:cNvSpPr>
            <p:nvPr userDrawn="1"/>
          </p:nvSpPr>
          <p:spPr bwMode="auto">
            <a:xfrm>
              <a:off x="2827" y="2096"/>
              <a:ext cx="48" cy="111"/>
            </a:xfrm>
            <a:custGeom>
              <a:avLst/>
              <a:gdLst>
                <a:gd name="T0" fmla="*/ 20 w 20"/>
                <a:gd name="T1" fmla="*/ 47 h 47"/>
                <a:gd name="T2" fmla="*/ 16 w 20"/>
                <a:gd name="T3" fmla="*/ 47 h 47"/>
                <a:gd name="T4" fmla="*/ 6 w 20"/>
                <a:gd name="T5" fmla="*/ 38 h 47"/>
                <a:gd name="T6" fmla="*/ 6 w 20"/>
                <a:gd name="T7" fmla="*/ 16 h 47"/>
                <a:gd name="T8" fmla="*/ 0 w 20"/>
                <a:gd name="T9" fmla="*/ 16 h 47"/>
                <a:gd name="T10" fmla="*/ 0 w 20"/>
                <a:gd name="T11" fmla="*/ 11 h 47"/>
                <a:gd name="T12" fmla="*/ 6 w 20"/>
                <a:gd name="T13" fmla="*/ 11 h 47"/>
                <a:gd name="T14" fmla="*/ 6 w 20"/>
                <a:gd name="T15" fmla="*/ 3 h 47"/>
                <a:gd name="T16" fmla="*/ 11 w 20"/>
                <a:gd name="T17" fmla="*/ 0 h 47"/>
                <a:gd name="T18" fmla="*/ 11 w 20"/>
                <a:gd name="T19" fmla="*/ 11 h 47"/>
                <a:gd name="T20" fmla="*/ 20 w 20"/>
                <a:gd name="T21" fmla="*/ 11 h 47"/>
                <a:gd name="T22" fmla="*/ 20 w 20"/>
                <a:gd name="T23" fmla="*/ 16 h 47"/>
                <a:gd name="T24" fmla="*/ 11 w 20"/>
                <a:gd name="T25" fmla="*/ 16 h 47"/>
                <a:gd name="T26" fmla="*/ 11 w 20"/>
                <a:gd name="T27" fmla="*/ 37 h 47"/>
                <a:gd name="T28" fmla="*/ 17 w 20"/>
                <a:gd name="T29" fmla="*/ 43 h 47"/>
                <a:gd name="T30" fmla="*/ 20 w 20"/>
                <a:gd name="T31" fmla="*/ 43 h 47"/>
                <a:gd name="T32" fmla="*/ 20 w 20"/>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20" y="47"/>
                  </a:moveTo>
                  <a:cubicBezTo>
                    <a:pt x="19" y="47"/>
                    <a:pt x="17" y="47"/>
                    <a:pt x="16" y="47"/>
                  </a:cubicBezTo>
                  <a:cubicBezTo>
                    <a:pt x="9" y="47"/>
                    <a:pt x="6" y="45"/>
                    <a:pt x="6" y="38"/>
                  </a:cubicBezTo>
                  <a:cubicBezTo>
                    <a:pt x="6" y="16"/>
                    <a:pt x="6" y="16"/>
                    <a:pt x="6" y="16"/>
                  </a:cubicBezTo>
                  <a:cubicBezTo>
                    <a:pt x="0" y="16"/>
                    <a:pt x="0" y="16"/>
                    <a:pt x="0" y="16"/>
                  </a:cubicBezTo>
                  <a:cubicBezTo>
                    <a:pt x="0" y="11"/>
                    <a:pt x="0" y="11"/>
                    <a:pt x="0" y="11"/>
                  </a:cubicBezTo>
                  <a:cubicBezTo>
                    <a:pt x="6" y="11"/>
                    <a:pt x="6" y="11"/>
                    <a:pt x="6" y="11"/>
                  </a:cubicBezTo>
                  <a:cubicBezTo>
                    <a:pt x="6" y="3"/>
                    <a:pt x="6" y="3"/>
                    <a:pt x="6" y="3"/>
                  </a:cubicBezTo>
                  <a:cubicBezTo>
                    <a:pt x="11" y="0"/>
                    <a:pt x="11" y="0"/>
                    <a:pt x="11" y="0"/>
                  </a:cubicBezTo>
                  <a:cubicBezTo>
                    <a:pt x="11" y="11"/>
                    <a:pt x="11" y="11"/>
                    <a:pt x="11" y="11"/>
                  </a:cubicBezTo>
                  <a:cubicBezTo>
                    <a:pt x="20" y="11"/>
                    <a:pt x="20" y="11"/>
                    <a:pt x="20" y="11"/>
                  </a:cubicBezTo>
                  <a:cubicBezTo>
                    <a:pt x="20" y="16"/>
                    <a:pt x="20" y="16"/>
                    <a:pt x="20" y="16"/>
                  </a:cubicBezTo>
                  <a:cubicBezTo>
                    <a:pt x="11" y="16"/>
                    <a:pt x="11" y="16"/>
                    <a:pt x="11" y="16"/>
                  </a:cubicBezTo>
                  <a:cubicBezTo>
                    <a:pt x="11" y="37"/>
                    <a:pt x="11" y="37"/>
                    <a:pt x="11" y="37"/>
                  </a:cubicBezTo>
                  <a:cubicBezTo>
                    <a:pt x="11" y="41"/>
                    <a:pt x="13" y="43"/>
                    <a:pt x="17" y="43"/>
                  </a:cubicBezTo>
                  <a:cubicBezTo>
                    <a:pt x="18" y="43"/>
                    <a:pt x="19" y="43"/>
                    <a:pt x="20" y="43"/>
                  </a:cubicBez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31"/>
            <p:cNvSpPr>
              <a:spLocks noEditPoints="1"/>
            </p:cNvSpPr>
            <p:nvPr userDrawn="1"/>
          </p:nvSpPr>
          <p:spPr bwMode="auto">
            <a:xfrm>
              <a:off x="2887" y="2122"/>
              <a:ext cx="59" cy="85"/>
            </a:xfrm>
            <a:custGeom>
              <a:avLst/>
              <a:gdLst>
                <a:gd name="T0" fmla="*/ 20 w 25"/>
                <a:gd name="T1" fmla="*/ 36 h 36"/>
                <a:gd name="T2" fmla="*/ 20 w 25"/>
                <a:gd name="T3" fmla="*/ 31 h 36"/>
                <a:gd name="T4" fmla="*/ 20 w 25"/>
                <a:gd name="T5" fmla="*/ 31 h 36"/>
                <a:gd name="T6" fmla="*/ 9 w 25"/>
                <a:gd name="T7" fmla="*/ 36 h 36"/>
                <a:gd name="T8" fmla="*/ 0 w 25"/>
                <a:gd name="T9" fmla="*/ 27 h 36"/>
                <a:gd name="T10" fmla="*/ 20 w 25"/>
                <a:gd name="T11" fmla="*/ 15 h 36"/>
                <a:gd name="T12" fmla="*/ 20 w 25"/>
                <a:gd name="T13" fmla="*/ 15 h 36"/>
                <a:gd name="T14" fmla="*/ 13 w 25"/>
                <a:gd name="T15" fmla="*/ 4 h 36"/>
                <a:gd name="T16" fmla="*/ 6 w 25"/>
                <a:gd name="T17" fmla="*/ 9 h 36"/>
                <a:gd name="T18" fmla="*/ 0 w 25"/>
                <a:gd name="T19" fmla="*/ 9 h 36"/>
                <a:gd name="T20" fmla="*/ 13 w 25"/>
                <a:gd name="T21" fmla="*/ 0 h 36"/>
                <a:gd name="T22" fmla="*/ 25 w 25"/>
                <a:gd name="T23" fmla="*/ 11 h 36"/>
                <a:gd name="T24" fmla="*/ 25 w 25"/>
                <a:gd name="T25" fmla="*/ 36 h 36"/>
                <a:gd name="T26" fmla="*/ 20 w 25"/>
                <a:gd name="T27" fmla="*/ 36 h 36"/>
                <a:gd name="T28" fmla="*/ 17 w 25"/>
                <a:gd name="T29" fmla="*/ 20 h 36"/>
                <a:gd name="T30" fmla="*/ 5 w 25"/>
                <a:gd name="T31" fmla="*/ 27 h 36"/>
                <a:gd name="T32" fmla="*/ 10 w 25"/>
                <a:gd name="T33" fmla="*/ 32 h 36"/>
                <a:gd name="T34" fmla="*/ 19 w 25"/>
                <a:gd name="T35" fmla="*/ 27 h 36"/>
                <a:gd name="T36" fmla="*/ 20 w 25"/>
                <a:gd name="T37" fmla="*/ 20 h 36"/>
                <a:gd name="T38" fmla="*/ 17 w 25"/>
                <a:gd name="T3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6">
                  <a:moveTo>
                    <a:pt x="20" y="36"/>
                  </a:moveTo>
                  <a:cubicBezTo>
                    <a:pt x="20" y="31"/>
                    <a:pt x="20" y="31"/>
                    <a:pt x="20" y="31"/>
                  </a:cubicBezTo>
                  <a:cubicBezTo>
                    <a:pt x="20" y="31"/>
                    <a:pt x="20" y="31"/>
                    <a:pt x="20" y="31"/>
                  </a:cubicBezTo>
                  <a:cubicBezTo>
                    <a:pt x="18" y="35"/>
                    <a:pt x="13" y="36"/>
                    <a:pt x="9" y="36"/>
                  </a:cubicBezTo>
                  <a:cubicBezTo>
                    <a:pt x="3" y="36"/>
                    <a:pt x="0" y="33"/>
                    <a:pt x="0" y="27"/>
                  </a:cubicBezTo>
                  <a:cubicBezTo>
                    <a:pt x="0" y="19"/>
                    <a:pt x="9" y="15"/>
                    <a:pt x="20" y="15"/>
                  </a:cubicBezTo>
                  <a:cubicBezTo>
                    <a:pt x="20" y="15"/>
                    <a:pt x="20" y="15"/>
                    <a:pt x="20" y="15"/>
                  </a:cubicBezTo>
                  <a:cubicBezTo>
                    <a:pt x="20" y="9"/>
                    <a:pt x="20" y="4"/>
                    <a:pt x="13" y="4"/>
                  </a:cubicBezTo>
                  <a:cubicBezTo>
                    <a:pt x="9" y="4"/>
                    <a:pt x="7" y="5"/>
                    <a:pt x="6" y="9"/>
                  </a:cubicBezTo>
                  <a:cubicBezTo>
                    <a:pt x="0" y="9"/>
                    <a:pt x="0" y="9"/>
                    <a:pt x="0" y="9"/>
                  </a:cubicBezTo>
                  <a:cubicBezTo>
                    <a:pt x="1" y="2"/>
                    <a:pt x="7" y="0"/>
                    <a:pt x="13" y="0"/>
                  </a:cubicBezTo>
                  <a:cubicBezTo>
                    <a:pt x="21" y="0"/>
                    <a:pt x="25" y="3"/>
                    <a:pt x="25" y="11"/>
                  </a:cubicBezTo>
                  <a:cubicBezTo>
                    <a:pt x="25" y="36"/>
                    <a:pt x="25" y="36"/>
                    <a:pt x="25" y="36"/>
                  </a:cubicBezTo>
                  <a:lnTo>
                    <a:pt x="20" y="36"/>
                  </a:lnTo>
                  <a:close/>
                  <a:moveTo>
                    <a:pt x="17" y="20"/>
                  </a:moveTo>
                  <a:cubicBezTo>
                    <a:pt x="12" y="20"/>
                    <a:pt x="5" y="21"/>
                    <a:pt x="5" y="27"/>
                  </a:cubicBezTo>
                  <a:cubicBezTo>
                    <a:pt x="5" y="30"/>
                    <a:pt x="7" y="32"/>
                    <a:pt x="10" y="32"/>
                  </a:cubicBezTo>
                  <a:cubicBezTo>
                    <a:pt x="14" y="32"/>
                    <a:pt x="17" y="30"/>
                    <a:pt x="19" y="27"/>
                  </a:cubicBezTo>
                  <a:cubicBezTo>
                    <a:pt x="20" y="24"/>
                    <a:pt x="20" y="23"/>
                    <a:pt x="20" y="20"/>
                  </a:cubicBezTo>
                  <a:lnTo>
                    <a:pt x="1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32"/>
            <p:cNvSpPr>
              <a:spLocks noChangeArrowheads="1"/>
            </p:cNvSpPr>
            <p:nvPr userDrawn="1"/>
          </p:nvSpPr>
          <p:spPr bwMode="auto">
            <a:xfrm>
              <a:off x="2972" y="2087"/>
              <a:ext cx="11" cy="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33"/>
            <p:cNvSpPr>
              <a:spLocks noChangeArrowheads="1"/>
            </p:cNvSpPr>
            <p:nvPr userDrawn="1"/>
          </p:nvSpPr>
          <p:spPr bwMode="auto">
            <a:xfrm>
              <a:off x="3057" y="2077"/>
              <a:ext cx="9" cy="1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Freeform 34"/>
            <p:cNvSpPr>
              <a:spLocks/>
            </p:cNvSpPr>
            <p:nvPr userDrawn="1"/>
          </p:nvSpPr>
          <p:spPr bwMode="auto">
            <a:xfrm>
              <a:off x="3123" y="2087"/>
              <a:ext cx="73" cy="120"/>
            </a:xfrm>
            <a:custGeom>
              <a:avLst/>
              <a:gdLst>
                <a:gd name="T0" fmla="*/ 30 w 73"/>
                <a:gd name="T1" fmla="*/ 120 h 120"/>
                <a:gd name="T2" fmla="*/ 30 w 73"/>
                <a:gd name="T3" fmla="*/ 9 h 120"/>
                <a:gd name="T4" fmla="*/ 0 w 73"/>
                <a:gd name="T5" fmla="*/ 9 h 120"/>
                <a:gd name="T6" fmla="*/ 0 w 73"/>
                <a:gd name="T7" fmla="*/ 0 h 120"/>
                <a:gd name="T8" fmla="*/ 73 w 73"/>
                <a:gd name="T9" fmla="*/ 0 h 120"/>
                <a:gd name="T10" fmla="*/ 73 w 73"/>
                <a:gd name="T11" fmla="*/ 9 h 120"/>
                <a:gd name="T12" fmla="*/ 42 w 73"/>
                <a:gd name="T13" fmla="*/ 9 h 120"/>
                <a:gd name="T14" fmla="*/ 42 w 73"/>
                <a:gd name="T15" fmla="*/ 120 h 120"/>
                <a:gd name="T16" fmla="*/ 30 w 73"/>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20">
                  <a:moveTo>
                    <a:pt x="30" y="120"/>
                  </a:moveTo>
                  <a:lnTo>
                    <a:pt x="30" y="9"/>
                  </a:lnTo>
                  <a:lnTo>
                    <a:pt x="0" y="9"/>
                  </a:lnTo>
                  <a:lnTo>
                    <a:pt x="0" y="0"/>
                  </a:lnTo>
                  <a:lnTo>
                    <a:pt x="73" y="0"/>
                  </a:lnTo>
                  <a:lnTo>
                    <a:pt x="73" y="9"/>
                  </a:lnTo>
                  <a:lnTo>
                    <a:pt x="42" y="9"/>
                  </a:lnTo>
                  <a:lnTo>
                    <a:pt x="42" y="120"/>
                  </a:lnTo>
                  <a:lnTo>
                    <a:pt x="3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Freeform 35"/>
            <p:cNvSpPr>
              <a:spLocks noEditPoints="1"/>
            </p:cNvSpPr>
            <p:nvPr userDrawn="1"/>
          </p:nvSpPr>
          <p:spPr bwMode="auto">
            <a:xfrm>
              <a:off x="3198" y="2122"/>
              <a:ext cx="62" cy="85"/>
            </a:xfrm>
            <a:custGeom>
              <a:avLst/>
              <a:gdLst>
                <a:gd name="T0" fmla="*/ 25 w 26"/>
                <a:gd name="T1" fmla="*/ 35 h 36"/>
                <a:gd name="T2" fmla="*/ 17 w 26"/>
                <a:gd name="T3" fmla="*/ 36 h 36"/>
                <a:gd name="T4" fmla="*/ 0 w 26"/>
                <a:gd name="T5" fmla="*/ 17 h 36"/>
                <a:gd name="T6" fmla="*/ 14 w 26"/>
                <a:gd name="T7" fmla="*/ 0 h 36"/>
                <a:gd name="T8" fmla="*/ 26 w 26"/>
                <a:gd name="T9" fmla="*/ 13 h 36"/>
                <a:gd name="T10" fmla="*/ 26 w 26"/>
                <a:gd name="T11" fmla="*/ 15 h 36"/>
                <a:gd name="T12" fmla="*/ 6 w 26"/>
                <a:gd name="T13" fmla="*/ 15 h 36"/>
                <a:gd name="T14" fmla="*/ 6 w 26"/>
                <a:gd name="T15" fmla="*/ 17 h 36"/>
                <a:gd name="T16" fmla="*/ 18 w 26"/>
                <a:gd name="T17" fmla="*/ 32 h 36"/>
                <a:gd name="T18" fmla="*/ 25 w 26"/>
                <a:gd name="T19" fmla="*/ 31 h 36"/>
                <a:gd name="T20" fmla="*/ 25 w 26"/>
                <a:gd name="T21" fmla="*/ 35 h 36"/>
                <a:gd name="T22" fmla="*/ 20 w 26"/>
                <a:gd name="T23" fmla="*/ 10 h 36"/>
                <a:gd name="T24" fmla="*/ 13 w 26"/>
                <a:gd name="T25" fmla="*/ 4 h 36"/>
                <a:gd name="T26" fmla="*/ 6 w 26"/>
                <a:gd name="T27" fmla="*/ 10 h 36"/>
                <a:gd name="T28" fmla="*/ 20 w 26"/>
                <a:gd name="T2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6">
                  <a:moveTo>
                    <a:pt x="25" y="35"/>
                  </a:moveTo>
                  <a:cubicBezTo>
                    <a:pt x="23" y="36"/>
                    <a:pt x="20" y="36"/>
                    <a:pt x="17" y="36"/>
                  </a:cubicBezTo>
                  <a:cubicBezTo>
                    <a:pt x="5" y="36"/>
                    <a:pt x="0" y="28"/>
                    <a:pt x="0" y="17"/>
                  </a:cubicBezTo>
                  <a:cubicBezTo>
                    <a:pt x="0" y="8"/>
                    <a:pt x="3" y="0"/>
                    <a:pt x="14" y="0"/>
                  </a:cubicBezTo>
                  <a:cubicBezTo>
                    <a:pt x="22" y="0"/>
                    <a:pt x="26" y="5"/>
                    <a:pt x="26" y="13"/>
                  </a:cubicBezTo>
                  <a:cubicBezTo>
                    <a:pt x="26" y="15"/>
                    <a:pt x="26" y="15"/>
                    <a:pt x="26" y="15"/>
                  </a:cubicBezTo>
                  <a:cubicBezTo>
                    <a:pt x="6" y="15"/>
                    <a:pt x="6" y="15"/>
                    <a:pt x="6" y="15"/>
                  </a:cubicBezTo>
                  <a:cubicBezTo>
                    <a:pt x="6" y="17"/>
                    <a:pt x="6" y="17"/>
                    <a:pt x="6" y="17"/>
                  </a:cubicBezTo>
                  <a:cubicBezTo>
                    <a:pt x="6" y="24"/>
                    <a:pt x="10" y="32"/>
                    <a:pt x="18" y="32"/>
                  </a:cubicBezTo>
                  <a:cubicBezTo>
                    <a:pt x="21" y="32"/>
                    <a:pt x="23" y="32"/>
                    <a:pt x="25" y="31"/>
                  </a:cubicBezTo>
                  <a:lnTo>
                    <a:pt x="25" y="35"/>
                  </a:lnTo>
                  <a:close/>
                  <a:moveTo>
                    <a:pt x="20" y="10"/>
                  </a:moveTo>
                  <a:cubicBezTo>
                    <a:pt x="20" y="7"/>
                    <a:pt x="17" y="4"/>
                    <a:pt x="13" y="4"/>
                  </a:cubicBezTo>
                  <a:cubicBezTo>
                    <a:pt x="9" y="4"/>
                    <a:pt x="7" y="7"/>
                    <a:pt x="6" y="10"/>
                  </a:cubicBezTo>
                  <a:lnTo>
                    <a:pt x="2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Freeform 36"/>
            <p:cNvSpPr>
              <a:spLocks/>
            </p:cNvSpPr>
            <p:nvPr userDrawn="1"/>
          </p:nvSpPr>
          <p:spPr bwMode="auto">
            <a:xfrm>
              <a:off x="3274" y="2122"/>
              <a:ext cx="61" cy="85"/>
            </a:xfrm>
            <a:custGeom>
              <a:avLst/>
              <a:gdLst>
                <a:gd name="T0" fmla="*/ 25 w 26"/>
                <a:gd name="T1" fmla="*/ 35 h 36"/>
                <a:gd name="T2" fmla="*/ 18 w 26"/>
                <a:gd name="T3" fmla="*/ 36 h 36"/>
                <a:gd name="T4" fmla="*/ 0 w 26"/>
                <a:gd name="T5" fmla="*/ 17 h 36"/>
                <a:gd name="T6" fmla="*/ 14 w 26"/>
                <a:gd name="T7" fmla="*/ 0 h 36"/>
                <a:gd name="T8" fmla="*/ 26 w 26"/>
                <a:gd name="T9" fmla="*/ 11 h 36"/>
                <a:gd name="T10" fmla="*/ 20 w 26"/>
                <a:gd name="T11" fmla="*/ 11 h 36"/>
                <a:gd name="T12" fmla="*/ 14 w 26"/>
                <a:gd name="T13" fmla="*/ 4 h 36"/>
                <a:gd name="T14" fmla="*/ 6 w 26"/>
                <a:gd name="T15" fmla="*/ 16 h 36"/>
                <a:gd name="T16" fmla="*/ 20 w 26"/>
                <a:gd name="T17" fmla="*/ 32 h 36"/>
                <a:gd name="T18" fmla="*/ 25 w 26"/>
                <a:gd name="T19" fmla="*/ 31 h 36"/>
                <a:gd name="T20" fmla="*/ 25 w 26"/>
                <a:gd name="T2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6">
                  <a:moveTo>
                    <a:pt x="25" y="35"/>
                  </a:moveTo>
                  <a:cubicBezTo>
                    <a:pt x="23" y="36"/>
                    <a:pt x="21" y="36"/>
                    <a:pt x="18" y="36"/>
                  </a:cubicBezTo>
                  <a:cubicBezTo>
                    <a:pt x="6" y="36"/>
                    <a:pt x="0" y="29"/>
                    <a:pt x="0" y="17"/>
                  </a:cubicBezTo>
                  <a:cubicBezTo>
                    <a:pt x="0" y="8"/>
                    <a:pt x="3" y="0"/>
                    <a:pt x="14" y="0"/>
                  </a:cubicBezTo>
                  <a:cubicBezTo>
                    <a:pt x="22" y="0"/>
                    <a:pt x="26" y="4"/>
                    <a:pt x="26" y="11"/>
                  </a:cubicBezTo>
                  <a:cubicBezTo>
                    <a:pt x="20" y="11"/>
                    <a:pt x="20" y="11"/>
                    <a:pt x="20" y="11"/>
                  </a:cubicBezTo>
                  <a:cubicBezTo>
                    <a:pt x="20" y="7"/>
                    <a:pt x="18" y="4"/>
                    <a:pt x="14" y="4"/>
                  </a:cubicBezTo>
                  <a:cubicBezTo>
                    <a:pt x="8" y="4"/>
                    <a:pt x="6" y="11"/>
                    <a:pt x="6" y="16"/>
                  </a:cubicBezTo>
                  <a:cubicBezTo>
                    <a:pt x="6" y="25"/>
                    <a:pt x="10" y="32"/>
                    <a:pt x="20" y="32"/>
                  </a:cubicBezTo>
                  <a:cubicBezTo>
                    <a:pt x="22" y="32"/>
                    <a:pt x="24" y="32"/>
                    <a:pt x="25" y="31"/>
                  </a:cubicBezTo>
                  <a:lnTo>
                    <a:pt x="2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Freeform 37"/>
            <p:cNvSpPr>
              <a:spLocks/>
            </p:cNvSpPr>
            <p:nvPr userDrawn="1"/>
          </p:nvSpPr>
          <p:spPr bwMode="auto">
            <a:xfrm>
              <a:off x="3352" y="2087"/>
              <a:ext cx="59" cy="120"/>
            </a:xfrm>
            <a:custGeom>
              <a:avLst/>
              <a:gdLst>
                <a:gd name="T0" fmla="*/ 20 w 25"/>
                <a:gd name="T1" fmla="*/ 51 h 51"/>
                <a:gd name="T2" fmla="*/ 20 w 25"/>
                <a:gd name="T3" fmla="*/ 31 h 51"/>
                <a:gd name="T4" fmla="*/ 15 w 25"/>
                <a:gd name="T5" fmla="*/ 20 h 51"/>
                <a:gd name="T6" fmla="*/ 5 w 25"/>
                <a:gd name="T7" fmla="*/ 36 h 51"/>
                <a:gd name="T8" fmla="*/ 5 w 25"/>
                <a:gd name="T9" fmla="*/ 51 h 51"/>
                <a:gd name="T10" fmla="*/ 0 w 25"/>
                <a:gd name="T11" fmla="*/ 51 h 51"/>
                <a:gd name="T12" fmla="*/ 0 w 25"/>
                <a:gd name="T13" fmla="*/ 0 h 51"/>
                <a:gd name="T14" fmla="*/ 5 w 25"/>
                <a:gd name="T15" fmla="*/ 0 h 51"/>
                <a:gd name="T16" fmla="*/ 5 w 25"/>
                <a:gd name="T17" fmla="*/ 24 h 51"/>
                <a:gd name="T18" fmla="*/ 5 w 25"/>
                <a:gd name="T19" fmla="*/ 24 h 51"/>
                <a:gd name="T20" fmla="*/ 16 w 25"/>
                <a:gd name="T21" fmla="*/ 15 h 51"/>
                <a:gd name="T22" fmla="*/ 25 w 25"/>
                <a:gd name="T23" fmla="*/ 25 h 51"/>
                <a:gd name="T24" fmla="*/ 25 w 25"/>
                <a:gd name="T25" fmla="*/ 51 h 51"/>
                <a:gd name="T26" fmla="*/ 20 w 25"/>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1">
                  <a:moveTo>
                    <a:pt x="20" y="51"/>
                  </a:moveTo>
                  <a:cubicBezTo>
                    <a:pt x="20" y="31"/>
                    <a:pt x="20" y="31"/>
                    <a:pt x="20" y="31"/>
                  </a:cubicBezTo>
                  <a:cubicBezTo>
                    <a:pt x="20" y="27"/>
                    <a:pt x="21" y="20"/>
                    <a:pt x="15" y="20"/>
                  </a:cubicBezTo>
                  <a:cubicBezTo>
                    <a:pt x="8" y="20"/>
                    <a:pt x="5" y="31"/>
                    <a:pt x="5" y="36"/>
                  </a:cubicBezTo>
                  <a:cubicBezTo>
                    <a:pt x="5" y="51"/>
                    <a:pt x="5" y="51"/>
                    <a:pt x="5" y="51"/>
                  </a:cubicBezTo>
                  <a:cubicBezTo>
                    <a:pt x="0" y="51"/>
                    <a:pt x="0" y="51"/>
                    <a:pt x="0" y="51"/>
                  </a:cubicBezTo>
                  <a:cubicBezTo>
                    <a:pt x="0" y="0"/>
                    <a:pt x="0" y="0"/>
                    <a:pt x="0" y="0"/>
                  </a:cubicBezTo>
                  <a:cubicBezTo>
                    <a:pt x="5" y="0"/>
                    <a:pt x="5" y="0"/>
                    <a:pt x="5" y="0"/>
                  </a:cubicBezTo>
                  <a:cubicBezTo>
                    <a:pt x="5" y="24"/>
                    <a:pt x="5" y="24"/>
                    <a:pt x="5" y="24"/>
                  </a:cubicBezTo>
                  <a:cubicBezTo>
                    <a:pt x="5" y="24"/>
                    <a:pt x="5" y="24"/>
                    <a:pt x="5" y="24"/>
                  </a:cubicBezTo>
                  <a:cubicBezTo>
                    <a:pt x="7" y="18"/>
                    <a:pt x="10" y="15"/>
                    <a:pt x="16" y="15"/>
                  </a:cubicBezTo>
                  <a:cubicBezTo>
                    <a:pt x="23" y="15"/>
                    <a:pt x="25" y="20"/>
                    <a:pt x="25" y="25"/>
                  </a:cubicBezTo>
                  <a:cubicBezTo>
                    <a:pt x="25" y="51"/>
                    <a:pt x="25" y="51"/>
                    <a:pt x="25" y="51"/>
                  </a:cubicBezTo>
                  <a:lnTo>
                    <a:pt x="2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Freeform 38"/>
            <p:cNvSpPr>
              <a:spLocks/>
            </p:cNvSpPr>
            <p:nvPr userDrawn="1"/>
          </p:nvSpPr>
          <p:spPr bwMode="auto">
            <a:xfrm>
              <a:off x="3437" y="2122"/>
              <a:ext cx="61" cy="85"/>
            </a:xfrm>
            <a:custGeom>
              <a:avLst/>
              <a:gdLst>
                <a:gd name="T0" fmla="*/ 21 w 26"/>
                <a:gd name="T1" fmla="*/ 36 h 36"/>
                <a:gd name="T2" fmla="*/ 21 w 26"/>
                <a:gd name="T3" fmla="*/ 16 h 36"/>
                <a:gd name="T4" fmla="*/ 15 w 26"/>
                <a:gd name="T5" fmla="*/ 5 h 36"/>
                <a:gd name="T6" fmla="*/ 5 w 26"/>
                <a:gd name="T7" fmla="*/ 21 h 36"/>
                <a:gd name="T8" fmla="*/ 5 w 26"/>
                <a:gd name="T9" fmla="*/ 36 h 36"/>
                <a:gd name="T10" fmla="*/ 0 w 26"/>
                <a:gd name="T11" fmla="*/ 36 h 36"/>
                <a:gd name="T12" fmla="*/ 0 w 26"/>
                <a:gd name="T13" fmla="*/ 0 h 36"/>
                <a:gd name="T14" fmla="*/ 5 w 26"/>
                <a:gd name="T15" fmla="*/ 0 h 36"/>
                <a:gd name="T16" fmla="*/ 5 w 26"/>
                <a:gd name="T17" fmla="*/ 9 h 36"/>
                <a:gd name="T18" fmla="*/ 6 w 26"/>
                <a:gd name="T19" fmla="*/ 9 h 36"/>
                <a:gd name="T20" fmla="*/ 17 w 26"/>
                <a:gd name="T21" fmla="*/ 0 h 36"/>
                <a:gd name="T22" fmla="*/ 26 w 26"/>
                <a:gd name="T23" fmla="*/ 10 h 36"/>
                <a:gd name="T24" fmla="*/ 26 w 26"/>
                <a:gd name="T25" fmla="*/ 36 h 36"/>
                <a:gd name="T26" fmla="*/ 21 w 26"/>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6">
                  <a:moveTo>
                    <a:pt x="21" y="36"/>
                  </a:moveTo>
                  <a:cubicBezTo>
                    <a:pt x="21" y="16"/>
                    <a:pt x="21" y="16"/>
                    <a:pt x="21" y="16"/>
                  </a:cubicBezTo>
                  <a:cubicBezTo>
                    <a:pt x="21" y="12"/>
                    <a:pt x="21" y="5"/>
                    <a:pt x="15" y="5"/>
                  </a:cubicBezTo>
                  <a:cubicBezTo>
                    <a:pt x="8" y="5"/>
                    <a:pt x="5" y="16"/>
                    <a:pt x="5" y="21"/>
                  </a:cubicBezTo>
                  <a:cubicBezTo>
                    <a:pt x="5" y="36"/>
                    <a:pt x="5" y="36"/>
                    <a:pt x="5" y="36"/>
                  </a:cubicBezTo>
                  <a:cubicBezTo>
                    <a:pt x="0" y="36"/>
                    <a:pt x="0" y="36"/>
                    <a:pt x="0" y="36"/>
                  </a:cubicBezTo>
                  <a:cubicBezTo>
                    <a:pt x="0" y="0"/>
                    <a:pt x="0" y="0"/>
                    <a:pt x="0" y="0"/>
                  </a:cubicBezTo>
                  <a:cubicBezTo>
                    <a:pt x="5" y="0"/>
                    <a:pt x="5" y="0"/>
                    <a:pt x="5" y="0"/>
                  </a:cubicBezTo>
                  <a:cubicBezTo>
                    <a:pt x="5" y="9"/>
                    <a:pt x="5" y="9"/>
                    <a:pt x="5" y="9"/>
                  </a:cubicBezTo>
                  <a:cubicBezTo>
                    <a:pt x="6" y="9"/>
                    <a:pt x="6" y="9"/>
                    <a:pt x="6" y="9"/>
                  </a:cubicBezTo>
                  <a:cubicBezTo>
                    <a:pt x="7" y="3"/>
                    <a:pt x="11" y="0"/>
                    <a:pt x="17" y="0"/>
                  </a:cubicBezTo>
                  <a:cubicBezTo>
                    <a:pt x="23" y="0"/>
                    <a:pt x="26" y="5"/>
                    <a:pt x="26" y="10"/>
                  </a:cubicBezTo>
                  <a:cubicBezTo>
                    <a:pt x="26" y="36"/>
                    <a:pt x="26" y="36"/>
                    <a:pt x="26" y="36"/>
                  </a:cubicBezTo>
                  <a:lnTo>
                    <a:pt x="2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Freeform 39"/>
            <p:cNvSpPr>
              <a:spLocks noEditPoints="1"/>
            </p:cNvSpPr>
            <p:nvPr userDrawn="1"/>
          </p:nvSpPr>
          <p:spPr bwMode="auto">
            <a:xfrm>
              <a:off x="3517" y="2122"/>
              <a:ext cx="69" cy="85"/>
            </a:xfrm>
            <a:custGeom>
              <a:avLst/>
              <a:gdLst>
                <a:gd name="T0" fmla="*/ 0 w 29"/>
                <a:gd name="T1" fmla="*/ 18 h 36"/>
                <a:gd name="T2" fmla="*/ 15 w 29"/>
                <a:gd name="T3" fmla="*/ 0 h 36"/>
                <a:gd name="T4" fmla="*/ 29 w 29"/>
                <a:gd name="T5" fmla="*/ 18 h 36"/>
                <a:gd name="T6" fmla="*/ 15 w 29"/>
                <a:gd name="T7" fmla="*/ 36 h 36"/>
                <a:gd name="T8" fmla="*/ 0 w 29"/>
                <a:gd name="T9" fmla="*/ 18 h 36"/>
                <a:gd name="T10" fmla="*/ 23 w 29"/>
                <a:gd name="T11" fmla="*/ 18 h 36"/>
                <a:gd name="T12" fmla="*/ 15 w 29"/>
                <a:gd name="T13" fmla="*/ 4 h 36"/>
                <a:gd name="T14" fmla="*/ 6 w 29"/>
                <a:gd name="T15" fmla="*/ 18 h 36"/>
                <a:gd name="T16" fmla="*/ 15 w 29"/>
                <a:gd name="T17" fmla="*/ 32 h 36"/>
                <a:gd name="T18" fmla="*/ 23 w 29"/>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6">
                  <a:moveTo>
                    <a:pt x="0" y="18"/>
                  </a:moveTo>
                  <a:cubicBezTo>
                    <a:pt x="0" y="9"/>
                    <a:pt x="4" y="0"/>
                    <a:pt x="15" y="0"/>
                  </a:cubicBezTo>
                  <a:cubicBezTo>
                    <a:pt x="26" y="0"/>
                    <a:pt x="29" y="9"/>
                    <a:pt x="29" y="18"/>
                  </a:cubicBezTo>
                  <a:cubicBezTo>
                    <a:pt x="29" y="28"/>
                    <a:pt x="26" y="36"/>
                    <a:pt x="15" y="36"/>
                  </a:cubicBezTo>
                  <a:cubicBezTo>
                    <a:pt x="4" y="36"/>
                    <a:pt x="0" y="28"/>
                    <a:pt x="0" y="18"/>
                  </a:cubicBezTo>
                  <a:close/>
                  <a:moveTo>
                    <a:pt x="23" y="18"/>
                  </a:moveTo>
                  <a:cubicBezTo>
                    <a:pt x="23" y="12"/>
                    <a:pt x="22" y="4"/>
                    <a:pt x="15" y="4"/>
                  </a:cubicBezTo>
                  <a:cubicBezTo>
                    <a:pt x="7" y="4"/>
                    <a:pt x="6" y="12"/>
                    <a:pt x="6" y="18"/>
                  </a:cubicBezTo>
                  <a:cubicBezTo>
                    <a:pt x="6" y="24"/>
                    <a:pt x="7" y="32"/>
                    <a:pt x="15" y="32"/>
                  </a:cubicBezTo>
                  <a:cubicBezTo>
                    <a:pt x="22" y="32"/>
                    <a:pt x="23" y="24"/>
                    <a:pt x="2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40"/>
            <p:cNvSpPr>
              <a:spLocks noChangeArrowheads="1"/>
            </p:cNvSpPr>
            <p:nvPr userDrawn="1"/>
          </p:nvSpPr>
          <p:spPr bwMode="auto">
            <a:xfrm>
              <a:off x="3607" y="2087"/>
              <a:ext cx="12" cy="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Freeform 41"/>
            <p:cNvSpPr>
              <a:spLocks noEditPoints="1"/>
            </p:cNvSpPr>
            <p:nvPr userDrawn="1"/>
          </p:nvSpPr>
          <p:spPr bwMode="auto">
            <a:xfrm>
              <a:off x="3640" y="2122"/>
              <a:ext cx="69" cy="85"/>
            </a:xfrm>
            <a:custGeom>
              <a:avLst/>
              <a:gdLst>
                <a:gd name="T0" fmla="*/ 0 w 29"/>
                <a:gd name="T1" fmla="*/ 18 h 36"/>
                <a:gd name="T2" fmla="*/ 15 w 29"/>
                <a:gd name="T3" fmla="*/ 0 h 36"/>
                <a:gd name="T4" fmla="*/ 29 w 29"/>
                <a:gd name="T5" fmla="*/ 18 h 36"/>
                <a:gd name="T6" fmla="*/ 15 w 29"/>
                <a:gd name="T7" fmla="*/ 36 h 36"/>
                <a:gd name="T8" fmla="*/ 0 w 29"/>
                <a:gd name="T9" fmla="*/ 18 h 36"/>
                <a:gd name="T10" fmla="*/ 23 w 29"/>
                <a:gd name="T11" fmla="*/ 18 h 36"/>
                <a:gd name="T12" fmla="*/ 15 w 29"/>
                <a:gd name="T13" fmla="*/ 4 h 36"/>
                <a:gd name="T14" fmla="*/ 6 w 29"/>
                <a:gd name="T15" fmla="*/ 18 h 36"/>
                <a:gd name="T16" fmla="*/ 15 w 29"/>
                <a:gd name="T17" fmla="*/ 32 h 36"/>
                <a:gd name="T18" fmla="*/ 23 w 29"/>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6">
                  <a:moveTo>
                    <a:pt x="0" y="18"/>
                  </a:moveTo>
                  <a:cubicBezTo>
                    <a:pt x="0" y="9"/>
                    <a:pt x="4" y="0"/>
                    <a:pt x="15" y="0"/>
                  </a:cubicBezTo>
                  <a:cubicBezTo>
                    <a:pt x="26" y="0"/>
                    <a:pt x="29" y="9"/>
                    <a:pt x="29" y="18"/>
                  </a:cubicBezTo>
                  <a:cubicBezTo>
                    <a:pt x="29" y="28"/>
                    <a:pt x="26" y="36"/>
                    <a:pt x="15" y="36"/>
                  </a:cubicBezTo>
                  <a:cubicBezTo>
                    <a:pt x="4" y="36"/>
                    <a:pt x="0" y="28"/>
                    <a:pt x="0" y="18"/>
                  </a:cubicBezTo>
                  <a:close/>
                  <a:moveTo>
                    <a:pt x="23" y="18"/>
                  </a:moveTo>
                  <a:cubicBezTo>
                    <a:pt x="23" y="12"/>
                    <a:pt x="22" y="4"/>
                    <a:pt x="15" y="4"/>
                  </a:cubicBezTo>
                  <a:cubicBezTo>
                    <a:pt x="7" y="4"/>
                    <a:pt x="6" y="12"/>
                    <a:pt x="6" y="18"/>
                  </a:cubicBezTo>
                  <a:cubicBezTo>
                    <a:pt x="6" y="24"/>
                    <a:pt x="7" y="32"/>
                    <a:pt x="15" y="32"/>
                  </a:cubicBezTo>
                  <a:cubicBezTo>
                    <a:pt x="22" y="32"/>
                    <a:pt x="23" y="24"/>
                    <a:pt x="2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Freeform 42"/>
            <p:cNvSpPr>
              <a:spLocks noEditPoints="1"/>
            </p:cNvSpPr>
            <p:nvPr userDrawn="1"/>
          </p:nvSpPr>
          <p:spPr bwMode="auto">
            <a:xfrm>
              <a:off x="3723" y="2122"/>
              <a:ext cx="61" cy="121"/>
            </a:xfrm>
            <a:custGeom>
              <a:avLst/>
              <a:gdLst>
                <a:gd name="T0" fmla="*/ 21 w 26"/>
                <a:gd name="T1" fmla="*/ 29 h 51"/>
                <a:gd name="T2" fmla="*/ 21 w 26"/>
                <a:gd name="T3" fmla="*/ 29 h 51"/>
                <a:gd name="T4" fmla="*/ 12 w 26"/>
                <a:gd name="T5" fmla="*/ 36 h 51"/>
                <a:gd name="T6" fmla="*/ 0 w 26"/>
                <a:gd name="T7" fmla="*/ 18 h 51"/>
                <a:gd name="T8" fmla="*/ 12 w 26"/>
                <a:gd name="T9" fmla="*/ 0 h 51"/>
                <a:gd name="T10" fmla="*/ 21 w 26"/>
                <a:gd name="T11" fmla="*/ 6 h 51"/>
                <a:gd name="T12" fmla="*/ 21 w 26"/>
                <a:gd name="T13" fmla="*/ 6 h 51"/>
                <a:gd name="T14" fmla="*/ 21 w 26"/>
                <a:gd name="T15" fmla="*/ 0 h 51"/>
                <a:gd name="T16" fmla="*/ 26 w 26"/>
                <a:gd name="T17" fmla="*/ 0 h 51"/>
                <a:gd name="T18" fmla="*/ 26 w 26"/>
                <a:gd name="T19" fmla="*/ 36 h 51"/>
                <a:gd name="T20" fmla="*/ 11 w 26"/>
                <a:gd name="T21" fmla="*/ 51 h 51"/>
                <a:gd name="T22" fmla="*/ 2 w 26"/>
                <a:gd name="T23" fmla="*/ 50 h 51"/>
                <a:gd name="T24" fmla="*/ 2 w 26"/>
                <a:gd name="T25" fmla="*/ 45 h 51"/>
                <a:gd name="T26" fmla="*/ 11 w 26"/>
                <a:gd name="T27" fmla="*/ 47 h 51"/>
                <a:gd name="T28" fmla="*/ 21 w 26"/>
                <a:gd name="T29" fmla="*/ 35 h 51"/>
                <a:gd name="T30" fmla="*/ 21 w 26"/>
                <a:gd name="T31" fmla="*/ 29 h 51"/>
                <a:gd name="T32" fmla="*/ 21 w 26"/>
                <a:gd name="T33" fmla="*/ 17 h 51"/>
                <a:gd name="T34" fmla="*/ 13 w 26"/>
                <a:gd name="T35" fmla="*/ 4 h 51"/>
                <a:gd name="T36" fmla="*/ 6 w 26"/>
                <a:gd name="T37" fmla="*/ 18 h 51"/>
                <a:gd name="T38" fmla="*/ 13 w 26"/>
                <a:gd name="T39" fmla="*/ 31 h 51"/>
                <a:gd name="T40" fmla="*/ 21 w 26"/>
                <a:gd name="T4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51">
                  <a:moveTo>
                    <a:pt x="21" y="29"/>
                  </a:moveTo>
                  <a:cubicBezTo>
                    <a:pt x="21" y="29"/>
                    <a:pt x="21" y="29"/>
                    <a:pt x="21" y="29"/>
                  </a:cubicBezTo>
                  <a:cubicBezTo>
                    <a:pt x="20" y="33"/>
                    <a:pt x="16" y="36"/>
                    <a:pt x="12" y="36"/>
                  </a:cubicBezTo>
                  <a:cubicBezTo>
                    <a:pt x="2" y="36"/>
                    <a:pt x="0" y="26"/>
                    <a:pt x="0" y="18"/>
                  </a:cubicBezTo>
                  <a:cubicBezTo>
                    <a:pt x="0" y="11"/>
                    <a:pt x="2" y="0"/>
                    <a:pt x="12" y="0"/>
                  </a:cubicBezTo>
                  <a:cubicBezTo>
                    <a:pt x="16" y="0"/>
                    <a:pt x="20" y="2"/>
                    <a:pt x="21" y="6"/>
                  </a:cubicBezTo>
                  <a:cubicBezTo>
                    <a:pt x="21" y="6"/>
                    <a:pt x="21" y="6"/>
                    <a:pt x="21" y="6"/>
                  </a:cubicBezTo>
                  <a:cubicBezTo>
                    <a:pt x="21" y="0"/>
                    <a:pt x="21" y="0"/>
                    <a:pt x="21" y="0"/>
                  </a:cubicBezTo>
                  <a:cubicBezTo>
                    <a:pt x="26" y="0"/>
                    <a:pt x="26" y="0"/>
                    <a:pt x="26" y="0"/>
                  </a:cubicBezTo>
                  <a:cubicBezTo>
                    <a:pt x="26" y="36"/>
                    <a:pt x="26" y="36"/>
                    <a:pt x="26" y="36"/>
                  </a:cubicBezTo>
                  <a:cubicBezTo>
                    <a:pt x="26" y="46"/>
                    <a:pt x="22" y="51"/>
                    <a:pt x="11" y="51"/>
                  </a:cubicBezTo>
                  <a:cubicBezTo>
                    <a:pt x="8" y="51"/>
                    <a:pt x="5" y="50"/>
                    <a:pt x="2" y="50"/>
                  </a:cubicBezTo>
                  <a:cubicBezTo>
                    <a:pt x="2" y="45"/>
                    <a:pt x="2" y="45"/>
                    <a:pt x="2" y="45"/>
                  </a:cubicBezTo>
                  <a:cubicBezTo>
                    <a:pt x="5" y="46"/>
                    <a:pt x="7" y="47"/>
                    <a:pt x="11" y="47"/>
                  </a:cubicBezTo>
                  <a:cubicBezTo>
                    <a:pt x="19" y="47"/>
                    <a:pt x="21" y="43"/>
                    <a:pt x="21" y="35"/>
                  </a:cubicBezTo>
                  <a:lnTo>
                    <a:pt x="21" y="29"/>
                  </a:lnTo>
                  <a:close/>
                  <a:moveTo>
                    <a:pt x="21" y="17"/>
                  </a:moveTo>
                  <a:cubicBezTo>
                    <a:pt x="21" y="12"/>
                    <a:pt x="19" y="4"/>
                    <a:pt x="13" y="4"/>
                  </a:cubicBezTo>
                  <a:cubicBezTo>
                    <a:pt x="7" y="4"/>
                    <a:pt x="6" y="14"/>
                    <a:pt x="6" y="18"/>
                  </a:cubicBezTo>
                  <a:cubicBezTo>
                    <a:pt x="6" y="23"/>
                    <a:pt x="7" y="31"/>
                    <a:pt x="13" y="31"/>
                  </a:cubicBezTo>
                  <a:cubicBezTo>
                    <a:pt x="19" y="31"/>
                    <a:pt x="21" y="22"/>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Freeform 43"/>
            <p:cNvSpPr>
              <a:spLocks/>
            </p:cNvSpPr>
            <p:nvPr userDrawn="1"/>
          </p:nvSpPr>
          <p:spPr bwMode="auto">
            <a:xfrm>
              <a:off x="3798" y="2122"/>
              <a:ext cx="74" cy="118"/>
            </a:xfrm>
            <a:custGeom>
              <a:avLst/>
              <a:gdLst>
                <a:gd name="T0" fmla="*/ 19 w 74"/>
                <a:gd name="T1" fmla="*/ 118 h 118"/>
                <a:gd name="T2" fmla="*/ 31 w 74"/>
                <a:gd name="T3" fmla="*/ 85 h 118"/>
                <a:gd name="T4" fmla="*/ 0 w 74"/>
                <a:gd name="T5" fmla="*/ 0 h 118"/>
                <a:gd name="T6" fmla="*/ 12 w 74"/>
                <a:gd name="T7" fmla="*/ 0 h 118"/>
                <a:gd name="T8" fmla="*/ 38 w 74"/>
                <a:gd name="T9" fmla="*/ 66 h 118"/>
                <a:gd name="T10" fmla="*/ 38 w 74"/>
                <a:gd name="T11" fmla="*/ 66 h 118"/>
                <a:gd name="T12" fmla="*/ 59 w 74"/>
                <a:gd name="T13" fmla="*/ 0 h 118"/>
                <a:gd name="T14" fmla="*/ 74 w 74"/>
                <a:gd name="T15" fmla="*/ 0 h 118"/>
                <a:gd name="T16" fmla="*/ 33 w 74"/>
                <a:gd name="T17" fmla="*/ 118 h 118"/>
                <a:gd name="T18" fmla="*/ 19 w 74"/>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19" y="118"/>
                  </a:moveTo>
                  <a:lnTo>
                    <a:pt x="31" y="85"/>
                  </a:lnTo>
                  <a:lnTo>
                    <a:pt x="0" y="0"/>
                  </a:lnTo>
                  <a:lnTo>
                    <a:pt x="12" y="0"/>
                  </a:lnTo>
                  <a:lnTo>
                    <a:pt x="38" y="66"/>
                  </a:lnTo>
                  <a:lnTo>
                    <a:pt x="38" y="66"/>
                  </a:lnTo>
                  <a:lnTo>
                    <a:pt x="59" y="0"/>
                  </a:lnTo>
                  <a:lnTo>
                    <a:pt x="74" y="0"/>
                  </a:lnTo>
                  <a:lnTo>
                    <a:pt x="33" y="118"/>
                  </a:lnTo>
                  <a:lnTo>
                    <a:pt x="19"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44"/>
            <p:cNvSpPr>
              <a:spLocks noChangeArrowheads="1"/>
            </p:cNvSpPr>
            <p:nvPr userDrawn="1"/>
          </p:nvSpPr>
          <p:spPr bwMode="auto">
            <a:xfrm>
              <a:off x="3928" y="2077"/>
              <a:ext cx="10" cy="1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Freeform 45"/>
            <p:cNvSpPr>
              <a:spLocks noEditPoints="1"/>
            </p:cNvSpPr>
            <p:nvPr userDrawn="1"/>
          </p:nvSpPr>
          <p:spPr bwMode="auto">
            <a:xfrm>
              <a:off x="4004" y="2084"/>
              <a:ext cx="87" cy="123"/>
            </a:xfrm>
            <a:custGeom>
              <a:avLst/>
              <a:gdLst>
                <a:gd name="T0" fmla="*/ 0 w 37"/>
                <a:gd name="T1" fmla="*/ 26 h 52"/>
                <a:gd name="T2" fmla="*/ 19 w 37"/>
                <a:gd name="T3" fmla="*/ 0 h 52"/>
                <a:gd name="T4" fmla="*/ 37 w 37"/>
                <a:gd name="T5" fmla="*/ 26 h 52"/>
                <a:gd name="T6" fmla="*/ 19 w 37"/>
                <a:gd name="T7" fmla="*/ 52 h 52"/>
                <a:gd name="T8" fmla="*/ 0 w 37"/>
                <a:gd name="T9" fmla="*/ 26 h 52"/>
                <a:gd name="T10" fmla="*/ 30 w 37"/>
                <a:gd name="T11" fmla="*/ 26 h 52"/>
                <a:gd name="T12" fmla="*/ 19 w 37"/>
                <a:gd name="T13" fmla="*/ 5 h 52"/>
                <a:gd name="T14" fmla="*/ 7 w 37"/>
                <a:gd name="T15" fmla="*/ 26 h 52"/>
                <a:gd name="T16" fmla="*/ 19 w 37"/>
                <a:gd name="T17" fmla="*/ 48 h 52"/>
                <a:gd name="T18" fmla="*/ 30 w 37"/>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52">
                  <a:moveTo>
                    <a:pt x="0" y="26"/>
                  </a:moveTo>
                  <a:cubicBezTo>
                    <a:pt x="0" y="14"/>
                    <a:pt x="4" y="0"/>
                    <a:pt x="19" y="0"/>
                  </a:cubicBezTo>
                  <a:cubicBezTo>
                    <a:pt x="33" y="0"/>
                    <a:pt x="37" y="14"/>
                    <a:pt x="37" y="26"/>
                  </a:cubicBezTo>
                  <a:cubicBezTo>
                    <a:pt x="37" y="38"/>
                    <a:pt x="33" y="52"/>
                    <a:pt x="19" y="52"/>
                  </a:cubicBezTo>
                  <a:cubicBezTo>
                    <a:pt x="4" y="52"/>
                    <a:pt x="0" y="38"/>
                    <a:pt x="0" y="26"/>
                  </a:cubicBezTo>
                  <a:close/>
                  <a:moveTo>
                    <a:pt x="30" y="26"/>
                  </a:moveTo>
                  <a:cubicBezTo>
                    <a:pt x="30" y="18"/>
                    <a:pt x="29" y="5"/>
                    <a:pt x="19" y="5"/>
                  </a:cubicBezTo>
                  <a:cubicBezTo>
                    <a:pt x="8" y="5"/>
                    <a:pt x="7" y="18"/>
                    <a:pt x="7" y="26"/>
                  </a:cubicBezTo>
                  <a:cubicBezTo>
                    <a:pt x="7" y="34"/>
                    <a:pt x="8" y="48"/>
                    <a:pt x="19" y="48"/>
                  </a:cubicBezTo>
                  <a:cubicBezTo>
                    <a:pt x="29" y="48"/>
                    <a:pt x="30" y="34"/>
                    <a:pt x="3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Freeform 46"/>
            <p:cNvSpPr>
              <a:spLocks noEditPoints="1"/>
            </p:cNvSpPr>
            <p:nvPr userDrawn="1"/>
          </p:nvSpPr>
          <p:spPr bwMode="auto">
            <a:xfrm>
              <a:off x="4113" y="2122"/>
              <a:ext cx="61" cy="121"/>
            </a:xfrm>
            <a:custGeom>
              <a:avLst/>
              <a:gdLst>
                <a:gd name="T0" fmla="*/ 0 w 26"/>
                <a:gd name="T1" fmla="*/ 51 h 51"/>
                <a:gd name="T2" fmla="*/ 0 w 26"/>
                <a:gd name="T3" fmla="*/ 0 h 51"/>
                <a:gd name="T4" fmla="*/ 5 w 26"/>
                <a:gd name="T5" fmla="*/ 0 h 51"/>
                <a:gd name="T6" fmla="*/ 5 w 26"/>
                <a:gd name="T7" fmla="*/ 6 h 51"/>
                <a:gd name="T8" fmla="*/ 5 w 26"/>
                <a:gd name="T9" fmla="*/ 6 h 51"/>
                <a:gd name="T10" fmla="*/ 14 w 26"/>
                <a:gd name="T11" fmla="*/ 0 h 51"/>
                <a:gd name="T12" fmla="*/ 26 w 26"/>
                <a:gd name="T13" fmla="*/ 18 h 51"/>
                <a:gd name="T14" fmla="*/ 14 w 26"/>
                <a:gd name="T15" fmla="*/ 36 h 51"/>
                <a:gd name="T16" fmla="*/ 5 w 26"/>
                <a:gd name="T17" fmla="*/ 30 h 51"/>
                <a:gd name="T18" fmla="*/ 5 w 26"/>
                <a:gd name="T19" fmla="*/ 30 h 51"/>
                <a:gd name="T20" fmla="*/ 5 w 26"/>
                <a:gd name="T21" fmla="*/ 51 h 51"/>
                <a:gd name="T22" fmla="*/ 0 w 26"/>
                <a:gd name="T23" fmla="*/ 51 h 51"/>
                <a:gd name="T24" fmla="*/ 20 w 26"/>
                <a:gd name="T25" fmla="*/ 17 h 51"/>
                <a:gd name="T26" fmla="*/ 13 w 26"/>
                <a:gd name="T27" fmla="*/ 4 h 51"/>
                <a:gd name="T28" fmla="*/ 5 w 26"/>
                <a:gd name="T29" fmla="*/ 18 h 51"/>
                <a:gd name="T30" fmla="*/ 13 w 26"/>
                <a:gd name="T31" fmla="*/ 32 h 51"/>
                <a:gd name="T32" fmla="*/ 20 w 26"/>
                <a:gd name="T33"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1">
                  <a:moveTo>
                    <a:pt x="0" y="51"/>
                  </a:moveTo>
                  <a:cubicBezTo>
                    <a:pt x="0" y="0"/>
                    <a:pt x="0" y="0"/>
                    <a:pt x="0" y="0"/>
                  </a:cubicBezTo>
                  <a:cubicBezTo>
                    <a:pt x="5" y="0"/>
                    <a:pt x="5" y="0"/>
                    <a:pt x="5" y="0"/>
                  </a:cubicBezTo>
                  <a:cubicBezTo>
                    <a:pt x="5" y="6"/>
                    <a:pt x="5" y="6"/>
                    <a:pt x="5" y="6"/>
                  </a:cubicBezTo>
                  <a:cubicBezTo>
                    <a:pt x="5" y="6"/>
                    <a:pt x="5" y="6"/>
                    <a:pt x="5" y="6"/>
                  </a:cubicBezTo>
                  <a:cubicBezTo>
                    <a:pt x="6" y="2"/>
                    <a:pt x="10" y="0"/>
                    <a:pt x="14" y="0"/>
                  </a:cubicBezTo>
                  <a:cubicBezTo>
                    <a:pt x="24" y="0"/>
                    <a:pt x="26" y="9"/>
                    <a:pt x="26" y="18"/>
                  </a:cubicBezTo>
                  <a:cubicBezTo>
                    <a:pt x="26" y="25"/>
                    <a:pt x="24" y="36"/>
                    <a:pt x="14" y="36"/>
                  </a:cubicBezTo>
                  <a:cubicBezTo>
                    <a:pt x="10" y="36"/>
                    <a:pt x="6" y="34"/>
                    <a:pt x="5" y="30"/>
                  </a:cubicBezTo>
                  <a:cubicBezTo>
                    <a:pt x="5" y="30"/>
                    <a:pt x="5" y="30"/>
                    <a:pt x="5" y="30"/>
                  </a:cubicBezTo>
                  <a:cubicBezTo>
                    <a:pt x="5" y="51"/>
                    <a:pt x="5" y="51"/>
                    <a:pt x="5" y="51"/>
                  </a:cubicBezTo>
                  <a:lnTo>
                    <a:pt x="0" y="51"/>
                  </a:lnTo>
                  <a:close/>
                  <a:moveTo>
                    <a:pt x="20" y="17"/>
                  </a:moveTo>
                  <a:cubicBezTo>
                    <a:pt x="20" y="12"/>
                    <a:pt x="19" y="4"/>
                    <a:pt x="13" y="4"/>
                  </a:cubicBezTo>
                  <a:cubicBezTo>
                    <a:pt x="7" y="4"/>
                    <a:pt x="5" y="13"/>
                    <a:pt x="5" y="18"/>
                  </a:cubicBezTo>
                  <a:cubicBezTo>
                    <a:pt x="5" y="23"/>
                    <a:pt x="6" y="32"/>
                    <a:pt x="13" y="32"/>
                  </a:cubicBezTo>
                  <a:cubicBezTo>
                    <a:pt x="20" y="32"/>
                    <a:pt x="20" y="22"/>
                    <a:pt x="2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Freeform 47"/>
            <p:cNvSpPr>
              <a:spLocks noEditPoints="1"/>
            </p:cNvSpPr>
            <p:nvPr userDrawn="1"/>
          </p:nvSpPr>
          <p:spPr bwMode="auto">
            <a:xfrm>
              <a:off x="4188" y="2122"/>
              <a:ext cx="62" cy="85"/>
            </a:xfrm>
            <a:custGeom>
              <a:avLst/>
              <a:gdLst>
                <a:gd name="T0" fmla="*/ 25 w 26"/>
                <a:gd name="T1" fmla="*/ 35 h 36"/>
                <a:gd name="T2" fmla="*/ 17 w 26"/>
                <a:gd name="T3" fmla="*/ 36 h 36"/>
                <a:gd name="T4" fmla="*/ 0 w 26"/>
                <a:gd name="T5" fmla="*/ 17 h 36"/>
                <a:gd name="T6" fmla="*/ 14 w 26"/>
                <a:gd name="T7" fmla="*/ 0 h 36"/>
                <a:gd name="T8" fmla="*/ 26 w 26"/>
                <a:gd name="T9" fmla="*/ 13 h 36"/>
                <a:gd name="T10" fmla="*/ 26 w 26"/>
                <a:gd name="T11" fmla="*/ 15 h 36"/>
                <a:gd name="T12" fmla="*/ 6 w 26"/>
                <a:gd name="T13" fmla="*/ 15 h 36"/>
                <a:gd name="T14" fmla="*/ 6 w 26"/>
                <a:gd name="T15" fmla="*/ 17 h 36"/>
                <a:gd name="T16" fmla="*/ 18 w 26"/>
                <a:gd name="T17" fmla="*/ 32 h 36"/>
                <a:gd name="T18" fmla="*/ 25 w 26"/>
                <a:gd name="T19" fmla="*/ 31 h 36"/>
                <a:gd name="T20" fmla="*/ 25 w 26"/>
                <a:gd name="T21" fmla="*/ 35 h 36"/>
                <a:gd name="T22" fmla="*/ 20 w 26"/>
                <a:gd name="T23" fmla="*/ 10 h 36"/>
                <a:gd name="T24" fmla="*/ 14 w 26"/>
                <a:gd name="T25" fmla="*/ 4 h 36"/>
                <a:gd name="T26" fmla="*/ 6 w 26"/>
                <a:gd name="T27" fmla="*/ 10 h 36"/>
                <a:gd name="T28" fmla="*/ 20 w 26"/>
                <a:gd name="T2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6">
                  <a:moveTo>
                    <a:pt x="25" y="35"/>
                  </a:moveTo>
                  <a:cubicBezTo>
                    <a:pt x="23" y="36"/>
                    <a:pt x="20" y="36"/>
                    <a:pt x="17" y="36"/>
                  </a:cubicBezTo>
                  <a:cubicBezTo>
                    <a:pt x="5" y="36"/>
                    <a:pt x="0" y="28"/>
                    <a:pt x="0" y="17"/>
                  </a:cubicBezTo>
                  <a:cubicBezTo>
                    <a:pt x="0" y="8"/>
                    <a:pt x="4" y="0"/>
                    <a:pt x="14" y="0"/>
                  </a:cubicBezTo>
                  <a:cubicBezTo>
                    <a:pt x="22" y="0"/>
                    <a:pt x="26" y="5"/>
                    <a:pt x="26" y="13"/>
                  </a:cubicBezTo>
                  <a:cubicBezTo>
                    <a:pt x="26" y="15"/>
                    <a:pt x="26" y="15"/>
                    <a:pt x="26" y="15"/>
                  </a:cubicBezTo>
                  <a:cubicBezTo>
                    <a:pt x="6" y="15"/>
                    <a:pt x="6" y="15"/>
                    <a:pt x="6" y="15"/>
                  </a:cubicBezTo>
                  <a:cubicBezTo>
                    <a:pt x="6" y="17"/>
                    <a:pt x="6" y="17"/>
                    <a:pt x="6" y="17"/>
                  </a:cubicBezTo>
                  <a:cubicBezTo>
                    <a:pt x="6" y="24"/>
                    <a:pt x="10" y="32"/>
                    <a:pt x="18" y="32"/>
                  </a:cubicBezTo>
                  <a:cubicBezTo>
                    <a:pt x="21" y="32"/>
                    <a:pt x="23" y="32"/>
                    <a:pt x="25" y="31"/>
                  </a:cubicBezTo>
                  <a:lnTo>
                    <a:pt x="25" y="35"/>
                  </a:lnTo>
                  <a:close/>
                  <a:moveTo>
                    <a:pt x="20" y="10"/>
                  </a:moveTo>
                  <a:cubicBezTo>
                    <a:pt x="20" y="7"/>
                    <a:pt x="18" y="4"/>
                    <a:pt x="14" y="4"/>
                  </a:cubicBezTo>
                  <a:cubicBezTo>
                    <a:pt x="9" y="4"/>
                    <a:pt x="7" y="7"/>
                    <a:pt x="6" y="10"/>
                  </a:cubicBezTo>
                  <a:lnTo>
                    <a:pt x="2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Freeform 48"/>
            <p:cNvSpPr>
              <a:spLocks/>
            </p:cNvSpPr>
            <p:nvPr userDrawn="1"/>
          </p:nvSpPr>
          <p:spPr bwMode="auto">
            <a:xfrm>
              <a:off x="4271" y="2122"/>
              <a:ext cx="40" cy="85"/>
            </a:xfrm>
            <a:custGeom>
              <a:avLst/>
              <a:gdLst>
                <a:gd name="T0" fmla="*/ 0 w 17"/>
                <a:gd name="T1" fmla="*/ 36 h 36"/>
                <a:gd name="T2" fmla="*/ 0 w 17"/>
                <a:gd name="T3" fmla="*/ 0 h 36"/>
                <a:gd name="T4" fmla="*/ 5 w 17"/>
                <a:gd name="T5" fmla="*/ 0 h 36"/>
                <a:gd name="T6" fmla="*/ 5 w 17"/>
                <a:gd name="T7" fmla="*/ 7 h 36"/>
                <a:gd name="T8" fmla="*/ 5 w 17"/>
                <a:gd name="T9" fmla="*/ 7 h 36"/>
                <a:gd name="T10" fmla="*/ 17 w 17"/>
                <a:gd name="T11" fmla="*/ 0 h 36"/>
                <a:gd name="T12" fmla="*/ 17 w 17"/>
                <a:gd name="T13" fmla="*/ 5 h 36"/>
                <a:gd name="T14" fmla="*/ 5 w 17"/>
                <a:gd name="T15" fmla="*/ 21 h 36"/>
                <a:gd name="T16" fmla="*/ 5 w 17"/>
                <a:gd name="T17" fmla="*/ 36 h 36"/>
                <a:gd name="T18" fmla="*/ 0 w 17"/>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6">
                  <a:moveTo>
                    <a:pt x="0" y="36"/>
                  </a:moveTo>
                  <a:cubicBezTo>
                    <a:pt x="0" y="0"/>
                    <a:pt x="0" y="0"/>
                    <a:pt x="0" y="0"/>
                  </a:cubicBezTo>
                  <a:cubicBezTo>
                    <a:pt x="5" y="0"/>
                    <a:pt x="5" y="0"/>
                    <a:pt x="5" y="0"/>
                  </a:cubicBezTo>
                  <a:cubicBezTo>
                    <a:pt x="5" y="7"/>
                    <a:pt x="5" y="7"/>
                    <a:pt x="5" y="7"/>
                  </a:cubicBezTo>
                  <a:cubicBezTo>
                    <a:pt x="5" y="7"/>
                    <a:pt x="5" y="7"/>
                    <a:pt x="5" y="7"/>
                  </a:cubicBezTo>
                  <a:cubicBezTo>
                    <a:pt x="7" y="2"/>
                    <a:pt x="11" y="0"/>
                    <a:pt x="17" y="0"/>
                  </a:cubicBezTo>
                  <a:cubicBezTo>
                    <a:pt x="17" y="5"/>
                    <a:pt x="17" y="5"/>
                    <a:pt x="17" y="5"/>
                  </a:cubicBezTo>
                  <a:cubicBezTo>
                    <a:pt x="7" y="5"/>
                    <a:pt x="5" y="13"/>
                    <a:pt x="5" y="21"/>
                  </a:cubicBezTo>
                  <a:cubicBezTo>
                    <a:pt x="5" y="36"/>
                    <a:pt x="5" y="36"/>
                    <a:pt x="5" y="36"/>
                  </a:cubicBez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Freeform 49"/>
            <p:cNvSpPr>
              <a:spLocks noEditPoints="1"/>
            </p:cNvSpPr>
            <p:nvPr userDrawn="1"/>
          </p:nvSpPr>
          <p:spPr bwMode="auto">
            <a:xfrm>
              <a:off x="4316" y="2122"/>
              <a:ext cx="61" cy="85"/>
            </a:xfrm>
            <a:custGeom>
              <a:avLst/>
              <a:gdLst>
                <a:gd name="T0" fmla="*/ 21 w 26"/>
                <a:gd name="T1" fmla="*/ 36 h 36"/>
                <a:gd name="T2" fmla="*/ 21 w 26"/>
                <a:gd name="T3" fmla="*/ 31 h 36"/>
                <a:gd name="T4" fmla="*/ 21 w 26"/>
                <a:gd name="T5" fmla="*/ 31 h 36"/>
                <a:gd name="T6" fmla="*/ 10 w 26"/>
                <a:gd name="T7" fmla="*/ 36 h 36"/>
                <a:gd name="T8" fmla="*/ 0 w 26"/>
                <a:gd name="T9" fmla="*/ 27 h 36"/>
                <a:gd name="T10" fmla="*/ 21 w 26"/>
                <a:gd name="T11" fmla="*/ 15 h 36"/>
                <a:gd name="T12" fmla="*/ 21 w 26"/>
                <a:gd name="T13" fmla="*/ 15 h 36"/>
                <a:gd name="T14" fmla="*/ 14 w 26"/>
                <a:gd name="T15" fmla="*/ 4 h 36"/>
                <a:gd name="T16" fmla="*/ 7 w 26"/>
                <a:gd name="T17" fmla="*/ 9 h 36"/>
                <a:gd name="T18" fmla="*/ 1 w 26"/>
                <a:gd name="T19" fmla="*/ 9 h 36"/>
                <a:gd name="T20" fmla="*/ 14 w 26"/>
                <a:gd name="T21" fmla="*/ 0 h 36"/>
                <a:gd name="T22" fmla="*/ 26 w 26"/>
                <a:gd name="T23" fmla="*/ 11 h 36"/>
                <a:gd name="T24" fmla="*/ 26 w 26"/>
                <a:gd name="T25" fmla="*/ 36 h 36"/>
                <a:gd name="T26" fmla="*/ 21 w 26"/>
                <a:gd name="T27" fmla="*/ 36 h 36"/>
                <a:gd name="T28" fmla="*/ 18 w 26"/>
                <a:gd name="T29" fmla="*/ 20 h 36"/>
                <a:gd name="T30" fmla="*/ 6 w 26"/>
                <a:gd name="T31" fmla="*/ 27 h 36"/>
                <a:gd name="T32" fmla="*/ 11 w 26"/>
                <a:gd name="T33" fmla="*/ 32 h 36"/>
                <a:gd name="T34" fmla="*/ 19 w 26"/>
                <a:gd name="T35" fmla="*/ 27 h 36"/>
                <a:gd name="T36" fmla="*/ 21 w 26"/>
                <a:gd name="T37" fmla="*/ 20 h 36"/>
                <a:gd name="T38" fmla="*/ 18 w 26"/>
                <a:gd name="T3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6">
                  <a:moveTo>
                    <a:pt x="21" y="36"/>
                  </a:moveTo>
                  <a:cubicBezTo>
                    <a:pt x="21" y="31"/>
                    <a:pt x="21" y="31"/>
                    <a:pt x="21" y="31"/>
                  </a:cubicBezTo>
                  <a:cubicBezTo>
                    <a:pt x="21" y="31"/>
                    <a:pt x="21" y="31"/>
                    <a:pt x="21" y="31"/>
                  </a:cubicBezTo>
                  <a:cubicBezTo>
                    <a:pt x="19" y="35"/>
                    <a:pt x="14" y="36"/>
                    <a:pt x="10" y="36"/>
                  </a:cubicBezTo>
                  <a:cubicBezTo>
                    <a:pt x="4" y="36"/>
                    <a:pt x="0" y="33"/>
                    <a:pt x="0" y="27"/>
                  </a:cubicBezTo>
                  <a:cubicBezTo>
                    <a:pt x="0" y="19"/>
                    <a:pt x="10" y="15"/>
                    <a:pt x="21" y="15"/>
                  </a:cubicBezTo>
                  <a:cubicBezTo>
                    <a:pt x="21" y="15"/>
                    <a:pt x="21" y="15"/>
                    <a:pt x="21" y="15"/>
                  </a:cubicBezTo>
                  <a:cubicBezTo>
                    <a:pt x="21" y="9"/>
                    <a:pt x="21" y="4"/>
                    <a:pt x="14" y="4"/>
                  </a:cubicBezTo>
                  <a:cubicBezTo>
                    <a:pt x="10" y="4"/>
                    <a:pt x="7" y="5"/>
                    <a:pt x="7" y="9"/>
                  </a:cubicBezTo>
                  <a:cubicBezTo>
                    <a:pt x="1" y="9"/>
                    <a:pt x="1" y="9"/>
                    <a:pt x="1" y="9"/>
                  </a:cubicBezTo>
                  <a:cubicBezTo>
                    <a:pt x="1" y="2"/>
                    <a:pt x="7" y="0"/>
                    <a:pt x="14" y="0"/>
                  </a:cubicBezTo>
                  <a:cubicBezTo>
                    <a:pt x="22" y="0"/>
                    <a:pt x="26" y="3"/>
                    <a:pt x="26" y="11"/>
                  </a:cubicBezTo>
                  <a:cubicBezTo>
                    <a:pt x="26" y="36"/>
                    <a:pt x="26" y="36"/>
                    <a:pt x="26" y="36"/>
                  </a:cubicBezTo>
                  <a:lnTo>
                    <a:pt x="21" y="36"/>
                  </a:lnTo>
                  <a:close/>
                  <a:moveTo>
                    <a:pt x="18" y="20"/>
                  </a:moveTo>
                  <a:cubicBezTo>
                    <a:pt x="13" y="20"/>
                    <a:pt x="6" y="21"/>
                    <a:pt x="6" y="27"/>
                  </a:cubicBezTo>
                  <a:cubicBezTo>
                    <a:pt x="6" y="30"/>
                    <a:pt x="8" y="32"/>
                    <a:pt x="11" y="32"/>
                  </a:cubicBezTo>
                  <a:cubicBezTo>
                    <a:pt x="14" y="32"/>
                    <a:pt x="18" y="30"/>
                    <a:pt x="19" y="27"/>
                  </a:cubicBezTo>
                  <a:cubicBezTo>
                    <a:pt x="20" y="24"/>
                    <a:pt x="21" y="23"/>
                    <a:pt x="21" y="20"/>
                  </a:cubicBezTo>
                  <a:lnTo>
                    <a:pt x="1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Freeform 50"/>
            <p:cNvSpPr>
              <a:spLocks/>
            </p:cNvSpPr>
            <p:nvPr userDrawn="1"/>
          </p:nvSpPr>
          <p:spPr bwMode="auto">
            <a:xfrm>
              <a:off x="4394" y="2096"/>
              <a:ext cx="49" cy="111"/>
            </a:xfrm>
            <a:custGeom>
              <a:avLst/>
              <a:gdLst>
                <a:gd name="T0" fmla="*/ 20 w 21"/>
                <a:gd name="T1" fmla="*/ 47 h 47"/>
                <a:gd name="T2" fmla="*/ 16 w 21"/>
                <a:gd name="T3" fmla="*/ 47 h 47"/>
                <a:gd name="T4" fmla="*/ 6 w 21"/>
                <a:gd name="T5" fmla="*/ 38 h 47"/>
                <a:gd name="T6" fmla="*/ 6 w 21"/>
                <a:gd name="T7" fmla="*/ 16 h 47"/>
                <a:gd name="T8" fmla="*/ 0 w 21"/>
                <a:gd name="T9" fmla="*/ 16 h 47"/>
                <a:gd name="T10" fmla="*/ 0 w 21"/>
                <a:gd name="T11" fmla="*/ 11 h 47"/>
                <a:gd name="T12" fmla="*/ 6 w 21"/>
                <a:gd name="T13" fmla="*/ 11 h 47"/>
                <a:gd name="T14" fmla="*/ 6 w 21"/>
                <a:gd name="T15" fmla="*/ 3 h 47"/>
                <a:gd name="T16" fmla="*/ 11 w 21"/>
                <a:gd name="T17" fmla="*/ 0 h 47"/>
                <a:gd name="T18" fmla="*/ 11 w 21"/>
                <a:gd name="T19" fmla="*/ 11 h 47"/>
                <a:gd name="T20" fmla="*/ 21 w 21"/>
                <a:gd name="T21" fmla="*/ 11 h 47"/>
                <a:gd name="T22" fmla="*/ 21 w 21"/>
                <a:gd name="T23" fmla="*/ 16 h 47"/>
                <a:gd name="T24" fmla="*/ 11 w 21"/>
                <a:gd name="T25" fmla="*/ 16 h 47"/>
                <a:gd name="T26" fmla="*/ 11 w 21"/>
                <a:gd name="T27" fmla="*/ 37 h 47"/>
                <a:gd name="T28" fmla="*/ 17 w 21"/>
                <a:gd name="T29" fmla="*/ 43 h 47"/>
                <a:gd name="T30" fmla="*/ 20 w 21"/>
                <a:gd name="T31" fmla="*/ 43 h 47"/>
                <a:gd name="T32" fmla="*/ 20 w 21"/>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47">
                  <a:moveTo>
                    <a:pt x="20" y="47"/>
                  </a:moveTo>
                  <a:cubicBezTo>
                    <a:pt x="19" y="47"/>
                    <a:pt x="17" y="47"/>
                    <a:pt x="16" y="47"/>
                  </a:cubicBezTo>
                  <a:cubicBezTo>
                    <a:pt x="9" y="47"/>
                    <a:pt x="6" y="45"/>
                    <a:pt x="6" y="38"/>
                  </a:cubicBezTo>
                  <a:cubicBezTo>
                    <a:pt x="6" y="16"/>
                    <a:pt x="6" y="16"/>
                    <a:pt x="6" y="16"/>
                  </a:cubicBezTo>
                  <a:cubicBezTo>
                    <a:pt x="0" y="16"/>
                    <a:pt x="0" y="16"/>
                    <a:pt x="0" y="16"/>
                  </a:cubicBezTo>
                  <a:cubicBezTo>
                    <a:pt x="0" y="11"/>
                    <a:pt x="0" y="11"/>
                    <a:pt x="0" y="11"/>
                  </a:cubicBezTo>
                  <a:cubicBezTo>
                    <a:pt x="6" y="11"/>
                    <a:pt x="6" y="11"/>
                    <a:pt x="6" y="11"/>
                  </a:cubicBezTo>
                  <a:cubicBezTo>
                    <a:pt x="6" y="3"/>
                    <a:pt x="6" y="3"/>
                    <a:pt x="6" y="3"/>
                  </a:cubicBezTo>
                  <a:cubicBezTo>
                    <a:pt x="11" y="0"/>
                    <a:pt x="11" y="0"/>
                    <a:pt x="11" y="0"/>
                  </a:cubicBezTo>
                  <a:cubicBezTo>
                    <a:pt x="11" y="11"/>
                    <a:pt x="11" y="11"/>
                    <a:pt x="11" y="11"/>
                  </a:cubicBezTo>
                  <a:cubicBezTo>
                    <a:pt x="21" y="11"/>
                    <a:pt x="21" y="11"/>
                    <a:pt x="21" y="11"/>
                  </a:cubicBezTo>
                  <a:cubicBezTo>
                    <a:pt x="21" y="16"/>
                    <a:pt x="21" y="16"/>
                    <a:pt x="21" y="16"/>
                  </a:cubicBezTo>
                  <a:cubicBezTo>
                    <a:pt x="11" y="16"/>
                    <a:pt x="11" y="16"/>
                    <a:pt x="11" y="16"/>
                  </a:cubicBezTo>
                  <a:cubicBezTo>
                    <a:pt x="11" y="37"/>
                    <a:pt x="11" y="37"/>
                    <a:pt x="11" y="37"/>
                  </a:cubicBezTo>
                  <a:cubicBezTo>
                    <a:pt x="11" y="41"/>
                    <a:pt x="13" y="43"/>
                    <a:pt x="17" y="43"/>
                  </a:cubicBezTo>
                  <a:cubicBezTo>
                    <a:pt x="18" y="43"/>
                    <a:pt x="19" y="43"/>
                    <a:pt x="20" y="43"/>
                  </a:cubicBez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Freeform 51"/>
            <p:cNvSpPr>
              <a:spLocks noEditPoints="1"/>
            </p:cNvSpPr>
            <p:nvPr userDrawn="1"/>
          </p:nvSpPr>
          <p:spPr bwMode="auto">
            <a:xfrm>
              <a:off x="4457" y="2087"/>
              <a:ext cx="17" cy="120"/>
            </a:xfrm>
            <a:custGeom>
              <a:avLst/>
              <a:gdLst>
                <a:gd name="T0" fmla="*/ 0 w 17"/>
                <a:gd name="T1" fmla="*/ 14 h 120"/>
                <a:gd name="T2" fmla="*/ 0 w 17"/>
                <a:gd name="T3" fmla="*/ 0 h 120"/>
                <a:gd name="T4" fmla="*/ 17 w 17"/>
                <a:gd name="T5" fmla="*/ 0 h 120"/>
                <a:gd name="T6" fmla="*/ 17 w 17"/>
                <a:gd name="T7" fmla="*/ 14 h 120"/>
                <a:gd name="T8" fmla="*/ 0 w 17"/>
                <a:gd name="T9" fmla="*/ 14 h 120"/>
                <a:gd name="T10" fmla="*/ 3 w 17"/>
                <a:gd name="T11" fmla="*/ 120 h 120"/>
                <a:gd name="T12" fmla="*/ 3 w 17"/>
                <a:gd name="T13" fmla="*/ 35 h 120"/>
                <a:gd name="T14" fmla="*/ 15 w 17"/>
                <a:gd name="T15" fmla="*/ 35 h 120"/>
                <a:gd name="T16" fmla="*/ 15 w 17"/>
                <a:gd name="T17" fmla="*/ 120 h 120"/>
                <a:gd name="T18" fmla="*/ 3 w 17"/>
                <a:gd name="T1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0">
                  <a:moveTo>
                    <a:pt x="0" y="14"/>
                  </a:moveTo>
                  <a:lnTo>
                    <a:pt x="0" y="0"/>
                  </a:lnTo>
                  <a:lnTo>
                    <a:pt x="17" y="0"/>
                  </a:lnTo>
                  <a:lnTo>
                    <a:pt x="17" y="14"/>
                  </a:lnTo>
                  <a:lnTo>
                    <a:pt x="0" y="14"/>
                  </a:lnTo>
                  <a:close/>
                  <a:moveTo>
                    <a:pt x="3" y="120"/>
                  </a:moveTo>
                  <a:lnTo>
                    <a:pt x="3" y="35"/>
                  </a:lnTo>
                  <a:lnTo>
                    <a:pt x="15" y="35"/>
                  </a:lnTo>
                  <a:lnTo>
                    <a:pt x="15" y="120"/>
                  </a:lnTo>
                  <a:lnTo>
                    <a:pt x="3"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Freeform 52"/>
            <p:cNvSpPr>
              <a:spLocks noEditPoints="1"/>
            </p:cNvSpPr>
            <p:nvPr userDrawn="1"/>
          </p:nvSpPr>
          <p:spPr bwMode="auto">
            <a:xfrm>
              <a:off x="4493" y="2122"/>
              <a:ext cx="68" cy="85"/>
            </a:xfrm>
            <a:custGeom>
              <a:avLst/>
              <a:gdLst>
                <a:gd name="T0" fmla="*/ 0 w 29"/>
                <a:gd name="T1" fmla="*/ 18 h 36"/>
                <a:gd name="T2" fmla="*/ 15 w 29"/>
                <a:gd name="T3" fmla="*/ 0 h 36"/>
                <a:gd name="T4" fmla="*/ 29 w 29"/>
                <a:gd name="T5" fmla="*/ 18 h 36"/>
                <a:gd name="T6" fmla="*/ 15 w 29"/>
                <a:gd name="T7" fmla="*/ 36 h 36"/>
                <a:gd name="T8" fmla="*/ 0 w 29"/>
                <a:gd name="T9" fmla="*/ 18 h 36"/>
                <a:gd name="T10" fmla="*/ 23 w 29"/>
                <a:gd name="T11" fmla="*/ 18 h 36"/>
                <a:gd name="T12" fmla="*/ 15 w 29"/>
                <a:gd name="T13" fmla="*/ 4 h 36"/>
                <a:gd name="T14" fmla="*/ 6 w 29"/>
                <a:gd name="T15" fmla="*/ 18 h 36"/>
                <a:gd name="T16" fmla="*/ 15 w 29"/>
                <a:gd name="T17" fmla="*/ 32 h 36"/>
                <a:gd name="T18" fmla="*/ 23 w 29"/>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6">
                  <a:moveTo>
                    <a:pt x="0" y="18"/>
                  </a:moveTo>
                  <a:cubicBezTo>
                    <a:pt x="0" y="9"/>
                    <a:pt x="4" y="0"/>
                    <a:pt x="15" y="0"/>
                  </a:cubicBezTo>
                  <a:cubicBezTo>
                    <a:pt x="26" y="0"/>
                    <a:pt x="29" y="9"/>
                    <a:pt x="29" y="18"/>
                  </a:cubicBezTo>
                  <a:cubicBezTo>
                    <a:pt x="29" y="28"/>
                    <a:pt x="26" y="36"/>
                    <a:pt x="15" y="36"/>
                  </a:cubicBezTo>
                  <a:cubicBezTo>
                    <a:pt x="4" y="36"/>
                    <a:pt x="0" y="28"/>
                    <a:pt x="0" y="18"/>
                  </a:cubicBezTo>
                  <a:close/>
                  <a:moveTo>
                    <a:pt x="23" y="18"/>
                  </a:moveTo>
                  <a:cubicBezTo>
                    <a:pt x="23" y="12"/>
                    <a:pt x="22" y="4"/>
                    <a:pt x="15" y="4"/>
                  </a:cubicBezTo>
                  <a:cubicBezTo>
                    <a:pt x="7" y="4"/>
                    <a:pt x="6" y="12"/>
                    <a:pt x="6" y="18"/>
                  </a:cubicBezTo>
                  <a:cubicBezTo>
                    <a:pt x="6" y="24"/>
                    <a:pt x="7" y="32"/>
                    <a:pt x="15" y="32"/>
                  </a:cubicBezTo>
                  <a:cubicBezTo>
                    <a:pt x="22" y="32"/>
                    <a:pt x="23" y="24"/>
                    <a:pt x="2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53"/>
            <p:cNvSpPr>
              <a:spLocks/>
            </p:cNvSpPr>
            <p:nvPr userDrawn="1"/>
          </p:nvSpPr>
          <p:spPr bwMode="auto">
            <a:xfrm>
              <a:off x="4583" y="2122"/>
              <a:ext cx="59" cy="85"/>
            </a:xfrm>
            <a:custGeom>
              <a:avLst/>
              <a:gdLst>
                <a:gd name="T0" fmla="*/ 20 w 25"/>
                <a:gd name="T1" fmla="*/ 36 h 36"/>
                <a:gd name="T2" fmla="*/ 20 w 25"/>
                <a:gd name="T3" fmla="*/ 16 h 36"/>
                <a:gd name="T4" fmla="*/ 15 w 25"/>
                <a:gd name="T5" fmla="*/ 5 h 36"/>
                <a:gd name="T6" fmla="*/ 5 w 25"/>
                <a:gd name="T7" fmla="*/ 21 h 36"/>
                <a:gd name="T8" fmla="*/ 5 w 25"/>
                <a:gd name="T9" fmla="*/ 36 h 36"/>
                <a:gd name="T10" fmla="*/ 0 w 25"/>
                <a:gd name="T11" fmla="*/ 36 h 36"/>
                <a:gd name="T12" fmla="*/ 0 w 25"/>
                <a:gd name="T13" fmla="*/ 0 h 36"/>
                <a:gd name="T14" fmla="*/ 5 w 25"/>
                <a:gd name="T15" fmla="*/ 0 h 36"/>
                <a:gd name="T16" fmla="*/ 5 w 25"/>
                <a:gd name="T17" fmla="*/ 9 h 36"/>
                <a:gd name="T18" fmla="*/ 5 w 25"/>
                <a:gd name="T19" fmla="*/ 9 h 36"/>
                <a:gd name="T20" fmla="*/ 16 w 25"/>
                <a:gd name="T21" fmla="*/ 0 h 36"/>
                <a:gd name="T22" fmla="*/ 25 w 25"/>
                <a:gd name="T23" fmla="*/ 10 h 36"/>
                <a:gd name="T24" fmla="*/ 25 w 25"/>
                <a:gd name="T25" fmla="*/ 36 h 36"/>
                <a:gd name="T26" fmla="*/ 20 w 25"/>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6">
                  <a:moveTo>
                    <a:pt x="20" y="36"/>
                  </a:moveTo>
                  <a:cubicBezTo>
                    <a:pt x="20" y="16"/>
                    <a:pt x="20" y="16"/>
                    <a:pt x="20" y="16"/>
                  </a:cubicBezTo>
                  <a:cubicBezTo>
                    <a:pt x="20" y="12"/>
                    <a:pt x="20" y="5"/>
                    <a:pt x="15" y="5"/>
                  </a:cubicBezTo>
                  <a:cubicBezTo>
                    <a:pt x="8" y="5"/>
                    <a:pt x="5" y="16"/>
                    <a:pt x="5" y="21"/>
                  </a:cubicBezTo>
                  <a:cubicBezTo>
                    <a:pt x="5" y="36"/>
                    <a:pt x="5" y="36"/>
                    <a:pt x="5" y="36"/>
                  </a:cubicBezTo>
                  <a:cubicBezTo>
                    <a:pt x="0" y="36"/>
                    <a:pt x="0" y="36"/>
                    <a:pt x="0" y="36"/>
                  </a:cubicBezTo>
                  <a:cubicBezTo>
                    <a:pt x="0" y="0"/>
                    <a:pt x="0" y="0"/>
                    <a:pt x="0" y="0"/>
                  </a:cubicBezTo>
                  <a:cubicBezTo>
                    <a:pt x="5" y="0"/>
                    <a:pt x="5" y="0"/>
                    <a:pt x="5" y="0"/>
                  </a:cubicBezTo>
                  <a:cubicBezTo>
                    <a:pt x="5" y="9"/>
                    <a:pt x="5" y="9"/>
                    <a:pt x="5" y="9"/>
                  </a:cubicBezTo>
                  <a:cubicBezTo>
                    <a:pt x="5" y="9"/>
                    <a:pt x="5" y="9"/>
                    <a:pt x="5" y="9"/>
                  </a:cubicBezTo>
                  <a:cubicBezTo>
                    <a:pt x="6" y="3"/>
                    <a:pt x="10" y="0"/>
                    <a:pt x="16" y="0"/>
                  </a:cubicBezTo>
                  <a:cubicBezTo>
                    <a:pt x="22" y="0"/>
                    <a:pt x="25" y="5"/>
                    <a:pt x="25" y="10"/>
                  </a:cubicBezTo>
                  <a:cubicBezTo>
                    <a:pt x="25" y="36"/>
                    <a:pt x="25" y="36"/>
                    <a:pt x="25" y="36"/>
                  </a:cubicBezTo>
                  <a:lnTo>
                    <a:pt x="2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Freeform 54"/>
            <p:cNvSpPr>
              <a:spLocks/>
            </p:cNvSpPr>
            <p:nvPr userDrawn="1"/>
          </p:nvSpPr>
          <p:spPr bwMode="auto">
            <a:xfrm>
              <a:off x="4661" y="2122"/>
              <a:ext cx="52" cy="85"/>
            </a:xfrm>
            <a:custGeom>
              <a:avLst/>
              <a:gdLst>
                <a:gd name="T0" fmla="*/ 0 w 22"/>
                <a:gd name="T1" fmla="*/ 30 h 36"/>
                <a:gd name="T2" fmla="*/ 9 w 22"/>
                <a:gd name="T3" fmla="*/ 32 h 36"/>
                <a:gd name="T4" fmla="*/ 17 w 22"/>
                <a:gd name="T5" fmla="*/ 27 h 36"/>
                <a:gd name="T6" fmla="*/ 11 w 22"/>
                <a:gd name="T7" fmla="*/ 20 h 36"/>
                <a:gd name="T8" fmla="*/ 8 w 22"/>
                <a:gd name="T9" fmla="*/ 18 h 36"/>
                <a:gd name="T10" fmla="*/ 0 w 22"/>
                <a:gd name="T11" fmla="*/ 9 h 36"/>
                <a:gd name="T12" fmla="*/ 12 w 22"/>
                <a:gd name="T13" fmla="*/ 0 h 36"/>
                <a:gd name="T14" fmla="*/ 20 w 22"/>
                <a:gd name="T15" fmla="*/ 1 h 36"/>
                <a:gd name="T16" fmla="*/ 20 w 22"/>
                <a:gd name="T17" fmla="*/ 5 h 36"/>
                <a:gd name="T18" fmla="*/ 12 w 22"/>
                <a:gd name="T19" fmla="*/ 4 h 36"/>
                <a:gd name="T20" fmla="*/ 5 w 22"/>
                <a:gd name="T21" fmla="*/ 8 h 36"/>
                <a:gd name="T22" fmla="*/ 11 w 22"/>
                <a:gd name="T23" fmla="*/ 14 h 36"/>
                <a:gd name="T24" fmla="*/ 14 w 22"/>
                <a:gd name="T25" fmla="*/ 16 h 36"/>
                <a:gd name="T26" fmla="*/ 22 w 22"/>
                <a:gd name="T27" fmla="*/ 26 h 36"/>
                <a:gd name="T28" fmla="*/ 9 w 22"/>
                <a:gd name="T29" fmla="*/ 36 h 36"/>
                <a:gd name="T30" fmla="*/ 0 w 22"/>
                <a:gd name="T31" fmla="*/ 35 h 36"/>
                <a:gd name="T32" fmla="*/ 0 w 22"/>
                <a:gd name="T33"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6">
                  <a:moveTo>
                    <a:pt x="0" y="30"/>
                  </a:moveTo>
                  <a:cubicBezTo>
                    <a:pt x="3" y="31"/>
                    <a:pt x="6" y="32"/>
                    <a:pt x="9" y="32"/>
                  </a:cubicBezTo>
                  <a:cubicBezTo>
                    <a:pt x="12" y="32"/>
                    <a:pt x="17" y="31"/>
                    <a:pt x="17" y="27"/>
                  </a:cubicBezTo>
                  <a:cubicBezTo>
                    <a:pt x="17" y="23"/>
                    <a:pt x="14" y="22"/>
                    <a:pt x="11" y="20"/>
                  </a:cubicBezTo>
                  <a:cubicBezTo>
                    <a:pt x="8" y="18"/>
                    <a:pt x="8" y="18"/>
                    <a:pt x="8" y="18"/>
                  </a:cubicBezTo>
                  <a:cubicBezTo>
                    <a:pt x="4" y="16"/>
                    <a:pt x="0" y="14"/>
                    <a:pt x="0" y="9"/>
                  </a:cubicBezTo>
                  <a:cubicBezTo>
                    <a:pt x="0" y="2"/>
                    <a:pt x="6" y="0"/>
                    <a:pt x="12" y="0"/>
                  </a:cubicBezTo>
                  <a:cubicBezTo>
                    <a:pt x="15" y="0"/>
                    <a:pt x="17" y="0"/>
                    <a:pt x="20" y="1"/>
                  </a:cubicBezTo>
                  <a:cubicBezTo>
                    <a:pt x="20" y="5"/>
                    <a:pt x="20" y="5"/>
                    <a:pt x="20" y="5"/>
                  </a:cubicBezTo>
                  <a:cubicBezTo>
                    <a:pt x="18" y="4"/>
                    <a:pt x="15" y="4"/>
                    <a:pt x="12" y="4"/>
                  </a:cubicBezTo>
                  <a:cubicBezTo>
                    <a:pt x="9" y="4"/>
                    <a:pt x="5" y="5"/>
                    <a:pt x="5" y="8"/>
                  </a:cubicBezTo>
                  <a:cubicBezTo>
                    <a:pt x="5" y="11"/>
                    <a:pt x="9" y="13"/>
                    <a:pt x="11" y="14"/>
                  </a:cubicBezTo>
                  <a:cubicBezTo>
                    <a:pt x="14" y="16"/>
                    <a:pt x="14" y="16"/>
                    <a:pt x="14" y="16"/>
                  </a:cubicBezTo>
                  <a:cubicBezTo>
                    <a:pt x="18" y="18"/>
                    <a:pt x="22" y="20"/>
                    <a:pt x="22" y="26"/>
                  </a:cubicBezTo>
                  <a:cubicBezTo>
                    <a:pt x="22" y="34"/>
                    <a:pt x="16" y="36"/>
                    <a:pt x="9" y="36"/>
                  </a:cubicBezTo>
                  <a:cubicBezTo>
                    <a:pt x="6" y="36"/>
                    <a:pt x="3" y="36"/>
                    <a:pt x="0" y="35"/>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Tree>
    <p:extLst>
      <p:ext uri="{BB962C8B-B14F-4D97-AF65-F5344CB8AC3E}">
        <p14:creationId xmlns:p14="http://schemas.microsoft.com/office/powerpoint/2010/main" val="485217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188B77-3FCD-4FB9-B2F7-61909A923FB6}" type="datetimeFigureOut">
              <a:rPr lang="en-US" smtClean="0"/>
              <a:t>5/28/2018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638182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188B77-3FCD-4FB9-B2F7-61909A923FB6}" type="datetimeFigureOut">
              <a:rPr lang="en-US" smtClean="0"/>
              <a:t>5/28/2018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C3F4A0-2FA8-488C-AA93-E8E1A2802F65}" type="slidenum">
              <a:rPr lang="en-US" smtClean="0"/>
              <a:t>‹#›</a:t>
            </a:fld>
            <a:endParaRPr lang="en-US"/>
          </a:p>
        </p:txBody>
      </p:sp>
    </p:spTree>
    <p:extLst>
      <p:ext uri="{BB962C8B-B14F-4D97-AF65-F5344CB8AC3E}">
        <p14:creationId xmlns:p14="http://schemas.microsoft.com/office/powerpoint/2010/main" val="1908164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3.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88B77-3FCD-4FB9-B2F7-61909A923FB6}" type="datetimeFigureOut">
              <a:rPr lang="en-US" smtClean="0"/>
              <a:t>5/28/2018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C3F4A0-2FA8-488C-AA93-E8E1A2802F65}" type="slidenum">
              <a:rPr lang="en-US" smtClean="0"/>
              <a:t>‹#›</a:t>
            </a:fld>
            <a:endParaRPr lang="en-US"/>
          </a:p>
        </p:txBody>
      </p:sp>
    </p:spTree>
    <p:extLst>
      <p:ext uri="{BB962C8B-B14F-4D97-AF65-F5344CB8AC3E}">
        <p14:creationId xmlns:p14="http://schemas.microsoft.com/office/powerpoint/2010/main" val="3356565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468" y="1182102"/>
            <a:ext cx="10941073" cy="5254783"/>
          </a:xfrm>
          <a:prstGeom prst="rect">
            <a:avLst/>
          </a:prstGeom>
        </p:spPr>
        <p:txBody>
          <a:bodyPr vert="horz" lIns="0" tIns="60937" rIns="0" bIns="60937"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625468" y="6"/>
            <a:ext cx="10941073" cy="1095121"/>
          </a:xfrm>
          <a:prstGeom prst="rect">
            <a:avLst/>
          </a:prstGeom>
        </p:spPr>
        <p:txBody>
          <a:bodyPr vert="horz" lIns="0" tIns="60937"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flipH="1">
            <a:off x="10888492"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tx2"/>
                </a:solidFill>
              </a:defRPr>
            </a:lvl1p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4" name="Footer Placeholder 3"/>
          <p:cNvSpPr>
            <a:spLocks noGrp="1"/>
          </p:cNvSpPr>
          <p:nvPr>
            <p:ph type="ftr" sz="quarter" idx="3"/>
          </p:nvPr>
        </p:nvSpPr>
        <p:spPr>
          <a:xfrm flipH="1">
            <a:off x="625467" y="6537399"/>
            <a:ext cx="5366096" cy="161888"/>
          </a:xfrm>
          <a:prstGeom prst="rect">
            <a:avLst/>
          </a:prstGeom>
          <a:noFill/>
        </p:spPr>
        <p:txBody>
          <a:bodyPr wrap="square" lIns="0" tIns="60937" rIns="121875" bIns="60937" anchor="ctr" anchorCtr="0">
            <a:noAutofit/>
          </a:bodyPr>
          <a:lstStyle>
            <a:lvl1pPr>
              <a:defRPr lang="en-AU" sz="1000">
                <a:solidFill>
                  <a:schemeClr val="tx2"/>
                </a:solidFill>
              </a:defRPr>
            </a:lvl1pPr>
          </a:lstStyle>
          <a:p>
            <a:r>
              <a:rPr lang="en-US" dirty="0">
                <a:solidFill>
                  <a:srgbClr val="666666"/>
                </a:solidFill>
              </a:rPr>
              <a:t>Copyright © 2017 Accenture  All rights reserved.</a:t>
            </a:r>
            <a:endParaRPr dirty="0">
              <a:solidFill>
                <a:srgbClr val="666666"/>
              </a:solidFill>
            </a:endParaRPr>
          </a:p>
        </p:txBody>
      </p:sp>
    </p:spTree>
    <p:extLst>
      <p:ext uri="{BB962C8B-B14F-4D97-AF65-F5344CB8AC3E}">
        <p14:creationId xmlns:p14="http://schemas.microsoft.com/office/powerpoint/2010/main" val="15033296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99" r:id="rId14"/>
  </p:sldLayoutIdLst>
  <p:hf hd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3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7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114"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4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p:titleStyle>
    <p:bodyStyle>
      <a:lvl1pPr marL="182526" indent="-182526"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743" rtl="0" eaLnBrk="1" latinLnBrk="0" hangingPunct="1">
        <a:defRPr sz="2400" kern="1200">
          <a:solidFill>
            <a:schemeClr val="tx1"/>
          </a:solidFill>
          <a:latin typeface="+mn-lt"/>
          <a:ea typeface="+mn-ea"/>
          <a:cs typeface="+mn-cs"/>
        </a:defRPr>
      </a:lvl1pPr>
      <a:lvl2pPr marL="609371" algn="l" defTabSz="1218743" rtl="0" eaLnBrk="1" latinLnBrk="0" hangingPunct="1">
        <a:defRPr sz="2400" kern="1200">
          <a:solidFill>
            <a:schemeClr val="tx1"/>
          </a:solidFill>
          <a:latin typeface="+mn-lt"/>
          <a:ea typeface="+mn-ea"/>
          <a:cs typeface="+mn-cs"/>
        </a:defRPr>
      </a:lvl2pPr>
      <a:lvl3pPr marL="1218743" algn="l" defTabSz="1218743" rtl="0" eaLnBrk="1" latinLnBrk="0" hangingPunct="1">
        <a:defRPr sz="2400" kern="1200">
          <a:solidFill>
            <a:schemeClr val="tx1"/>
          </a:solidFill>
          <a:latin typeface="+mn-lt"/>
          <a:ea typeface="+mn-ea"/>
          <a:cs typeface="+mn-cs"/>
        </a:defRPr>
      </a:lvl3pPr>
      <a:lvl4pPr marL="1828114" algn="l" defTabSz="1218743" rtl="0" eaLnBrk="1" latinLnBrk="0" hangingPunct="1">
        <a:defRPr sz="2400" kern="1200">
          <a:solidFill>
            <a:schemeClr val="tx1"/>
          </a:solidFill>
          <a:latin typeface="+mn-lt"/>
          <a:ea typeface="+mn-ea"/>
          <a:cs typeface="+mn-cs"/>
        </a:defRPr>
      </a:lvl4pPr>
      <a:lvl5pPr marL="2437485" algn="l" defTabSz="1218743" rtl="0" eaLnBrk="1" latinLnBrk="0" hangingPunct="1">
        <a:defRPr sz="2400" kern="1200">
          <a:solidFill>
            <a:schemeClr val="tx1"/>
          </a:solidFill>
          <a:latin typeface="+mn-lt"/>
          <a:ea typeface="+mn-ea"/>
          <a:cs typeface="+mn-cs"/>
        </a:defRPr>
      </a:lvl5pPr>
      <a:lvl6pPr marL="3046858" algn="l" defTabSz="1218743" rtl="0" eaLnBrk="1" latinLnBrk="0" hangingPunct="1">
        <a:defRPr sz="2400" kern="1200">
          <a:solidFill>
            <a:schemeClr val="tx1"/>
          </a:solidFill>
          <a:latin typeface="+mn-lt"/>
          <a:ea typeface="+mn-ea"/>
          <a:cs typeface="+mn-cs"/>
        </a:defRPr>
      </a:lvl6pPr>
      <a:lvl7pPr marL="3656229" algn="l" defTabSz="1218743" rtl="0" eaLnBrk="1" latinLnBrk="0" hangingPunct="1">
        <a:defRPr sz="2400" kern="1200">
          <a:solidFill>
            <a:schemeClr val="tx1"/>
          </a:solidFill>
          <a:latin typeface="+mn-lt"/>
          <a:ea typeface="+mn-ea"/>
          <a:cs typeface="+mn-cs"/>
        </a:defRPr>
      </a:lvl7pPr>
      <a:lvl8pPr marL="4265600" algn="l" defTabSz="1218743" rtl="0" eaLnBrk="1" latinLnBrk="0" hangingPunct="1">
        <a:defRPr sz="2400" kern="1200">
          <a:solidFill>
            <a:schemeClr val="tx1"/>
          </a:solidFill>
          <a:latin typeface="+mn-lt"/>
          <a:ea typeface="+mn-ea"/>
          <a:cs typeface="+mn-cs"/>
        </a:defRPr>
      </a:lvl8pPr>
      <a:lvl9pPr marL="4874972" algn="l" defTabSz="1218743"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464" y="1182096"/>
            <a:ext cx="10941073" cy="5254783"/>
          </a:xfrm>
          <a:prstGeom prst="rect">
            <a:avLst/>
          </a:prstGeom>
        </p:spPr>
        <p:txBody>
          <a:bodyPr vert="horz" lIns="0" tIns="60949" rIns="0" bIns="60949"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Placeholder 1"/>
          <p:cNvSpPr>
            <a:spLocks noGrp="1"/>
          </p:cNvSpPr>
          <p:nvPr>
            <p:ph type="title"/>
          </p:nvPr>
        </p:nvSpPr>
        <p:spPr>
          <a:xfrm>
            <a:off x="625464" y="1"/>
            <a:ext cx="10941073" cy="1095121"/>
          </a:xfrm>
          <a:prstGeom prst="rect">
            <a:avLst/>
          </a:prstGeom>
        </p:spPr>
        <p:txBody>
          <a:bodyPr vert="horz" lIns="0" tIns="60949" rIns="0" bIns="0" rtlCol="0" anchor="b" anchorCtr="0">
            <a:noAutofit/>
          </a:bodyPr>
          <a:lstStyle/>
          <a:p>
            <a:pPr lvl="0"/>
            <a:r>
              <a:rPr lang="en-US"/>
              <a:t>Click to edit Master title style</a:t>
            </a:r>
            <a:endParaRPr lang="en-AU" dirty="0"/>
          </a:p>
        </p:txBody>
      </p:sp>
      <p:sp>
        <p:nvSpPr>
          <p:cNvPr id="5" name="Slide Number Placeholder 4"/>
          <p:cNvSpPr>
            <a:spLocks noGrp="1"/>
          </p:cNvSpPr>
          <p:nvPr>
            <p:ph type="sldNum" sz="quarter" idx="4"/>
          </p:nvPr>
        </p:nvSpPr>
        <p:spPr>
          <a:xfrm flipH="1">
            <a:off x="10888488" y="6537399"/>
            <a:ext cx="677794" cy="161888"/>
          </a:xfrm>
          <a:prstGeom prst="rect">
            <a:avLst/>
          </a:prstGeom>
        </p:spPr>
        <p:txBody>
          <a:bodyPr vert="horz" wrap="square" lIns="121899" tIns="60949" rIns="0" bIns="60949" numCol="1" anchor="ctr" anchorCtr="0" compatLnSpc="1">
            <a:prstTxWarp prst="textNoShape">
              <a:avLst/>
            </a:prstTxWarp>
            <a:noAutofit/>
          </a:bodyPr>
          <a:lstStyle>
            <a:lvl1pPr algn="r">
              <a:defRPr sz="1000">
                <a:solidFill>
                  <a:schemeClr val="tx2"/>
                </a:solidFill>
              </a:defRPr>
            </a:lvl1pPr>
          </a:lstStyle>
          <a:p>
            <a:pPr fontAlgn="base">
              <a:spcBef>
                <a:spcPct val="0"/>
              </a:spcBef>
              <a:spcAft>
                <a:spcPct val="0"/>
              </a:spcAft>
              <a:defRPr/>
            </a:pPr>
            <a:fld id="{90CBDC3A-D49F-4631-A8C7-55D59B33E5FA}" type="slidenum">
              <a:rPr lang="en-US" smtClean="0">
                <a:solidFill>
                  <a:srgbClr val="666666"/>
                </a:solidFill>
                <a:cs typeface="Arial" charset="0"/>
              </a:rPr>
              <a:pPr fontAlgn="base">
                <a:spcBef>
                  <a:spcPct val="0"/>
                </a:spcBef>
                <a:spcAft>
                  <a:spcPct val="0"/>
                </a:spcAft>
                <a:defRPr/>
              </a:pPr>
              <a:t>‹#›</a:t>
            </a:fld>
            <a:endParaRPr lang="en-US" dirty="0">
              <a:solidFill>
                <a:srgbClr val="666666"/>
              </a:solidFill>
              <a:cs typeface="Arial" charset="0"/>
            </a:endParaRPr>
          </a:p>
        </p:txBody>
      </p:sp>
      <p:sp>
        <p:nvSpPr>
          <p:cNvPr id="4" name="Footer Placeholder 3"/>
          <p:cNvSpPr>
            <a:spLocks noGrp="1"/>
          </p:cNvSpPr>
          <p:nvPr>
            <p:ph type="ftr" sz="quarter" idx="3"/>
          </p:nvPr>
        </p:nvSpPr>
        <p:spPr>
          <a:xfrm flipH="1">
            <a:off x="625463" y="6537399"/>
            <a:ext cx="5366096" cy="161888"/>
          </a:xfrm>
          <a:prstGeom prst="rect">
            <a:avLst/>
          </a:prstGeom>
          <a:noFill/>
        </p:spPr>
        <p:txBody>
          <a:bodyPr wrap="square" lIns="0" tIns="60949" rIns="121899" bIns="60949" anchor="ctr" anchorCtr="0">
            <a:noAutofit/>
          </a:bodyPr>
          <a:lstStyle>
            <a:lvl1pPr>
              <a:defRPr lang="en-AU" sz="1000">
                <a:solidFill>
                  <a:schemeClr val="tx2"/>
                </a:solidFill>
              </a:defRPr>
            </a:lvl1pPr>
          </a:lstStyle>
          <a:p>
            <a:pPr fontAlgn="base">
              <a:spcBef>
                <a:spcPct val="0"/>
              </a:spcBef>
              <a:spcAft>
                <a:spcPct val="0"/>
              </a:spcAft>
            </a:pPr>
            <a:r>
              <a:rPr lang="en-US" dirty="0">
                <a:solidFill>
                  <a:srgbClr val="666666"/>
                </a:solidFill>
                <a:cs typeface="Arial" charset="0"/>
              </a:rPr>
              <a:t>Copyright © 2017 Accenture  All rights reserved.</a:t>
            </a:r>
            <a:endParaRPr dirty="0">
              <a:solidFill>
                <a:srgbClr val="666666"/>
              </a:solidFill>
              <a:cs typeface="Arial" charset="0"/>
            </a:endParaRPr>
          </a:p>
        </p:txBody>
      </p:sp>
    </p:spTree>
    <p:extLst>
      <p:ext uri="{BB962C8B-B14F-4D97-AF65-F5344CB8AC3E}">
        <p14:creationId xmlns:p14="http://schemas.microsoft.com/office/powerpoint/2010/main" val="322091281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766" r:id="rId23"/>
  </p:sldLayoutIdLst>
  <p:hf hd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37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743"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8114"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485"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182526" indent="-182526"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743" rtl="0" eaLnBrk="1" latinLnBrk="0" hangingPunct="1">
        <a:defRPr sz="2400" kern="1200">
          <a:solidFill>
            <a:schemeClr val="tx1"/>
          </a:solidFill>
          <a:latin typeface="+mn-lt"/>
          <a:ea typeface="+mn-ea"/>
          <a:cs typeface="+mn-cs"/>
        </a:defRPr>
      </a:lvl1pPr>
      <a:lvl2pPr marL="609371" algn="l" defTabSz="1218743" rtl="0" eaLnBrk="1" latinLnBrk="0" hangingPunct="1">
        <a:defRPr sz="2400" kern="1200">
          <a:solidFill>
            <a:schemeClr val="tx1"/>
          </a:solidFill>
          <a:latin typeface="+mn-lt"/>
          <a:ea typeface="+mn-ea"/>
          <a:cs typeface="+mn-cs"/>
        </a:defRPr>
      </a:lvl2pPr>
      <a:lvl3pPr marL="1218743" algn="l" defTabSz="1218743" rtl="0" eaLnBrk="1" latinLnBrk="0" hangingPunct="1">
        <a:defRPr sz="2400" kern="1200">
          <a:solidFill>
            <a:schemeClr val="tx1"/>
          </a:solidFill>
          <a:latin typeface="+mn-lt"/>
          <a:ea typeface="+mn-ea"/>
          <a:cs typeface="+mn-cs"/>
        </a:defRPr>
      </a:lvl3pPr>
      <a:lvl4pPr marL="1828114" algn="l" defTabSz="1218743" rtl="0" eaLnBrk="1" latinLnBrk="0" hangingPunct="1">
        <a:defRPr sz="2400" kern="1200">
          <a:solidFill>
            <a:schemeClr val="tx1"/>
          </a:solidFill>
          <a:latin typeface="+mn-lt"/>
          <a:ea typeface="+mn-ea"/>
          <a:cs typeface="+mn-cs"/>
        </a:defRPr>
      </a:lvl4pPr>
      <a:lvl5pPr marL="2437485" algn="l" defTabSz="1218743" rtl="0" eaLnBrk="1" latinLnBrk="0" hangingPunct="1">
        <a:defRPr sz="2400" kern="1200">
          <a:solidFill>
            <a:schemeClr val="tx1"/>
          </a:solidFill>
          <a:latin typeface="+mn-lt"/>
          <a:ea typeface="+mn-ea"/>
          <a:cs typeface="+mn-cs"/>
        </a:defRPr>
      </a:lvl5pPr>
      <a:lvl6pPr marL="3046858" algn="l" defTabSz="1218743" rtl="0" eaLnBrk="1" latinLnBrk="0" hangingPunct="1">
        <a:defRPr sz="2400" kern="1200">
          <a:solidFill>
            <a:schemeClr val="tx1"/>
          </a:solidFill>
          <a:latin typeface="+mn-lt"/>
          <a:ea typeface="+mn-ea"/>
          <a:cs typeface="+mn-cs"/>
        </a:defRPr>
      </a:lvl6pPr>
      <a:lvl7pPr marL="3656229" algn="l" defTabSz="1218743" rtl="0" eaLnBrk="1" latinLnBrk="0" hangingPunct="1">
        <a:defRPr sz="2400" kern="1200">
          <a:solidFill>
            <a:schemeClr val="tx1"/>
          </a:solidFill>
          <a:latin typeface="+mn-lt"/>
          <a:ea typeface="+mn-ea"/>
          <a:cs typeface="+mn-cs"/>
        </a:defRPr>
      </a:lvl7pPr>
      <a:lvl8pPr marL="4265600" algn="l" defTabSz="1218743" rtl="0" eaLnBrk="1" latinLnBrk="0" hangingPunct="1">
        <a:defRPr sz="2400" kern="1200">
          <a:solidFill>
            <a:schemeClr val="tx1"/>
          </a:solidFill>
          <a:latin typeface="+mn-lt"/>
          <a:ea typeface="+mn-ea"/>
          <a:cs typeface="+mn-cs"/>
        </a:defRPr>
      </a:lvl8pPr>
      <a:lvl9pPr marL="4874972" algn="l" defTabSz="1218743"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5468" y="1182102"/>
            <a:ext cx="10941073" cy="5254783"/>
          </a:xfrm>
          <a:prstGeom prst="rect">
            <a:avLst/>
          </a:prstGeom>
        </p:spPr>
        <p:txBody>
          <a:bodyPr vert="horz" lIns="0" tIns="60937" rIns="0" bIns="60937"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625468" y="6"/>
            <a:ext cx="10941073" cy="1095121"/>
          </a:xfrm>
          <a:prstGeom prst="rect">
            <a:avLst/>
          </a:prstGeom>
        </p:spPr>
        <p:txBody>
          <a:bodyPr vert="horz" lIns="0" tIns="60937"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flipH="1">
            <a:off x="10888492"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tx2"/>
                </a:solidFill>
              </a:defRPr>
            </a:lvl1p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4" name="Footer Placeholder 3"/>
          <p:cNvSpPr>
            <a:spLocks noGrp="1"/>
          </p:cNvSpPr>
          <p:nvPr>
            <p:ph type="ftr" sz="quarter" idx="3"/>
          </p:nvPr>
        </p:nvSpPr>
        <p:spPr>
          <a:xfrm flipH="1">
            <a:off x="625467" y="6537399"/>
            <a:ext cx="5366096" cy="161888"/>
          </a:xfrm>
          <a:prstGeom prst="rect">
            <a:avLst/>
          </a:prstGeom>
          <a:noFill/>
        </p:spPr>
        <p:txBody>
          <a:bodyPr wrap="square" lIns="0" tIns="60937" rIns="121875" bIns="60937" anchor="ctr" anchorCtr="0">
            <a:noAutofit/>
          </a:bodyPr>
          <a:lstStyle>
            <a:lvl1pPr>
              <a:defRPr lang="en-AU" sz="1000">
                <a:solidFill>
                  <a:schemeClr val="tx2"/>
                </a:solidFill>
              </a:defRPr>
            </a:lvl1pPr>
          </a:lstStyle>
          <a:p>
            <a:r>
              <a:rPr dirty="0">
                <a:solidFill>
                  <a:srgbClr val="666666"/>
                </a:solidFill>
              </a:rPr>
              <a:t>Copyright © 2015 Accenture  All rights reserved.</a:t>
            </a:r>
          </a:p>
        </p:txBody>
      </p:sp>
    </p:spTree>
    <p:extLst>
      <p:ext uri="{BB962C8B-B14F-4D97-AF65-F5344CB8AC3E}">
        <p14:creationId xmlns:p14="http://schemas.microsoft.com/office/powerpoint/2010/main" val="294074015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hf hd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3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7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114"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4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p:titleStyle>
    <p:bodyStyle>
      <a:lvl1pPr marL="182526" indent="-182526"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743" rtl="0" eaLnBrk="1" latinLnBrk="0" hangingPunct="1">
        <a:defRPr sz="2400" kern="1200">
          <a:solidFill>
            <a:schemeClr val="tx1"/>
          </a:solidFill>
          <a:latin typeface="+mn-lt"/>
          <a:ea typeface="+mn-ea"/>
          <a:cs typeface="+mn-cs"/>
        </a:defRPr>
      </a:lvl1pPr>
      <a:lvl2pPr marL="609371" algn="l" defTabSz="1218743" rtl="0" eaLnBrk="1" latinLnBrk="0" hangingPunct="1">
        <a:defRPr sz="2400" kern="1200">
          <a:solidFill>
            <a:schemeClr val="tx1"/>
          </a:solidFill>
          <a:latin typeface="+mn-lt"/>
          <a:ea typeface="+mn-ea"/>
          <a:cs typeface="+mn-cs"/>
        </a:defRPr>
      </a:lvl2pPr>
      <a:lvl3pPr marL="1218743" algn="l" defTabSz="1218743" rtl="0" eaLnBrk="1" latinLnBrk="0" hangingPunct="1">
        <a:defRPr sz="2400" kern="1200">
          <a:solidFill>
            <a:schemeClr val="tx1"/>
          </a:solidFill>
          <a:latin typeface="+mn-lt"/>
          <a:ea typeface="+mn-ea"/>
          <a:cs typeface="+mn-cs"/>
        </a:defRPr>
      </a:lvl3pPr>
      <a:lvl4pPr marL="1828114" algn="l" defTabSz="1218743" rtl="0" eaLnBrk="1" latinLnBrk="0" hangingPunct="1">
        <a:defRPr sz="2400" kern="1200">
          <a:solidFill>
            <a:schemeClr val="tx1"/>
          </a:solidFill>
          <a:latin typeface="+mn-lt"/>
          <a:ea typeface="+mn-ea"/>
          <a:cs typeface="+mn-cs"/>
        </a:defRPr>
      </a:lvl4pPr>
      <a:lvl5pPr marL="2437485" algn="l" defTabSz="1218743" rtl="0" eaLnBrk="1" latinLnBrk="0" hangingPunct="1">
        <a:defRPr sz="2400" kern="1200">
          <a:solidFill>
            <a:schemeClr val="tx1"/>
          </a:solidFill>
          <a:latin typeface="+mn-lt"/>
          <a:ea typeface="+mn-ea"/>
          <a:cs typeface="+mn-cs"/>
        </a:defRPr>
      </a:lvl5pPr>
      <a:lvl6pPr marL="3046858" algn="l" defTabSz="1218743" rtl="0" eaLnBrk="1" latinLnBrk="0" hangingPunct="1">
        <a:defRPr sz="2400" kern="1200">
          <a:solidFill>
            <a:schemeClr val="tx1"/>
          </a:solidFill>
          <a:latin typeface="+mn-lt"/>
          <a:ea typeface="+mn-ea"/>
          <a:cs typeface="+mn-cs"/>
        </a:defRPr>
      </a:lvl6pPr>
      <a:lvl7pPr marL="3656229" algn="l" defTabSz="1218743" rtl="0" eaLnBrk="1" latinLnBrk="0" hangingPunct="1">
        <a:defRPr sz="2400" kern="1200">
          <a:solidFill>
            <a:schemeClr val="tx1"/>
          </a:solidFill>
          <a:latin typeface="+mn-lt"/>
          <a:ea typeface="+mn-ea"/>
          <a:cs typeface="+mn-cs"/>
        </a:defRPr>
      </a:lvl7pPr>
      <a:lvl8pPr marL="4265600" algn="l" defTabSz="1218743" rtl="0" eaLnBrk="1" latinLnBrk="0" hangingPunct="1">
        <a:defRPr sz="2400" kern="1200">
          <a:solidFill>
            <a:schemeClr val="tx1"/>
          </a:solidFill>
          <a:latin typeface="+mn-lt"/>
          <a:ea typeface="+mn-ea"/>
          <a:cs typeface="+mn-cs"/>
        </a:defRPr>
      </a:lvl8pPr>
      <a:lvl9pPr marL="4874972" algn="l" defTabSz="1218743"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7485" y="1009800"/>
            <a:ext cx="10977033" cy="5391000"/>
          </a:xfrm>
          <a:prstGeom prst="rect">
            <a:avLst/>
          </a:prstGeom>
        </p:spPr>
        <p:txBody>
          <a:bodyPr vert="horz" lIns="0" tIns="4680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607484" y="111600"/>
            <a:ext cx="10968000" cy="784800"/>
          </a:xfrm>
          <a:prstGeom prst="rect">
            <a:avLst/>
          </a:prstGeom>
        </p:spPr>
        <p:txBody>
          <a:bodyPr vert="horz" lIns="0" tIns="45720"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a:off x="10853807" y="6548400"/>
            <a:ext cx="730711" cy="144000"/>
          </a:xfrm>
          <a:prstGeom prst="rect">
            <a:avLst/>
          </a:prstGeom>
        </p:spPr>
        <p:txBody>
          <a:bodyPr vert="horz" wrap="square" lIns="0" tIns="0" rIns="0" bIns="0" numCol="1" anchor="b" anchorCtr="0" compatLnSpc="1">
            <a:prstTxWarp prst="textNoShape">
              <a:avLst/>
            </a:prstTxWarp>
            <a:noAutofit/>
          </a:bodyPr>
          <a:lstStyle>
            <a:lvl1pPr algn="r">
              <a:defRPr sz="900">
                <a:solidFill>
                  <a:schemeClr val="tx2"/>
                </a:solidFill>
                <a:latin typeface="+mn-lt"/>
              </a:defRPr>
            </a:lvl1p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3"/>
          </p:nvPr>
        </p:nvSpPr>
        <p:spPr>
          <a:xfrm>
            <a:off x="609601" y="6548400"/>
            <a:ext cx="5414433" cy="144000"/>
          </a:xfrm>
          <a:prstGeom prst="rect">
            <a:avLst/>
          </a:prstGeom>
          <a:noFill/>
        </p:spPr>
        <p:txBody>
          <a:bodyPr vert="horz" wrap="square" lIns="0" tIns="0" rIns="0" bIns="0" anchor="b" anchorCtr="0">
            <a:noAutofit/>
          </a:bodyPr>
          <a:lstStyle>
            <a:lvl1pPr>
              <a:defRPr lang="en-AU" sz="900">
                <a:solidFill>
                  <a:schemeClr val="tx2"/>
                </a:solidFill>
                <a:latin typeface="+mn-lt"/>
              </a:defRPr>
            </a:lvl1pPr>
          </a:lstStyle>
          <a:p>
            <a:r>
              <a:rPr lang="en-US" dirty="0"/>
              <a:t>Copyright © 2017 Accenture  All rights reserved.</a:t>
            </a:r>
          </a:p>
        </p:txBody>
      </p:sp>
      <p:cxnSp>
        <p:nvCxnSpPr>
          <p:cNvPr id="7" name="Straight Connector 6"/>
          <p:cNvCxnSpPr/>
          <p:nvPr/>
        </p:nvCxnSpPr>
        <p:spPr>
          <a:xfrm>
            <a:off x="618422" y="919163"/>
            <a:ext cx="1158134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38859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3" r:id="rId13"/>
  </p:sldLayoutIdLst>
  <p:hf hdr="0" dt="0"/>
  <p:txStyles>
    <p:titleStyle>
      <a:lvl1pPr algn="l" rtl="0" eaLnBrk="1" fontAlgn="base" hangingPunct="1">
        <a:lnSpc>
          <a:spcPct val="85000"/>
        </a:lnSpc>
        <a:spcBef>
          <a:spcPct val="0"/>
        </a:spcBef>
        <a:spcAft>
          <a:spcPct val="0"/>
        </a:spcAft>
        <a:buFont typeface="Arial" charset="0"/>
        <a:defRPr lang="en-AU" sz="2000" kern="1200" spc="0" baseline="0" dirty="0" smtClean="0">
          <a:solidFill>
            <a:schemeClr val="tx1"/>
          </a:solidFill>
          <a:latin typeface="+mj-lt"/>
          <a:ea typeface="Agfa Rotis Sans Serif" panose="00000400000000000000" pitchFamily="2" charset="0"/>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gfa Rotis Sans Serif" panose="00000400000000000000" pitchFamily="2" charset="0"/>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gfa Rotis Sans Serif" panose="00000400000000000000" pitchFamily="2" charset="0"/>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gfa Rotis Sans Serif" panose="00000400000000000000" pitchFamily="2" charset="0"/>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gfa Rotis Sans Serif" panose="00000400000000000000" pitchFamily="2" charset="0"/>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gfa Rotis Sans Serif" panose="00000400000000000000" pitchFamily="2"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pos="3929">
          <p15:clr>
            <a:srgbClr val="F26B43"/>
          </p15:clr>
        </p15:guide>
        <p15:guide id="3" pos="3751">
          <p15:clr>
            <a:srgbClr val="F26B43"/>
          </p15:clr>
        </p15:guide>
        <p15:guide id="4" pos="384">
          <p15:clr>
            <a:srgbClr val="F26B43"/>
          </p15:clr>
        </p15:guide>
        <p15:guide id="5" pos="7296">
          <p15:clr>
            <a:srgbClr val="F26B43"/>
          </p15:clr>
        </p15:guide>
        <p15:guide id="6" orient="horz" pos="4122">
          <p15:clr>
            <a:srgbClr val="F26B43"/>
          </p15:clr>
        </p15:guide>
        <p15:guide id="7" orient="horz" pos="4032">
          <p15:clr>
            <a:srgbClr val="F26B43"/>
          </p15:clr>
        </p15:guide>
        <p15:guide id="8" orient="horz" pos="666">
          <p15:clr>
            <a:srgbClr val="F26B43"/>
          </p15:clr>
        </p15:guide>
        <p15:guide id="9" pos="2567">
          <p15:clr>
            <a:srgbClr val="F26B43"/>
          </p15:clr>
        </p15:guide>
        <p15:guide id="10" pos="2748">
          <p15:clr>
            <a:srgbClr val="F26B43"/>
          </p15:clr>
        </p15:guide>
        <p15:guide id="11" pos="4932">
          <p15:clr>
            <a:srgbClr val="F26B43"/>
          </p15:clr>
        </p15:guide>
        <p15:guide id="12" pos="5113">
          <p15:clr>
            <a:srgbClr val="F26B43"/>
          </p15:clr>
        </p15:guide>
        <p15:guide id="13" orient="horz" pos="4200">
          <p15:clr>
            <a:srgbClr val="F26B43"/>
          </p15:clr>
        </p15:guide>
        <p15:guide id="14"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26.emf"/><Relationship Id="rId5" Type="http://schemas.openxmlformats.org/officeDocument/2006/relationships/oleObject" Target="../embeddings/oleObject3.bin"/><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splash-1btmh0q.jpg"/>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5639" y="1"/>
            <a:ext cx="12180723" cy="6858000"/>
          </a:xfrm>
          <a:prstGeom prst="rect">
            <a:avLst/>
          </a:prstGeom>
        </p:spPr>
      </p:pic>
      <p:sp>
        <p:nvSpPr>
          <p:cNvPr id="2" name="Title 1"/>
          <p:cNvSpPr txBox="1">
            <a:spLocks/>
          </p:cNvSpPr>
          <p:nvPr/>
        </p:nvSpPr>
        <p:spPr>
          <a:xfrm>
            <a:off x="5639" y="1522044"/>
            <a:ext cx="12180723" cy="3470399"/>
          </a:xfrm>
          <a:prstGeom prst="rect">
            <a:avLst/>
          </a:prstGeom>
          <a:solidFill>
            <a:schemeClr val="tx1">
              <a:alpha val="88000"/>
            </a:schemeClr>
          </a:solidFill>
          <a:effectLst/>
        </p:spPr>
        <p:txBody>
          <a:bodyPr vert="horz" lIns="479556" tIns="0" rIns="479556" bIns="0" rtlCol="0" anchor="ctr" anchorCtr="0">
            <a:noAutofit/>
          </a:bodyPr>
          <a:lstStyle>
            <a:lvl1pPr algn="ctr" defTabSz="816696" rtl="0" eaLnBrk="1" latinLnBrk="0" hangingPunct="1">
              <a:spcBef>
                <a:spcPct val="0"/>
              </a:spcBef>
              <a:buNone/>
              <a:defRPr sz="7900" kern="1200">
                <a:solidFill>
                  <a:schemeClr val="tx1"/>
                </a:solidFill>
                <a:latin typeface="+mj-lt"/>
                <a:ea typeface="+mj-ea"/>
                <a:cs typeface="+mj-cs"/>
              </a:defRPr>
            </a:lvl1pPr>
          </a:lstStyle>
          <a:p>
            <a:r>
              <a:rPr lang="en-US" sz="3400" b="1" dirty="0">
                <a:solidFill>
                  <a:schemeClr val="bg1"/>
                </a:solidFill>
              </a:rPr>
              <a:t>Stock market trend prediction using Machine Learning approach</a:t>
            </a:r>
          </a:p>
          <a:p>
            <a:r>
              <a:rPr lang="en-US" sz="2000" b="1" dirty="0">
                <a:solidFill>
                  <a:schemeClr val="bg1"/>
                </a:solidFill>
              </a:rPr>
              <a:t>Team:</a:t>
            </a:r>
            <a:r>
              <a:rPr lang="en-US" sz="3400" b="1" dirty="0">
                <a:solidFill>
                  <a:schemeClr val="bg1"/>
                </a:solidFill>
              </a:rPr>
              <a:t> </a:t>
            </a:r>
            <a:r>
              <a:rPr lang="en-US" sz="2000" i="1" dirty="0">
                <a:solidFill>
                  <a:schemeClr val="bg1"/>
                </a:solidFill>
              </a:rPr>
              <a:t>Anup Nair, Anup Kumar, Lokesh Sharma, Rahul Sharma</a:t>
            </a:r>
          </a:p>
          <a:p>
            <a:r>
              <a:rPr lang="en-US" sz="2000" b="1" dirty="0">
                <a:solidFill>
                  <a:schemeClr val="bg1"/>
                </a:solidFill>
              </a:rPr>
              <a:t>Mentor</a:t>
            </a:r>
            <a:r>
              <a:rPr lang="en-US" sz="2000" i="1" dirty="0">
                <a:solidFill>
                  <a:schemeClr val="bg1"/>
                </a:solidFill>
              </a:rPr>
              <a:t>: Dr. D. Narayana</a:t>
            </a:r>
          </a:p>
          <a:p>
            <a:endParaRPr lang="en-US" sz="2000" i="1" dirty="0">
              <a:solidFill>
                <a:schemeClr val="bg1"/>
              </a:solidFill>
            </a:endParaRPr>
          </a:p>
        </p:txBody>
      </p:sp>
    </p:spTree>
    <p:extLst>
      <p:ext uri="{BB962C8B-B14F-4D97-AF65-F5344CB8AC3E}">
        <p14:creationId xmlns:p14="http://schemas.microsoft.com/office/powerpoint/2010/main" val="1809240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07485" y="310121"/>
            <a:ext cx="10977033" cy="1161492"/>
          </a:xfrm>
        </p:spPr>
        <p:txBody>
          <a:bodyPr anchor="ctr"/>
          <a:lstStyle/>
          <a:p>
            <a:r>
              <a:rPr lang="en-US" dirty="0">
                <a:latin typeface="Arial" panose="020B0604020202020204" pitchFamily="34" charset="0"/>
              </a:rPr>
              <a:t>Agenda</a:t>
            </a:r>
          </a:p>
        </p:txBody>
      </p:sp>
      <p:sp>
        <p:nvSpPr>
          <p:cNvPr id="12" name="Slide Number Placeholder 7"/>
          <p:cNvSpPr>
            <a:spLocks noGrp="1"/>
          </p:cNvSpPr>
          <p:nvPr>
            <p:ph type="sldNum" sz="quarter" idx="4"/>
          </p:nvPr>
        </p:nvSpPr>
        <p:spPr>
          <a:prstGeom prst="rect">
            <a:avLst/>
          </a:prstGeom>
        </p:spPr>
        <p:txBody>
          <a:bodyPr vert="horz" wrap="square" lIns="91440" tIns="45720" rIns="0" bIns="45720" numCol="1" anchor="ctr" anchorCtr="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fld id="{90CBDC3A-D49F-4631-A8C7-55D59B33E5FA}" type="slidenum">
              <a:rPr kumimoji="0" lang="en-US" sz="9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10</a:t>
            </a:fld>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p:cNvSpPr/>
          <p:nvPr/>
        </p:nvSpPr>
        <p:spPr>
          <a:xfrm>
            <a:off x="749524" y="2106047"/>
            <a:ext cx="9077056" cy="800219"/>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Rectangle 7"/>
          <p:cNvSpPr/>
          <p:nvPr/>
        </p:nvSpPr>
        <p:spPr>
          <a:xfrm>
            <a:off x="749524" y="3209257"/>
            <a:ext cx="8683628" cy="4230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Rectangle 9"/>
          <p:cNvSpPr/>
          <p:nvPr/>
        </p:nvSpPr>
        <p:spPr>
          <a:xfrm>
            <a:off x="989461" y="2106047"/>
            <a:ext cx="7537001" cy="3139321"/>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Introduction</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Tools, Infrastructure and Software Packages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Data Gathering, Preparation and EDA</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1" i="0" u="none" strike="noStrike" kern="0" cap="none" spc="0" normalizeH="0" baseline="0" noProof="0" dirty="0">
                <a:ln>
                  <a:noFill/>
                </a:ln>
                <a:solidFill>
                  <a:srgbClr val="FFFFFF"/>
                </a:solidFill>
                <a:effectLst/>
                <a:uLnTx/>
                <a:uFillTx/>
              </a:rPr>
              <a:t>Stock Prediction Algorithm and Methodology</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Sentiment Mining Modeling Approach</a:t>
            </a:r>
          </a:p>
          <a:p>
            <a:pPr marL="365760" indent="-365760">
              <a:spcBef>
                <a:spcPts val="1200"/>
              </a:spcBef>
              <a:buFont typeface="Wingdings" panose="05000000000000000000" pitchFamily="2" charset="2"/>
              <a:buChar char="§"/>
              <a:defRPr/>
            </a:pPr>
            <a:r>
              <a:rPr lang="en-US" sz="1600" kern="0" dirty="0">
                <a:solidFill>
                  <a:srgbClr val="FFFFFF"/>
                </a:solidFill>
              </a:rPr>
              <a:t>Models Evaluated and Validation Measures</a:t>
            </a:r>
            <a:endParaRPr lang="en-US" sz="1600" b="1" kern="0" dirty="0">
              <a:solidFill>
                <a:srgbClr val="FFFFFF"/>
              </a:solidFill>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Output Visualization </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Conclusion and Next Steps</a:t>
            </a:r>
            <a:endParaRPr kumimoji="0" lang="en-US" sz="16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51393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172FCF-0349-4BB5-90F5-D766C178A311}"/>
              </a:ext>
            </a:extLst>
          </p:cNvPr>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11</a:t>
            </a:fld>
            <a:endParaRPr lang="en-US" dirty="0">
              <a:solidFill>
                <a:srgbClr val="666666"/>
              </a:solidFill>
            </a:endParaRPr>
          </a:p>
        </p:txBody>
      </p:sp>
      <p:sp>
        <p:nvSpPr>
          <p:cNvPr id="3" name="Title 2">
            <a:extLst>
              <a:ext uri="{FF2B5EF4-FFF2-40B4-BE49-F238E27FC236}">
                <a16:creationId xmlns:a16="http://schemas.microsoft.com/office/drawing/2014/main" id="{9766CDA0-2BA4-47FB-8FCF-CB2BD8AD969D}"/>
              </a:ext>
            </a:extLst>
          </p:cNvPr>
          <p:cNvSpPr>
            <a:spLocks noGrp="1"/>
          </p:cNvSpPr>
          <p:nvPr>
            <p:ph type="title"/>
          </p:nvPr>
        </p:nvSpPr>
        <p:spPr>
          <a:xfrm>
            <a:off x="707333" y="-279056"/>
            <a:ext cx="10941073" cy="1095121"/>
          </a:xfrm>
        </p:spPr>
        <p:txBody>
          <a:bodyPr/>
          <a:lstStyle/>
          <a:p>
            <a:r>
              <a:rPr lang="en-US" sz="2800" b="1" dirty="0">
                <a:solidFill>
                  <a:srgbClr val="C00000"/>
                </a:solidFill>
                <a:latin typeface="+mn-lt"/>
                <a:ea typeface="+mj-ea"/>
                <a:cs typeface="+mj-cs"/>
              </a:rPr>
              <a:t>Stock Prediction Approach</a:t>
            </a:r>
          </a:p>
        </p:txBody>
      </p:sp>
      <p:grpSp>
        <p:nvGrpSpPr>
          <p:cNvPr id="20" name="Group 19">
            <a:extLst>
              <a:ext uri="{FF2B5EF4-FFF2-40B4-BE49-F238E27FC236}">
                <a16:creationId xmlns:a16="http://schemas.microsoft.com/office/drawing/2014/main" id="{3AC02BF5-A37E-4804-8E2C-9238C4F050B9}"/>
              </a:ext>
            </a:extLst>
          </p:cNvPr>
          <p:cNvGrpSpPr/>
          <p:nvPr/>
        </p:nvGrpSpPr>
        <p:grpSpPr>
          <a:xfrm>
            <a:off x="839450" y="1379095"/>
            <a:ext cx="9114019" cy="4605808"/>
            <a:chOff x="3611038" y="753173"/>
            <a:chExt cx="6007575" cy="5351651"/>
          </a:xfrm>
        </p:grpSpPr>
        <p:sp>
          <p:nvSpPr>
            <p:cNvPr id="21" name="Arrow: Bent-Up 20">
              <a:extLst>
                <a:ext uri="{FF2B5EF4-FFF2-40B4-BE49-F238E27FC236}">
                  <a16:creationId xmlns:a16="http://schemas.microsoft.com/office/drawing/2014/main" id="{E220108C-7EBC-4A84-B827-F0E929DCB9E6}"/>
                </a:ext>
              </a:extLst>
            </p:cNvPr>
            <p:cNvSpPr/>
            <p:nvPr/>
          </p:nvSpPr>
          <p:spPr>
            <a:xfrm rot="5400000">
              <a:off x="3830082" y="1669665"/>
              <a:ext cx="826770" cy="941248"/>
            </a:xfrm>
            <a:prstGeom prst="bentUpArrow">
              <a:avLst>
                <a:gd name="adj1" fmla="val 32840"/>
                <a:gd name="adj2" fmla="val 25000"/>
                <a:gd name="adj3" fmla="val 35780"/>
              </a:avLst>
            </a:prstGeom>
            <a:solidFill>
              <a:schemeClr val="bg1">
                <a:lumMod val="6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A45EF00-AA25-4325-9D0C-301278368D6D}"/>
                </a:ext>
              </a:extLst>
            </p:cNvPr>
            <p:cNvSpPr/>
            <p:nvPr/>
          </p:nvSpPr>
          <p:spPr>
            <a:xfrm>
              <a:off x="3611038" y="753173"/>
              <a:ext cx="1391794" cy="974210"/>
            </a:xfrm>
            <a:custGeom>
              <a:avLst/>
              <a:gdLst>
                <a:gd name="connsiteX0" fmla="*/ 0 w 1391794"/>
                <a:gd name="connsiteY0" fmla="*/ 162401 h 974210"/>
                <a:gd name="connsiteX1" fmla="*/ 162401 w 1391794"/>
                <a:gd name="connsiteY1" fmla="*/ 0 h 974210"/>
                <a:gd name="connsiteX2" fmla="*/ 1229393 w 1391794"/>
                <a:gd name="connsiteY2" fmla="*/ 0 h 974210"/>
                <a:gd name="connsiteX3" fmla="*/ 1391794 w 1391794"/>
                <a:gd name="connsiteY3" fmla="*/ 162401 h 974210"/>
                <a:gd name="connsiteX4" fmla="*/ 1391794 w 1391794"/>
                <a:gd name="connsiteY4" fmla="*/ 811809 h 974210"/>
                <a:gd name="connsiteX5" fmla="*/ 1229393 w 1391794"/>
                <a:gd name="connsiteY5" fmla="*/ 974210 h 974210"/>
                <a:gd name="connsiteX6" fmla="*/ 162401 w 1391794"/>
                <a:gd name="connsiteY6" fmla="*/ 974210 h 974210"/>
                <a:gd name="connsiteX7" fmla="*/ 0 w 1391794"/>
                <a:gd name="connsiteY7" fmla="*/ 811809 h 974210"/>
                <a:gd name="connsiteX8" fmla="*/ 0 w 1391794"/>
                <a:gd name="connsiteY8" fmla="*/ 162401 h 9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794" h="974210">
                  <a:moveTo>
                    <a:pt x="0" y="162401"/>
                  </a:moveTo>
                  <a:cubicBezTo>
                    <a:pt x="0" y="72709"/>
                    <a:pt x="72709" y="0"/>
                    <a:pt x="162401" y="0"/>
                  </a:cubicBezTo>
                  <a:lnTo>
                    <a:pt x="1229393" y="0"/>
                  </a:lnTo>
                  <a:cubicBezTo>
                    <a:pt x="1319085" y="0"/>
                    <a:pt x="1391794" y="72709"/>
                    <a:pt x="1391794" y="162401"/>
                  </a:cubicBezTo>
                  <a:lnTo>
                    <a:pt x="1391794" y="811809"/>
                  </a:lnTo>
                  <a:cubicBezTo>
                    <a:pt x="1391794" y="901501"/>
                    <a:pt x="1319085" y="974210"/>
                    <a:pt x="1229393" y="974210"/>
                  </a:cubicBezTo>
                  <a:lnTo>
                    <a:pt x="162401" y="974210"/>
                  </a:lnTo>
                  <a:cubicBezTo>
                    <a:pt x="72709" y="974210"/>
                    <a:pt x="0" y="901501"/>
                    <a:pt x="0" y="811809"/>
                  </a:cubicBezTo>
                  <a:lnTo>
                    <a:pt x="0" y="162401"/>
                  </a:lnTo>
                  <a:close/>
                </a:path>
              </a:pathLst>
            </a:custGeom>
            <a:solidFill>
              <a:schemeClr val="accent6">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906" tIns="100906" rIns="100906" bIns="100906" numCol="1" spcCol="1270" anchor="ctr" anchorCtr="0">
              <a:noAutofit/>
            </a:bodyPr>
            <a:lstStyle/>
            <a:p>
              <a:pPr marL="0" lvl="0" indent="0" algn="ctr" defTabSz="622300">
                <a:lnSpc>
                  <a:spcPct val="90000"/>
                </a:lnSpc>
                <a:spcBef>
                  <a:spcPct val="0"/>
                </a:spcBef>
                <a:spcAft>
                  <a:spcPct val="35000"/>
                </a:spcAft>
                <a:buNone/>
              </a:pPr>
              <a:r>
                <a:rPr lang="en-US" sz="1400" kern="1200" dirty="0"/>
                <a:t>Data Gathering</a:t>
              </a:r>
            </a:p>
          </p:txBody>
        </p:sp>
        <p:sp>
          <p:nvSpPr>
            <p:cNvPr id="23" name="Freeform: Shape 22">
              <a:extLst>
                <a:ext uri="{FF2B5EF4-FFF2-40B4-BE49-F238E27FC236}">
                  <a16:creationId xmlns:a16="http://schemas.microsoft.com/office/drawing/2014/main" id="{106294E6-9CA8-4131-9F67-F5630972BDF2}"/>
                </a:ext>
              </a:extLst>
            </p:cNvPr>
            <p:cNvSpPr/>
            <p:nvPr/>
          </p:nvSpPr>
          <p:spPr>
            <a:xfrm>
              <a:off x="5002832" y="846087"/>
              <a:ext cx="2070042" cy="787401"/>
            </a:xfrm>
            <a:custGeom>
              <a:avLst/>
              <a:gdLst>
                <a:gd name="connsiteX0" fmla="*/ 0 w 1012258"/>
                <a:gd name="connsiteY0" fmla="*/ 0 h 787400"/>
                <a:gd name="connsiteX1" fmla="*/ 1012258 w 1012258"/>
                <a:gd name="connsiteY1" fmla="*/ 0 h 787400"/>
                <a:gd name="connsiteX2" fmla="*/ 1012258 w 1012258"/>
                <a:gd name="connsiteY2" fmla="*/ 787400 h 787400"/>
                <a:gd name="connsiteX3" fmla="*/ 0 w 1012258"/>
                <a:gd name="connsiteY3" fmla="*/ 787400 h 787400"/>
                <a:gd name="connsiteX4" fmla="*/ 0 w 1012258"/>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58" h="787400">
                  <a:moveTo>
                    <a:pt x="0" y="0"/>
                  </a:moveTo>
                  <a:lnTo>
                    <a:pt x="1012258" y="0"/>
                  </a:lnTo>
                  <a:lnTo>
                    <a:pt x="1012258" y="787400"/>
                  </a:lnTo>
                  <a:lnTo>
                    <a:pt x="0" y="78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1" algn="l" defTabSz="488950">
                <a:lnSpc>
                  <a:spcPct val="90000"/>
                </a:lnSpc>
                <a:spcBef>
                  <a:spcPct val="0"/>
                </a:spcBef>
                <a:spcAft>
                  <a:spcPct val="15000"/>
                </a:spcAft>
              </a:pPr>
              <a:r>
                <a:rPr lang="en-US" sz="1500" dirty="0"/>
                <a:t>Extract historical end of day stock prices data from </a:t>
              </a:r>
              <a:r>
                <a:rPr lang="en-US" sz="1500" dirty="0" err="1"/>
                <a:t>Qandl</a:t>
              </a:r>
              <a:r>
                <a:rPr lang="en-US" sz="1500" dirty="0"/>
                <a:t> for BSE 30 Stocks</a:t>
              </a:r>
              <a:endParaRPr lang="en-US" sz="1500" kern="1200" dirty="0"/>
            </a:p>
          </p:txBody>
        </p:sp>
        <p:sp>
          <p:nvSpPr>
            <p:cNvPr id="24" name="Arrow: Bent-Up 23">
              <a:extLst>
                <a:ext uri="{FF2B5EF4-FFF2-40B4-BE49-F238E27FC236}">
                  <a16:creationId xmlns:a16="http://schemas.microsoft.com/office/drawing/2014/main" id="{B4B093A0-4254-45D1-BF85-F3F6EA945D35}"/>
                </a:ext>
              </a:extLst>
            </p:cNvPr>
            <p:cNvSpPr/>
            <p:nvPr/>
          </p:nvSpPr>
          <p:spPr>
            <a:xfrm rot="5400000">
              <a:off x="4984027" y="2764025"/>
              <a:ext cx="826770" cy="941248"/>
            </a:xfrm>
            <a:prstGeom prst="bentUpArrow">
              <a:avLst>
                <a:gd name="adj1" fmla="val 32840"/>
                <a:gd name="adj2" fmla="val 25000"/>
                <a:gd name="adj3" fmla="val 35780"/>
              </a:avLst>
            </a:prstGeom>
            <a:solidFill>
              <a:schemeClr val="bg1">
                <a:lumMod val="6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 name="Freeform: Shape 24">
              <a:extLst>
                <a:ext uri="{FF2B5EF4-FFF2-40B4-BE49-F238E27FC236}">
                  <a16:creationId xmlns:a16="http://schemas.microsoft.com/office/drawing/2014/main" id="{2FDD9408-DBAF-4F19-A392-0D8803180951}"/>
                </a:ext>
              </a:extLst>
            </p:cNvPr>
            <p:cNvSpPr/>
            <p:nvPr/>
          </p:nvSpPr>
          <p:spPr>
            <a:xfrm>
              <a:off x="4764983" y="1847534"/>
              <a:ext cx="1391794" cy="974210"/>
            </a:xfrm>
            <a:custGeom>
              <a:avLst/>
              <a:gdLst>
                <a:gd name="connsiteX0" fmla="*/ 0 w 1391794"/>
                <a:gd name="connsiteY0" fmla="*/ 162401 h 974210"/>
                <a:gd name="connsiteX1" fmla="*/ 162401 w 1391794"/>
                <a:gd name="connsiteY1" fmla="*/ 0 h 974210"/>
                <a:gd name="connsiteX2" fmla="*/ 1229393 w 1391794"/>
                <a:gd name="connsiteY2" fmla="*/ 0 h 974210"/>
                <a:gd name="connsiteX3" fmla="*/ 1391794 w 1391794"/>
                <a:gd name="connsiteY3" fmla="*/ 162401 h 974210"/>
                <a:gd name="connsiteX4" fmla="*/ 1391794 w 1391794"/>
                <a:gd name="connsiteY4" fmla="*/ 811809 h 974210"/>
                <a:gd name="connsiteX5" fmla="*/ 1229393 w 1391794"/>
                <a:gd name="connsiteY5" fmla="*/ 974210 h 974210"/>
                <a:gd name="connsiteX6" fmla="*/ 162401 w 1391794"/>
                <a:gd name="connsiteY6" fmla="*/ 974210 h 974210"/>
                <a:gd name="connsiteX7" fmla="*/ 0 w 1391794"/>
                <a:gd name="connsiteY7" fmla="*/ 811809 h 974210"/>
                <a:gd name="connsiteX8" fmla="*/ 0 w 1391794"/>
                <a:gd name="connsiteY8" fmla="*/ 162401 h 9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794" h="974210">
                  <a:moveTo>
                    <a:pt x="0" y="162401"/>
                  </a:moveTo>
                  <a:cubicBezTo>
                    <a:pt x="0" y="72709"/>
                    <a:pt x="72709" y="0"/>
                    <a:pt x="162401" y="0"/>
                  </a:cubicBezTo>
                  <a:lnTo>
                    <a:pt x="1229393" y="0"/>
                  </a:lnTo>
                  <a:cubicBezTo>
                    <a:pt x="1319085" y="0"/>
                    <a:pt x="1391794" y="72709"/>
                    <a:pt x="1391794" y="162401"/>
                  </a:cubicBezTo>
                  <a:lnTo>
                    <a:pt x="1391794" y="811809"/>
                  </a:lnTo>
                  <a:cubicBezTo>
                    <a:pt x="1391794" y="901501"/>
                    <a:pt x="1319085" y="974210"/>
                    <a:pt x="1229393" y="974210"/>
                  </a:cubicBezTo>
                  <a:lnTo>
                    <a:pt x="162401" y="974210"/>
                  </a:lnTo>
                  <a:cubicBezTo>
                    <a:pt x="72709" y="974210"/>
                    <a:pt x="0" y="901501"/>
                    <a:pt x="0" y="811809"/>
                  </a:cubicBezTo>
                  <a:lnTo>
                    <a:pt x="0" y="162401"/>
                  </a:lnTo>
                  <a:close/>
                </a:path>
              </a:pathLst>
            </a:custGeom>
            <a:solidFill>
              <a:schemeClr val="accent6">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906" tIns="100906" rIns="100906" bIns="100906" numCol="1" spcCol="1270" anchor="ctr" anchorCtr="0">
              <a:noAutofit/>
            </a:bodyPr>
            <a:lstStyle/>
            <a:p>
              <a:pPr algn="ctr" defTabSz="622300">
                <a:lnSpc>
                  <a:spcPct val="90000"/>
                </a:lnSpc>
                <a:spcBef>
                  <a:spcPct val="0"/>
                </a:spcBef>
                <a:spcAft>
                  <a:spcPct val="35000"/>
                </a:spcAft>
              </a:pPr>
              <a:r>
                <a:rPr lang="en-US" sz="1400" dirty="0"/>
                <a:t>Create Lag Features</a:t>
              </a:r>
            </a:p>
          </p:txBody>
        </p:sp>
        <p:sp>
          <p:nvSpPr>
            <p:cNvPr id="26" name="Freeform: Shape 25">
              <a:extLst>
                <a:ext uri="{FF2B5EF4-FFF2-40B4-BE49-F238E27FC236}">
                  <a16:creationId xmlns:a16="http://schemas.microsoft.com/office/drawing/2014/main" id="{5843775C-D86C-46E1-ABF2-E408C2E236D5}"/>
                </a:ext>
              </a:extLst>
            </p:cNvPr>
            <p:cNvSpPr/>
            <p:nvPr/>
          </p:nvSpPr>
          <p:spPr>
            <a:xfrm>
              <a:off x="6156777" y="1940447"/>
              <a:ext cx="1012258" cy="787400"/>
            </a:xfrm>
            <a:custGeom>
              <a:avLst/>
              <a:gdLst>
                <a:gd name="connsiteX0" fmla="*/ 0 w 1012258"/>
                <a:gd name="connsiteY0" fmla="*/ 0 h 787400"/>
                <a:gd name="connsiteX1" fmla="*/ 1012258 w 1012258"/>
                <a:gd name="connsiteY1" fmla="*/ 0 h 787400"/>
                <a:gd name="connsiteX2" fmla="*/ 1012258 w 1012258"/>
                <a:gd name="connsiteY2" fmla="*/ 787400 h 787400"/>
                <a:gd name="connsiteX3" fmla="*/ 0 w 1012258"/>
                <a:gd name="connsiteY3" fmla="*/ 787400 h 787400"/>
                <a:gd name="connsiteX4" fmla="*/ 0 w 1012258"/>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58" h="787400">
                  <a:moveTo>
                    <a:pt x="0" y="0"/>
                  </a:moveTo>
                  <a:lnTo>
                    <a:pt x="1012258" y="0"/>
                  </a:lnTo>
                  <a:lnTo>
                    <a:pt x="1012258" y="787400"/>
                  </a:lnTo>
                  <a:lnTo>
                    <a:pt x="0" y="78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endParaRPr lang="en-US" sz="1100" kern="1200"/>
            </a:p>
          </p:txBody>
        </p:sp>
        <p:sp>
          <p:nvSpPr>
            <p:cNvPr id="27" name="Arrow: Bent-Up 26">
              <a:extLst>
                <a:ext uri="{FF2B5EF4-FFF2-40B4-BE49-F238E27FC236}">
                  <a16:creationId xmlns:a16="http://schemas.microsoft.com/office/drawing/2014/main" id="{5C037CE6-3E63-442A-B140-5AFC804BDAF5}"/>
                </a:ext>
              </a:extLst>
            </p:cNvPr>
            <p:cNvSpPr/>
            <p:nvPr/>
          </p:nvSpPr>
          <p:spPr>
            <a:xfrm rot="5400000">
              <a:off x="6137972" y="3858385"/>
              <a:ext cx="826770" cy="941248"/>
            </a:xfrm>
            <a:prstGeom prst="bentUpArrow">
              <a:avLst>
                <a:gd name="adj1" fmla="val 32840"/>
                <a:gd name="adj2" fmla="val 25000"/>
                <a:gd name="adj3" fmla="val 35780"/>
              </a:avLst>
            </a:prstGeom>
            <a:solidFill>
              <a:schemeClr val="bg1">
                <a:lumMod val="6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614D2F82-6267-45F0-BF67-5887AD80A5E2}"/>
                </a:ext>
              </a:extLst>
            </p:cNvPr>
            <p:cNvSpPr/>
            <p:nvPr/>
          </p:nvSpPr>
          <p:spPr>
            <a:xfrm>
              <a:off x="5918928" y="2941894"/>
              <a:ext cx="1391794" cy="974210"/>
            </a:xfrm>
            <a:custGeom>
              <a:avLst/>
              <a:gdLst>
                <a:gd name="connsiteX0" fmla="*/ 0 w 1391794"/>
                <a:gd name="connsiteY0" fmla="*/ 162401 h 974210"/>
                <a:gd name="connsiteX1" fmla="*/ 162401 w 1391794"/>
                <a:gd name="connsiteY1" fmla="*/ 0 h 974210"/>
                <a:gd name="connsiteX2" fmla="*/ 1229393 w 1391794"/>
                <a:gd name="connsiteY2" fmla="*/ 0 h 974210"/>
                <a:gd name="connsiteX3" fmla="*/ 1391794 w 1391794"/>
                <a:gd name="connsiteY3" fmla="*/ 162401 h 974210"/>
                <a:gd name="connsiteX4" fmla="*/ 1391794 w 1391794"/>
                <a:gd name="connsiteY4" fmla="*/ 811809 h 974210"/>
                <a:gd name="connsiteX5" fmla="*/ 1229393 w 1391794"/>
                <a:gd name="connsiteY5" fmla="*/ 974210 h 974210"/>
                <a:gd name="connsiteX6" fmla="*/ 162401 w 1391794"/>
                <a:gd name="connsiteY6" fmla="*/ 974210 h 974210"/>
                <a:gd name="connsiteX7" fmla="*/ 0 w 1391794"/>
                <a:gd name="connsiteY7" fmla="*/ 811809 h 974210"/>
                <a:gd name="connsiteX8" fmla="*/ 0 w 1391794"/>
                <a:gd name="connsiteY8" fmla="*/ 162401 h 9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794" h="974210">
                  <a:moveTo>
                    <a:pt x="0" y="162401"/>
                  </a:moveTo>
                  <a:cubicBezTo>
                    <a:pt x="0" y="72709"/>
                    <a:pt x="72709" y="0"/>
                    <a:pt x="162401" y="0"/>
                  </a:cubicBezTo>
                  <a:lnTo>
                    <a:pt x="1229393" y="0"/>
                  </a:lnTo>
                  <a:cubicBezTo>
                    <a:pt x="1319085" y="0"/>
                    <a:pt x="1391794" y="72709"/>
                    <a:pt x="1391794" y="162401"/>
                  </a:cubicBezTo>
                  <a:lnTo>
                    <a:pt x="1391794" y="811809"/>
                  </a:lnTo>
                  <a:cubicBezTo>
                    <a:pt x="1391794" y="901501"/>
                    <a:pt x="1319085" y="974210"/>
                    <a:pt x="1229393" y="974210"/>
                  </a:cubicBezTo>
                  <a:lnTo>
                    <a:pt x="162401" y="974210"/>
                  </a:lnTo>
                  <a:cubicBezTo>
                    <a:pt x="72709" y="974210"/>
                    <a:pt x="0" y="901501"/>
                    <a:pt x="0" y="811809"/>
                  </a:cubicBezTo>
                  <a:lnTo>
                    <a:pt x="0" y="162401"/>
                  </a:lnTo>
                  <a:close/>
                </a:path>
              </a:pathLst>
            </a:custGeom>
            <a:solidFill>
              <a:schemeClr val="accent6">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906" tIns="100906" rIns="100906" bIns="100906" numCol="1" spcCol="1270" anchor="ctr" anchorCtr="0">
              <a:noAutofit/>
            </a:bodyPr>
            <a:lstStyle/>
            <a:p>
              <a:pPr algn="ctr" defTabSz="622300">
                <a:lnSpc>
                  <a:spcPct val="90000"/>
                </a:lnSpc>
                <a:spcBef>
                  <a:spcPct val="0"/>
                </a:spcBef>
                <a:spcAft>
                  <a:spcPct val="35000"/>
                </a:spcAft>
              </a:pPr>
              <a:r>
                <a:rPr lang="en-US" sz="1400" dirty="0"/>
                <a:t>Create Technical Indicator features</a:t>
              </a:r>
            </a:p>
          </p:txBody>
        </p:sp>
        <p:sp>
          <p:nvSpPr>
            <p:cNvPr id="29" name="Rectangle 28">
              <a:extLst>
                <a:ext uri="{FF2B5EF4-FFF2-40B4-BE49-F238E27FC236}">
                  <a16:creationId xmlns:a16="http://schemas.microsoft.com/office/drawing/2014/main" id="{3217BA44-E62C-4CEC-99AB-E225AE84F548}"/>
                </a:ext>
              </a:extLst>
            </p:cNvPr>
            <p:cNvSpPr/>
            <p:nvPr/>
          </p:nvSpPr>
          <p:spPr>
            <a:xfrm>
              <a:off x="7310723" y="3034807"/>
              <a:ext cx="1012258" cy="787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0" name="Arrow: Bent-Up 29">
              <a:extLst>
                <a:ext uri="{FF2B5EF4-FFF2-40B4-BE49-F238E27FC236}">
                  <a16:creationId xmlns:a16="http://schemas.microsoft.com/office/drawing/2014/main" id="{F0BFBB4C-36E9-4037-B7DD-1567E1B5E289}"/>
                </a:ext>
              </a:extLst>
            </p:cNvPr>
            <p:cNvSpPr/>
            <p:nvPr/>
          </p:nvSpPr>
          <p:spPr>
            <a:xfrm rot="5400000">
              <a:off x="7291917" y="4952745"/>
              <a:ext cx="826770" cy="941248"/>
            </a:xfrm>
            <a:prstGeom prst="bentUpArrow">
              <a:avLst>
                <a:gd name="adj1" fmla="val 32840"/>
                <a:gd name="adj2" fmla="val 25000"/>
                <a:gd name="adj3" fmla="val 35780"/>
              </a:avLst>
            </a:prstGeom>
            <a:solidFill>
              <a:schemeClr val="bg1">
                <a:lumMod val="65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1" name="Freeform: Shape 30">
              <a:extLst>
                <a:ext uri="{FF2B5EF4-FFF2-40B4-BE49-F238E27FC236}">
                  <a16:creationId xmlns:a16="http://schemas.microsoft.com/office/drawing/2014/main" id="{1422F6EC-4416-426F-B2A4-5E33494F3ACD}"/>
                </a:ext>
              </a:extLst>
            </p:cNvPr>
            <p:cNvSpPr/>
            <p:nvPr/>
          </p:nvSpPr>
          <p:spPr>
            <a:xfrm>
              <a:off x="7072874" y="4036254"/>
              <a:ext cx="1391794" cy="974210"/>
            </a:xfrm>
            <a:custGeom>
              <a:avLst/>
              <a:gdLst>
                <a:gd name="connsiteX0" fmla="*/ 0 w 1391794"/>
                <a:gd name="connsiteY0" fmla="*/ 162401 h 974210"/>
                <a:gd name="connsiteX1" fmla="*/ 162401 w 1391794"/>
                <a:gd name="connsiteY1" fmla="*/ 0 h 974210"/>
                <a:gd name="connsiteX2" fmla="*/ 1229393 w 1391794"/>
                <a:gd name="connsiteY2" fmla="*/ 0 h 974210"/>
                <a:gd name="connsiteX3" fmla="*/ 1391794 w 1391794"/>
                <a:gd name="connsiteY3" fmla="*/ 162401 h 974210"/>
                <a:gd name="connsiteX4" fmla="*/ 1391794 w 1391794"/>
                <a:gd name="connsiteY4" fmla="*/ 811809 h 974210"/>
                <a:gd name="connsiteX5" fmla="*/ 1229393 w 1391794"/>
                <a:gd name="connsiteY5" fmla="*/ 974210 h 974210"/>
                <a:gd name="connsiteX6" fmla="*/ 162401 w 1391794"/>
                <a:gd name="connsiteY6" fmla="*/ 974210 h 974210"/>
                <a:gd name="connsiteX7" fmla="*/ 0 w 1391794"/>
                <a:gd name="connsiteY7" fmla="*/ 811809 h 974210"/>
                <a:gd name="connsiteX8" fmla="*/ 0 w 1391794"/>
                <a:gd name="connsiteY8" fmla="*/ 162401 h 9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794" h="974210">
                  <a:moveTo>
                    <a:pt x="0" y="162401"/>
                  </a:moveTo>
                  <a:cubicBezTo>
                    <a:pt x="0" y="72709"/>
                    <a:pt x="72709" y="0"/>
                    <a:pt x="162401" y="0"/>
                  </a:cubicBezTo>
                  <a:lnTo>
                    <a:pt x="1229393" y="0"/>
                  </a:lnTo>
                  <a:cubicBezTo>
                    <a:pt x="1319085" y="0"/>
                    <a:pt x="1391794" y="72709"/>
                    <a:pt x="1391794" y="162401"/>
                  </a:cubicBezTo>
                  <a:lnTo>
                    <a:pt x="1391794" y="811809"/>
                  </a:lnTo>
                  <a:cubicBezTo>
                    <a:pt x="1391794" y="901501"/>
                    <a:pt x="1319085" y="974210"/>
                    <a:pt x="1229393" y="974210"/>
                  </a:cubicBezTo>
                  <a:lnTo>
                    <a:pt x="162401" y="974210"/>
                  </a:lnTo>
                  <a:cubicBezTo>
                    <a:pt x="72709" y="974210"/>
                    <a:pt x="0" y="901501"/>
                    <a:pt x="0" y="811809"/>
                  </a:cubicBezTo>
                  <a:lnTo>
                    <a:pt x="0" y="162401"/>
                  </a:lnTo>
                  <a:close/>
                </a:path>
              </a:pathLst>
            </a:custGeom>
            <a:solidFill>
              <a:schemeClr val="accent6">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906" tIns="100906" rIns="100906" bIns="100906" numCol="1" spcCol="1270" anchor="ctr" anchorCtr="0">
              <a:noAutofit/>
            </a:bodyPr>
            <a:lstStyle/>
            <a:p>
              <a:pPr algn="ctr" defTabSz="622300">
                <a:lnSpc>
                  <a:spcPct val="90000"/>
                </a:lnSpc>
                <a:spcBef>
                  <a:spcPct val="0"/>
                </a:spcBef>
                <a:spcAft>
                  <a:spcPct val="35000"/>
                </a:spcAft>
              </a:pPr>
              <a:r>
                <a:rPr lang="en-US" sz="1400" dirty="0"/>
                <a:t>Create Sentiment Feature</a:t>
              </a:r>
            </a:p>
          </p:txBody>
        </p:sp>
        <p:sp>
          <p:nvSpPr>
            <p:cNvPr id="32" name="Freeform: Shape 31">
              <a:extLst>
                <a:ext uri="{FF2B5EF4-FFF2-40B4-BE49-F238E27FC236}">
                  <a16:creationId xmlns:a16="http://schemas.microsoft.com/office/drawing/2014/main" id="{9EFB9CF0-7A06-4D0B-B843-3C9478A28EAE}"/>
                </a:ext>
              </a:extLst>
            </p:cNvPr>
            <p:cNvSpPr/>
            <p:nvPr/>
          </p:nvSpPr>
          <p:spPr>
            <a:xfrm>
              <a:off x="8464668" y="4129167"/>
              <a:ext cx="1012258" cy="787400"/>
            </a:xfrm>
            <a:custGeom>
              <a:avLst/>
              <a:gdLst>
                <a:gd name="connsiteX0" fmla="*/ 0 w 1012258"/>
                <a:gd name="connsiteY0" fmla="*/ 0 h 787400"/>
                <a:gd name="connsiteX1" fmla="*/ 1012258 w 1012258"/>
                <a:gd name="connsiteY1" fmla="*/ 0 h 787400"/>
                <a:gd name="connsiteX2" fmla="*/ 1012258 w 1012258"/>
                <a:gd name="connsiteY2" fmla="*/ 787400 h 787400"/>
                <a:gd name="connsiteX3" fmla="*/ 0 w 1012258"/>
                <a:gd name="connsiteY3" fmla="*/ 787400 h 787400"/>
                <a:gd name="connsiteX4" fmla="*/ 0 w 1012258"/>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58" h="787400">
                  <a:moveTo>
                    <a:pt x="0" y="0"/>
                  </a:moveTo>
                  <a:lnTo>
                    <a:pt x="1012258" y="0"/>
                  </a:lnTo>
                  <a:lnTo>
                    <a:pt x="1012258" y="787400"/>
                  </a:lnTo>
                  <a:lnTo>
                    <a:pt x="0" y="78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endParaRPr lang="en-US" sz="1100" kern="1200"/>
            </a:p>
          </p:txBody>
        </p:sp>
        <p:sp>
          <p:nvSpPr>
            <p:cNvPr id="33" name="Freeform: Shape 32">
              <a:extLst>
                <a:ext uri="{FF2B5EF4-FFF2-40B4-BE49-F238E27FC236}">
                  <a16:creationId xmlns:a16="http://schemas.microsoft.com/office/drawing/2014/main" id="{1471ED31-9F1E-416F-B016-2A5BA3999027}"/>
                </a:ext>
              </a:extLst>
            </p:cNvPr>
            <p:cNvSpPr/>
            <p:nvPr/>
          </p:nvSpPr>
          <p:spPr>
            <a:xfrm>
              <a:off x="8226819" y="5130614"/>
              <a:ext cx="1391794" cy="974210"/>
            </a:xfrm>
            <a:custGeom>
              <a:avLst/>
              <a:gdLst>
                <a:gd name="connsiteX0" fmla="*/ 0 w 1391794"/>
                <a:gd name="connsiteY0" fmla="*/ 162401 h 974210"/>
                <a:gd name="connsiteX1" fmla="*/ 162401 w 1391794"/>
                <a:gd name="connsiteY1" fmla="*/ 0 h 974210"/>
                <a:gd name="connsiteX2" fmla="*/ 1229393 w 1391794"/>
                <a:gd name="connsiteY2" fmla="*/ 0 h 974210"/>
                <a:gd name="connsiteX3" fmla="*/ 1391794 w 1391794"/>
                <a:gd name="connsiteY3" fmla="*/ 162401 h 974210"/>
                <a:gd name="connsiteX4" fmla="*/ 1391794 w 1391794"/>
                <a:gd name="connsiteY4" fmla="*/ 811809 h 974210"/>
                <a:gd name="connsiteX5" fmla="*/ 1229393 w 1391794"/>
                <a:gd name="connsiteY5" fmla="*/ 974210 h 974210"/>
                <a:gd name="connsiteX6" fmla="*/ 162401 w 1391794"/>
                <a:gd name="connsiteY6" fmla="*/ 974210 h 974210"/>
                <a:gd name="connsiteX7" fmla="*/ 0 w 1391794"/>
                <a:gd name="connsiteY7" fmla="*/ 811809 h 974210"/>
                <a:gd name="connsiteX8" fmla="*/ 0 w 1391794"/>
                <a:gd name="connsiteY8" fmla="*/ 162401 h 9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794" h="974210">
                  <a:moveTo>
                    <a:pt x="0" y="162401"/>
                  </a:moveTo>
                  <a:cubicBezTo>
                    <a:pt x="0" y="72709"/>
                    <a:pt x="72709" y="0"/>
                    <a:pt x="162401" y="0"/>
                  </a:cubicBezTo>
                  <a:lnTo>
                    <a:pt x="1229393" y="0"/>
                  </a:lnTo>
                  <a:cubicBezTo>
                    <a:pt x="1319085" y="0"/>
                    <a:pt x="1391794" y="72709"/>
                    <a:pt x="1391794" y="162401"/>
                  </a:cubicBezTo>
                  <a:lnTo>
                    <a:pt x="1391794" y="811809"/>
                  </a:lnTo>
                  <a:cubicBezTo>
                    <a:pt x="1391794" y="901501"/>
                    <a:pt x="1319085" y="974210"/>
                    <a:pt x="1229393" y="974210"/>
                  </a:cubicBezTo>
                  <a:lnTo>
                    <a:pt x="162401" y="974210"/>
                  </a:lnTo>
                  <a:cubicBezTo>
                    <a:pt x="72709" y="974210"/>
                    <a:pt x="0" y="901501"/>
                    <a:pt x="0" y="811809"/>
                  </a:cubicBezTo>
                  <a:lnTo>
                    <a:pt x="0" y="162401"/>
                  </a:lnTo>
                  <a:close/>
                </a:path>
              </a:pathLst>
            </a:custGeom>
            <a:solidFill>
              <a:schemeClr val="accent6">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906" tIns="100906" rIns="100906" bIns="100906" numCol="1" spcCol="1270" anchor="ctr" anchorCtr="0">
              <a:noAutofit/>
            </a:bodyPr>
            <a:lstStyle/>
            <a:p>
              <a:pPr algn="ctr" defTabSz="622300">
                <a:lnSpc>
                  <a:spcPct val="90000"/>
                </a:lnSpc>
                <a:spcBef>
                  <a:spcPct val="0"/>
                </a:spcBef>
                <a:spcAft>
                  <a:spcPct val="35000"/>
                </a:spcAft>
              </a:pPr>
              <a:r>
                <a:rPr lang="en-US" sz="1400" dirty="0"/>
                <a:t>Model Training and Validation</a:t>
              </a:r>
            </a:p>
          </p:txBody>
        </p:sp>
      </p:grpSp>
      <p:sp>
        <p:nvSpPr>
          <p:cNvPr id="34" name="Freeform: Shape 33">
            <a:extLst>
              <a:ext uri="{FF2B5EF4-FFF2-40B4-BE49-F238E27FC236}">
                <a16:creationId xmlns:a16="http://schemas.microsoft.com/office/drawing/2014/main" id="{FAC4932D-DB7D-42E5-9E07-00AD0598454E}"/>
              </a:ext>
            </a:extLst>
          </p:cNvPr>
          <p:cNvSpPr/>
          <p:nvPr/>
        </p:nvSpPr>
        <p:spPr>
          <a:xfrm>
            <a:off x="4778767" y="2400901"/>
            <a:ext cx="5174702" cy="677663"/>
          </a:xfrm>
          <a:custGeom>
            <a:avLst/>
            <a:gdLst>
              <a:gd name="connsiteX0" fmla="*/ 0 w 1012258"/>
              <a:gd name="connsiteY0" fmla="*/ 0 h 787400"/>
              <a:gd name="connsiteX1" fmla="*/ 1012258 w 1012258"/>
              <a:gd name="connsiteY1" fmla="*/ 0 h 787400"/>
              <a:gd name="connsiteX2" fmla="*/ 1012258 w 1012258"/>
              <a:gd name="connsiteY2" fmla="*/ 787400 h 787400"/>
              <a:gd name="connsiteX3" fmla="*/ 0 w 1012258"/>
              <a:gd name="connsiteY3" fmla="*/ 787400 h 787400"/>
              <a:gd name="connsiteX4" fmla="*/ 0 w 1012258"/>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58" h="787400">
                <a:moveTo>
                  <a:pt x="0" y="0"/>
                </a:moveTo>
                <a:lnTo>
                  <a:pt x="1012258" y="0"/>
                </a:lnTo>
                <a:lnTo>
                  <a:pt x="1012258" y="787400"/>
                </a:lnTo>
                <a:lnTo>
                  <a:pt x="0" y="78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1" algn="l" defTabSz="488950">
              <a:lnSpc>
                <a:spcPct val="90000"/>
              </a:lnSpc>
              <a:spcBef>
                <a:spcPct val="0"/>
              </a:spcBef>
              <a:spcAft>
                <a:spcPct val="15000"/>
              </a:spcAft>
            </a:pPr>
            <a:r>
              <a:rPr lang="en-US" sz="1500" dirty="0"/>
              <a:t>Prediction problem set up by considering past prices as lag features. </a:t>
            </a:r>
            <a:r>
              <a:rPr lang="en-US" sz="1500" dirty="0" err="1"/>
              <a:t>E.g</a:t>
            </a:r>
            <a:r>
              <a:rPr lang="en-US" sz="1500" dirty="0"/>
              <a:t> predict price at time t as a function of prices from t-1 to t-5 days. Instead of predicting absolute prices, price direction considered (Classification Problem)</a:t>
            </a:r>
            <a:endParaRPr lang="en-US" sz="1500" kern="1200" dirty="0"/>
          </a:p>
        </p:txBody>
      </p:sp>
      <p:sp>
        <p:nvSpPr>
          <p:cNvPr id="35" name="Freeform: Shape 34">
            <a:extLst>
              <a:ext uri="{FF2B5EF4-FFF2-40B4-BE49-F238E27FC236}">
                <a16:creationId xmlns:a16="http://schemas.microsoft.com/office/drawing/2014/main" id="{1A95B1AB-0553-4560-8BD3-AAB99790D118}"/>
              </a:ext>
            </a:extLst>
          </p:cNvPr>
          <p:cNvSpPr/>
          <p:nvPr/>
        </p:nvSpPr>
        <p:spPr>
          <a:xfrm>
            <a:off x="6529404" y="3331033"/>
            <a:ext cx="3663908" cy="677663"/>
          </a:xfrm>
          <a:custGeom>
            <a:avLst/>
            <a:gdLst>
              <a:gd name="connsiteX0" fmla="*/ 0 w 1012258"/>
              <a:gd name="connsiteY0" fmla="*/ 0 h 787400"/>
              <a:gd name="connsiteX1" fmla="*/ 1012258 w 1012258"/>
              <a:gd name="connsiteY1" fmla="*/ 0 h 787400"/>
              <a:gd name="connsiteX2" fmla="*/ 1012258 w 1012258"/>
              <a:gd name="connsiteY2" fmla="*/ 787400 h 787400"/>
              <a:gd name="connsiteX3" fmla="*/ 0 w 1012258"/>
              <a:gd name="connsiteY3" fmla="*/ 787400 h 787400"/>
              <a:gd name="connsiteX4" fmla="*/ 0 w 1012258"/>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58" h="787400">
                <a:moveTo>
                  <a:pt x="0" y="0"/>
                </a:moveTo>
                <a:lnTo>
                  <a:pt x="1012258" y="0"/>
                </a:lnTo>
                <a:lnTo>
                  <a:pt x="1012258" y="787400"/>
                </a:lnTo>
                <a:lnTo>
                  <a:pt x="0" y="78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1" algn="l" defTabSz="488950">
              <a:lnSpc>
                <a:spcPct val="90000"/>
              </a:lnSpc>
              <a:spcBef>
                <a:spcPct val="0"/>
              </a:spcBef>
              <a:spcAft>
                <a:spcPct val="15000"/>
              </a:spcAft>
            </a:pPr>
            <a:r>
              <a:rPr lang="en-US" sz="1500" dirty="0"/>
              <a:t>Add Technical Indicators as additional features to enhance model accuracy</a:t>
            </a:r>
            <a:endParaRPr lang="en-US" sz="1500" kern="1200" dirty="0"/>
          </a:p>
        </p:txBody>
      </p:sp>
      <p:sp>
        <p:nvSpPr>
          <p:cNvPr id="36" name="Freeform: Shape 35">
            <a:extLst>
              <a:ext uri="{FF2B5EF4-FFF2-40B4-BE49-F238E27FC236}">
                <a16:creationId xmlns:a16="http://schemas.microsoft.com/office/drawing/2014/main" id="{BECD670E-EAF6-420E-8020-8F4965311B74}"/>
              </a:ext>
            </a:extLst>
          </p:cNvPr>
          <p:cNvSpPr/>
          <p:nvPr/>
        </p:nvSpPr>
        <p:spPr>
          <a:xfrm>
            <a:off x="8288664" y="4261165"/>
            <a:ext cx="2729108" cy="677663"/>
          </a:xfrm>
          <a:custGeom>
            <a:avLst/>
            <a:gdLst>
              <a:gd name="connsiteX0" fmla="*/ 0 w 1012258"/>
              <a:gd name="connsiteY0" fmla="*/ 0 h 787400"/>
              <a:gd name="connsiteX1" fmla="*/ 1012258 w 1012258"/>
              <a:gd name="connsiteY1" fmla="*/ 0 h 787400"/>
              <a:gd name="connsiteX2" fmla="*/ 1012258 w 1012258"/>
              <a:gd name="connsiteY2" fmla="*/ 787400 h 787400"/>
              <a:gd name="connsiteX3" fmla="*/ 0 w 1012258"/>
              <a:gd name="connsiteY3" fmla="*/ 787400 h 787400"/>
              <a:gd name="connsiteX4" fmla="*/ 0 w 1012258"/>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58" h="787400">
                <a:moveTo>
                  <a:pt x="0" y="0"/>
                </a:moveTo>
                <a:lnTo>
                  <a:pt x="1012258" y="0"/>
                </a:lnTo>
                <a:lnTo>
                  <a:pt x="1012258" y="787400"/>
                </a:lnTo>
                <a:lnTo>
                  <a:pt x="0" y="78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1" algn="l" defTabSz="488950">
              <a:lnSpc>
                <a:spcPct val="90000"/>
              </a:lnSpc>
              <a:spcBef>
                <a:spcPct val="0"/>
              </a:spcBef>
              <a:spcAft>
                <a:spcPct val="15000"/>
              </a:spcAft>
            </a:pPr>
            <a:r>
              <a:rPr lang="en-US" sz="1500" dirty="0"/>
              <a:t>Sentiment scores basis news articles fed in as additional set of features</a:t>
            </a:r>
            <a:endParaRPr lang="en-US" sz="1500" kern="1200" dirty="0"/>
          </a:p>
        </p:txBody>
      </p:sp>
      <p:sp>
        <p:nvSpPr>
          <p:cNvPr id="37" name="Freeform: Shape 36">
            <a:extLst>
              <a:ext uri="{FF2B5EF4-FFF2-40B4-BE49-F238E27FC236}">
                <a16:creationId xmlns:a16="http://schemas.microsoft.com/office/drawing/2014/main" id="{461F47AA-2475-4B77-A322-F49525188AC5}"/>
              </a:ext>
            </a:extLst>
          </p:cNvPr>
          <p:cNvSpPr/>
          <p:nvPr/>
        </p:nvSpPr>
        <p:spPr>
          <a:xfrm>
            <a:off x="9953469" y="5275975"/>
            <a:ext cx="2038662" cy="677663"/>
          </a:xfrm>
          <a:custGeom>
            <a:avLst/>
            <a:gdLst>
              <a:gd name="connsiteX0" fmla="*/ 0 w 1012258"/>
              <a:gd name="connsiteY0" fmla="*/ 0 h 787400"/>
              <a:gd name="connsiteX1" fmla="*/ 1012258 w 1012258"/>
              <a:gd name="connsiteY1" fmla="*/ 0 h 787400"/>
              <a:gd name="connsiteX2" fmla="*/ 1012258 w 1012258"/>
              <a:gd name="connsiteY2" fmla="*/ 787400 h 787400"/>
              <a:gd name="connsiteX3" fmla="*/ 0 w 1012258"/>
              <a:gd name="connsiteY3" fmla="*/ 787400 h 787400"/>
              <a:gd name="connsiteX4" fmla="*/ 0 w 1012258"/>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58" h="787400">
                <a:moveTo>
                  <a:pt x="0" y="0"/>
                </a:moveTo>
                <a:lnTo>
                  <a:pt x="1012258" y="0"/>
                </a:lnTo>
                <a:lnTo>
                  <a:pt x="1012258" y="787400"/>
                </a:lnTo>
                <a:lnTo>
                  <a:pt x="0" y="78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0" lvl="1" algn="l" defTabSz="488950">
              <a:lnSpc>
                <a:spcPct val="90000"/>
              </a:lnSpc>
              <a:spcBef>
                <a:spcPct val="0"/>
              </a:spcBef>
              <a:spcAft>
                <a:spcPct val="15000"/>
              </a:spcAft>
            </a:pPr>
            <a:r>
              <a:rPr lang="en-US" sz="1500" dirty="0"/>
              <a:t>Model Training and Validation</a:t>
            </a:r>
            <a:endParaRPr lang="en-US" sz="1500" kern="1200" dirty="0"/>
          </a:p>
        </p:txBody>
      </p:sp>
      <p:sp>
        <p:nvSpPr>
          <p:cNvPr id="38" name="Text Placeholder 3">
            <a:extLst>
              <a:ext uri="{FF2B5EF4-FFF2-40B4-BE49-F238E27FC236}">
                <a16:creationId xmlns:a16="http://schemas.microsoft.com/office/drawing/2014/main" id="{8EC902A1-24A4-4631-A33A-2CA936BCF39C}"/>
              </a:ext>
            </a:extLst>
          </p:cNvPr>
          <p:cNvSpPr txBox="1">
            <a:spLocks/>
          </p:cNvSpPr>
          <p:nvPr/>
        </p:nvSpPr>
        <p:spPr>
          <a:xfrm>
            <a:off x="730955" y="821257"/>
            <a:ext cx="11012578" cy="832832"/>
          </a:xfrm>
          <a:prstGeom prst="rect">
            <a:avLst/>
          </a:prstGeom>
        </p:spPr>
        <p:txBody>
          <a:bodyPr vert="horz" lIns="0" tIns="60949" rIns="0" bIns="60949" rtlCol="0">
            <a:no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3499"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3199"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2899"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2699"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lvl="0"/>
            <a:r>
              <a:rPr lang="en-US" sz="1800" b="1" dirty="0">
                <a:solidFill>
                  <a:srgbClr val="0070C0"/>
                </a:solidFill>
              </a:rPr>
              <a:t>High Level Schema</a:t>
            </a:r>
          </a:p>
        </p:txBody>
      </p:sp>
    </p:spTree>
    <p:extLst>
      <p:ext uri="{BB962C8B-B14F-4D97-AF65-F5344CB8AC3E}">
        <p14:creationId xmlns:p14="http://schemas.microsoft.com/office/powerpoint/2010/main" val="4109346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C60EDF-109F-43B9-A5A0-0F3497C7D3EE}"/>
              </a:ext>
            </a:extLst>
          </p:cNvPr>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12</a:t>
            </a:fld>
            <a:endParaRPr lang="en-US" dirty="0">
              <a:solidFill>
                <a:srgbClr val="666666"/>
              </a:solidFill>
            </a:endParaRPr>
          </a:p>
        </p:txBody>
      </p:sp>
      <p:sp>
        <p:nvSpPr>
          <p:cNvPr id="3" name="Title 2">
            <a:extLst>
              <a:ext uri="{FF2B5EF4-FFF2-40B4-BE49-F238E27FC236}">
                <a16:creationId xmlns:a16="http://schemas.microsoft.com/office/drawing/2014/main" id="{4E479161-CABB-4A6E-9005-57ABD21B3C4C}"/>
              </a:ext>
            </a:extLst>
          </p:cNvPr>
          <p:cNvSpPr>
            <a:spLocks noGrp="1"/>
          </p:cNvSpPr>
          <p:nvPr>
            <p:ph type="title"/>
          </p:nvPr>
        </p:nvSpPr>
        <p:spPr>
          <a:xfrm>
            <a:off x="625209" y="-327667"/>
            <a:ext cx="10941073" cy="1095121"/>
          </a:xfrm>
        </p:spPr>
        <p:txBody>
          <a:bodyPr/>
          <a:lstStyle/>
          <a:p>
            <a:r>
              <a:rPr lang="en-US" sz="2800" b="1" dirty="0">
                <a:solidFill>
                  <a:srgbClr val="C00000"/>
                </a:solidFill>
                <a:latin typeface="+mn-lt"/>
                <a:ea typeface="+mj-ea"/>
                <a:cs typeface="+mj-cs"/>
              </a:rPr>
              <a:t>Technical Indicators are Features</a:t>
            </a:r>
          </a:p>
        </p:txBody>
      </p:sp>
      <p:sp>
        <p:nvSpPr>
          <p:cNvPr id="20" name="Rectangle 19">
            <a:extLst>
              <a:ext uri="{FF2B5EF4-FFF2-40B4-BE49-F238E27FC236}">
                <a16:creationId xmlns:a16="http://schemas.microsoft.com/office/drawing/2014/main" id="{BBB004EA-95AB-4829-807E-6F63E21789C2}"/>
              </a:ext>
            </a:extLst>
          </p:cNvPr>
          <p:cNvSpPr/>
          <p:nvPr/>
        </p:nvSpPr>
        <p:spPr>
          <a:xfrm>
            <a:off x="2223934" y="1539906"/>
            <a:ext cx="1800000" cy="1188000"/>
          </a:xfrm>
          <a:prstGeom prst="rect">
            <a:avLst/>
          </a:prstGeom>
          <a:solidFill>
            <a:srgbClr val="5B9BD5">
              <a:lumMod val="75000"/>
            </a:srgbClr>
          </a:solidFill>
          <a:ln w="9525" cap="flat" cmpd="sng" algn="ctr">
            <a:solidFill>
              <a:sysClr val="window" lastClr="FFFFFF"/>
            </a:solidFill>
            <a:prstDash val="solid"/>
          </a:ln>
          <a:effectLst/>
        </p:spPr>
        <p:txBody>
          <a:bodyPr lIns="72000" tIns="72000" rIns="72000" bIns="72000" rtlCol="0" anchor="t"/>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cs typeface="Arial"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cs typeface="Arial" charset="0"/>
              </a:rPr>
              <a:t>Relative Strength Index (RSI)</a:t>
            </a:r>
          </a:p>
        </p:txBody>
      </p:sp>
      <p:sp>
        <p:nvSpPr>
          <p:cNvPr id="21" name="Rectangle 20">
            <a:extLst>
              <a:ext uri="{FF2B5EF4-FFF2-40B4-BE49-F238E27FC236}">
                <a16:creationId xmlns:a16="http://schemas.microsoft.com/office/drawing/2014/main" id="{83B1CA7B-A31B-448A-9D8B-98A02430B6BC}"/>
              </a:ext>
            </a:extLst>
          </p:cNvPr>
          <p:cNvSpPr/>
          <p:nvPr/>
        </p:nvSpPr>
        <p:spPr>
          <a:xfrm>
            <a:off x="2223934" y="4134693"/>
            <a:ext cx="1800000" cy="1188000"/>
          </a:xfrm>
          <a:prstGeom prst="rect">
            <a:avLst/>
          </a:prstGeom>
          <a:solidFill>
            <a:srgbClr val="5B9BD5">
              <a:lumMod val="75000"/>
            </a:srgbClr>
          </a:solidFill>
          <a:ln w="9525" cap="flat" cmpd="sng" algn="ctr">
            <a:solidFill>
              <a:sysClr val="window" lastClr="FFFFFF"/>
            </a:solidFill>
            <a:prstDash val="solid"/>
          </a:ln>
          <a:effectLst/>
        </p:spPr>
        <p:txBody>
          <a:bodyPr lIns="72000" tIns="72000" rIns="72000" bIns="72000" rtlCol="0" anchor="t"/>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cs typeface="Arial"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cs typeface="Arial" charset="0"/>
              </a:rPr>
              <a:t>MACD</a:t>
            </a:r>
          </a:p>
        </p:txBody>
      </p:sp>
      <p:sp>
        <p:nvSpPr>
          <p:cNvPr id="22" name="TextBox 21">
            <a:extLst>
              <a:ext uri="{FF2B5EF4-FFF2-40B4-BE49-F238E27FC236}">
                <a16:creationId xmlns:a16="http://schemas.microsoft.com/office/drawing/2014/main" id="{6BDC19C5-8BDA-49CE-9800-A11DFB2C07FC}"/>
              </a:ext>
            </a:extLst>
          </p:cNvPr>
          <p:cNvSpPr txBox="1"/>
          <p:nvPr/>
        </p:nvSpPr>
        <p:spPr>
          <a:xfrm>
            <a:off x="4023935" y="1539906"/>
            <a:ext cx="6824593" cy="1188000"/>
          </a:xfrm>
          <a:prstGeom prst="rect">
            <a:avLst/>
          </a:prstGeom>
          <a:solidFill>
            <a:srgbClr val="5B9BD5">
              <a:lumMod val="75000"/>
            </a:srgbClr>
          </a:solidFill>
          <a:ln w="9525">
            <a:solidFill>
              <a:sysClr val="window" lastClr="FFFFFF"/>
            </a:solidFill>
          </a:ln>
        </p:spPr>
        <p:txBody>
          <a:bodyPr wrap="square" lIns="72000" tIns="72000" rIns="72000" bIns="72000" rtlCol="0" anchor="ctr">
            <a:noAutofit/>
          </a:bodyPr>
          <a:lstStyle>
            <a:defPPr>
              <a:defRPr lang="en-US"/>
            </a:defPPr>
            <a:lvl1pPr marL="171450" indent="-171450">
              <a:spcBef>
                <a:spcPts val="300"/>
              </a:spcBef>
              <a:spcAft>
                <a:spcPts val="0"/>
              </a:spcAft>
              <a:buFont typeface="Arial" panose="020B0604020202020204" pitchFamily="34" charset="0"/>
              <a:buChar char="•"/>
              <a:defRPr sz="1000"/>
            </a:lvl1pPr>
          </a:lstStyle>
          <a:p>
            <a:pPr marL="0" lvl="0" indent="0" fontAlgn="base">
              <a:lnSpc>
                <a:spcPts val="1300"/>
              </a:lnSpc>
              <a:spcBef>
                <a:spcPts val="600"/>
              </a:spcBef>
              <a:buNone/>
              <a:defRPr/>
            </a:pPr>
            <a:endParaRPr lang="en-US" sz="1600" dirty="0">
              <a:solidFill>
                <a:schemeClr val="bg1"/>
              </a:solidFill>
              <a:latin typeface="Calibri" panose="020F0502020204030204" pitchFamily="34" charset="0"/>
              <a:cs typeface="Calibri" panose="020F0502020204030204" pitchFamily="34" charset="0"/>
            </a:endParaRPr>
          </a:p>
          <a:p>
            <a:pPr marL="0" lvl="0" indent="0" fontAlgn="base">
              <a:lnSpc>
                <a:spcPts val="1300"/>
              </a:lnSpc>
              <a:spcBef>
                <a:spcPts val="600"/>
              </a:spcBef>
              <a:buNone/>
              <a:defRPr/>
            </a:pPr>
            <a:endParaRPr lang="en-US" sz="1600" dirty="0">
              <a:solidFill>
                <a:schemeClr val="bg1"/>
              </a:solidFill>
              <a:latin typeface="Calibri" panose="020F0502020204030204" pitchFamily="34" charset="0"/>
              <a:cs typeface="Calibri" panose="020F0502020204030204" pitchFamily="34" charset="0"/>
            </a:endParaRPr>
          </a:p>
          <a:p>
            <a:pPr marL="0" lvl="0" indent="0" fontAlgn="base">
              <a:lnSpc>
                <a:spcPts val="1300"/>
              </a:lnSpc>
              <a:spcBef>
                <a:spcPts val="600"/>
              </a:spcBef>
              <a:buNone/>
              <a:defRPr/>
            </a:pPr>
            <a:r>
              <a:rPr lang="en-US" sz="1700" dirty="0">
                <a:solidFill>
                  <a:schemeClr val="bg1"/>
                </a:solidFill>
                <a:latin typeface="Calibri" panose="020F0502020204030204" pitchFamily="34" charset="0"/>
                <a:cs typeface="Calibri" panose="020F0502020204030204" pitchFamily="34" charset="0"/>
              </a:rPr>
              <a:t>RSI is a momentum oscillator that measures the speed and change of price movements</a:t>
            </a:r>
          </a:p>
          <a:p>
            <a:pPr marL="0" indent="0" fontAlgn="base">
              <a:lnSpc>
                <a:spcPts val="1300"/>
              </a:lnSpc>
              <a:spcBef>
                <a:spcPts val="600"/>
              </a:spcBef>
              <a:buNone/>
              <a:defRPr/>
            </a:pPr>
            <a:r>
              <a:rPr lang="en-US" sz="1400" i="1" dirty="0">
                <a:solidFill>
                  <a:schemeClr val="bg1"/>
                </a:solidFill>
              </a:rPr>
              <a:t>RSI = 100 – [100 / ( 1 + (Average of Upward Price Change / Average of Downward Price Change ) ) ]</a:t>
            </a:r>
            <a:endParaRPr lang="en-US" sz="1400" dirty="0">
              <a:solidFill>
                <a:schemeClr val="bg1"/>
              </a:solidFill>
            </a:endParaRPr>
          </a:p>
          <a:p>
            <a:pPr marL="0" lvl="0" indent="0" fontAlgn="base">
              <a:lnSpc>
                <a:spcPts val="1300"/>
              </a:lnSpc>
              <a:spcBef>
                <a:spcPts val="600"/>
              </a:spcBef>
              <a:buNone/>
              <a:defRPr/>
            </a:pPr>
            <a:endParaRPr lang="en-US" sz="1600" dirty="0">
              <a:solidFill>
                <a:schemeClr val="bg1"/>
              </a:solidFill>
              <a:latin typeface="Calibri" panose="020F0502020204030204" pitchFamily="34" charset="0"/>
              <a:cs typeface="Calibri" panose="020F0502020204030204" pitchFamily="34" charset="0"/>
            </a:endParaRPr>
          </a:p>
          <a:p>
            <a:pPr marL="0" lvl="0" indent="0" fontAlgn="base">
              <a:lnSpc>
                <a:spcPts val="1300"/>
              </a:lnSpc>
              <a:spcBef>
                <a:spcPts val="600"/>
              </a:spcBef>
              <a:buNone/>
              <a:defRPr/>
            </a:pPr>
            <a:endParaRPr kumimoji="0" lang="en-US" sz="16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D80980D1-6D8F-4893-94DA-71435E8C564D}"/>
              </a:ext>
            </a:extLst>
          </p:cNvPr>
          <p:cNvSpPr/>
          <p:nvPr/>
        </p:nvSpPr>
        <p:spPr>
          <a:xfrm>
            <a:off x="2223934" y="2847210"/>
            <a:ext cx="1800000" cy="1188000"/>
          </a:xfrm>
          <a:prstGeom prst="rect">
            <a:avLst/>
          </a:prstGeom>
          <a:solidFill>
            <a:srgbClr val="5B9BD5">
              <a:lumMod val="75000"/>
            </a:srgbClr>
          </a:solidFill>
          <a:ln w="9525" cap="flat" cmpd="sng" algn="ctr">
            <a:solidFill>
              <a:sysClr val="window" lastClr="FFFFFF"/>
            </a:solidFill>
            <a:prstDash val="solid"/>
          </a:ln>
          <a:effectLst/>
        </p:spPr>
        <p:txBody>
          <a:bodyPr lIns="72000" tIns="72000" rIns="72000" bIns="72000" rtlCol="0" anchor="t"/>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cs typeface="Arial"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cs typeface="Arial" charset="0"/>
              </a:rPr>
              <a:t>William’s R</a:t>
            </a:r>
          </a:p>
        </p:txBody>
      </p:sp>
      <p:sp>
        <p:nvSpPr>
          <p:cNvPr id="24" name="TextBox 23">
            <a:extLst>
              <a:ext uri="{FF2B5EF4-FFF2-40B4-BE49-F238E27FC236}">
                <a16:creationId xmlns:a16="http://schemas.microsoft.com/office/drawing/2014/main" id="{3183BBC5-0ADC-41EC-87F4-AFB1D48C0D6C}"/>
              </a:ext>
            </a:extLst>
          </p:cNvPr>
          <p:cNvSpPr txBox="1"/>
          <p:nvPr/>
        </p:nvSpPr>
        <p:spPr>
          <a:xfrm>
            <a:off x="4023935" y="2847210"/>
            <a:ext cx="6824593" cy="1188000"/>
          </a:xfrm>
          <a:prstGeom prst="rect">
            <a:avLst/>
          </a:prstGeom>
          <a:solidFill>
            <a:srgbClr val="5B9BD5">
              <a:lumMod val="75000"/>
            </a:srgbClr>
          </a:solidFill>
          <a:ln w="9525">
            <a:solidFill>
              <a:sysClr val="window" lastClr="FFFFFF"/>
            </a:solidFill>
          </a:ln>
        </p:spPr>
        <p:txBody>
          <a:bodyPr wrap="square" lIns="72000" tIns="72000" rIns="72000" bIns="72000" rtlCol="0" anchor="ctr">
            <a:noAutofit/>
          </a:bodyPr>
          <a:lstStyle>
            <a:defPPr>
              <a:defRPr lang="en-US"/>
            </a:defPPr>
            <a:lvl1pPr marL="171450" indent="-171450">
              <a:spcBef>
                <a:spcPts val="300"/>
              </a:spcBef>
              <a:spcAft>
                <a:spcPts val="0"/>
              </a:spcAft>
              <a:buFont typeface="Arial" panose="020B0604020202020204" pitchFamily="34" charset="0"/>
              <a:buChar char="•"/>
              <a:defRPr sz="1000"/>
            </a:lvl1pPr>
          </a:lstStyle>
          <a:p>
            <a:pPr marL="0" lvl="0" indent="0" fontAlgn="base">
              <a:lnSpc>
                <a:spcPts val="1300"/>
              </a:lnSpc>
              <a:spcBef>
                <a:spcPts val="600"/>
              </a:spcBef>
              <a:buNone/>
              <a:defRPr/>
            </a:pPr>
            <a:endParaRPr lang="en-US" sz="1800" dirty="0">
              <a:solidFill>
                <a:schemeClr val="bg1"/>
              </a:solidFill>
              <a:latin typeface="Calibri" panose="020F0502020204030204" pitchFamily="34" charset="0"/>
              <a:cs typeface="Calibri" panose="020F0502020204030204" pitchFamily="34" charset="0"/>
            </a:endParaRPr>
          </a:p>
          <a:p>
            <a:pPr marL="0" lvl="0" indent="0" fontAlgn="base">
              <a:lnSpc>
                <a:spcPts val="1300"/>
              </a:lnSpc>
              <a:spcBef>
                <a:spcPts val="600"/>
              </a:spcBef>
              <a:buNone/>
              <a:defRPr/>
            </a:pPr>
            <a:endParaRPr lang="en-US" sz="1800" dirty="0">
              <a:solidFill>
                <a:schemeClr val="bg1"/>
              </a:solidFill>
              <a:latin typeface="Calibri" panose="020F0502020204030204" pitchFamily="34" charset="0"/>
              <a:cs typeface="Calibri" panose="020F0502020204030204" pitchFamily="34" charset="0"/>
            </a:endParaRPr>
          </a:p>
          <a:p>
            <a:pPr marL="0" lvl="0" indent="0" fontAlgn="base">
              <a:lnSpc>
                <a:spcPts val="1300"/>
              </a:lnSpc>
              <a:spcBef>
                <a:spcPts val="600"/>
              </a:spcBef>
              <a:buNone/>
              <a:defRPr/>
            </a:pPr>
            <a:r>
              <a:rPr lang="en-US" sz="1800" dirty="0">
                <a:solidFill>
                  <a:schemeClr val="bg1"/>
                </a:solidFill>
                <a:latin typeface="Calibri" panose="020F0502020204030204" pitchFamily="34" charset="0"/>
                <a:cs typeface="Calibri" panose="020F0502020204030204" pitchFamily="34" charset="0"/>
              </a:rPr>
              <a:t>This is a momentum indicator that measures overbought and oversold levels</a:t>
            </a:r>
            <a:endParaRPr lang="en-US" sz="1400" i="1" dirty="0">
              <a:solidFill>
                <a:schemeClr val="bg1"/>
              </a:solidFill>
              <a:latin typeface="Calibri" panose="020F0502020204030204" pitchFamily="34" charset="0"/>
              <a:cs typeface="Calibri" panose="020F0502020204030204" pitchFamily="34" charset="0"/>
            </a:endParaRPr>
          </a:p>
          <a:p>
            <a:pPr marL="0" indent="0" fontAlgn="base">
              <a:lnSpc>
                <a:spcPts val="1300"/>
              </a:lnSpc>
              <a:spcBef>
                <a:spcPts val="600"/>
              </a:spcBef>
              <a:buNone/>
              <a:defRPr/>
            </a:pPr>
            <a:r>
              <a:rPr lang="en-US" sz="1400" i="1" dirty="0">
                <a:solidFill>
                  <a:schemeClr val="bg1"/>
                </a:solidFill>
              </a:rPr>
              <a:t>%R = (Highest High – Closing Price) / (Highest High – Lowest Low) x -100</a:t>
            </a:r>
          </a:p>
          <a:p>
            <a:pPr marL="0" lvl="0" indent="0" fontAlgn="base">
              <a:lnSpc>
                <a:spcPts val="1300"/>
              </a:lnSpc>
              <a:spcBef>
                <a:spcPts val="600"/>
              </a:spcBef>
              <a:buNone/>
              <a:defRPr/>
            </a:pPr>
            <a:endParaRPr lang="en-US" sz="1800" dirty="0">
              <a:solidFill>
                <a:schemeClr val="bg1"/>
              </a:solidFill>
              <a:latin typeface="Calibri" panose="020F0502020204030204" pitchFamily="34" charset="0"/>
              <a:cs typeface="Calibri" panose="020F0502020204030204" pitchFamily="34" charset="0"/>
            </a:endParaRPr>
          </a:p>
          <a:p>
            <a:pPr marL="0" lvl="0" indent="0" fontAlgn="base">
              <a:lnSpc>
                <a:spcPts val="1300"/>
              </a:lnSpc>
              <a:spcBef>
                <a:spcPts val="600"/>
              </a:spcBef>
              <a:buNone/>
              <a:defRPr/>
            </a:pPr>
            <a:endParaRPr lang="en-US" sz="1800" kern="0" dirty="0">
              <a:solidFill>
                <a:schemeClr val="bg1"/>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8DB832C-6E4F-4C7D-B307-725D55046931}"/>
              </a:ext>
            </a:extLst>
          </p:cNvPr>
          <p:cNvSpPr txBox="1"/>
          <p:nvPr/>
        </p:nvSpPr>
        <p:spPr>
          <a:xfrm>
            <a:off x="4023934" y="4137555"/>
            <a:ext cx="6824594" cy="1188000"/>
          </a:xfrm>
          <a:prstGeom prst="rect">
            <a:avLst/>
          </a:prstGeom>
          <a:solidFill>
            <a:srgbClr val="5B9BD5">
              <a:lumMod val="75000"/>
            </a:srgbClr>
          </a:solidFill>
          <a:ln w="9525">
            <a:solidFill>
              <a:sysClr val="window" lastClr="FFFFFF"/>
            </a:solidFill>
          </a:ln>
        </p:spPr>
        <p:txBody>
          <a:bodyPr wrap="square" lIns="72000" tIns="72000" rIns="72000" bIns="72000" rtlCol="0" anchor="ctr">
            <a:noAutofit/>
          </a:bodyPr>
          <a:lstStyle>
            <a:defPPr>
              <a:defRPr lang="en-US"/>
            </a:defPPr>
            <a:lvl1pPr marL="171450" indent="-171450">
              <a:spcBef>
                <a:spcPts val="300"/>
              </a:spcBef>
              <a:spcAft>
                <a:spcPts val="0"/>
              </a:spcAft>
              <a:buFont typeface="Arial" panose="020B0604020202020204" pitchFamily="34" charset="0"/>
              <a:buChar char="•"/>
              <a:defRPr sz="1000"/>
            </a:lvl1pPr>
          </a:lstStyle>
          <a:p>
            <a:pPr marL="0" indent="0" fontAlgn="base">
              <a:lnSpc>
                <a:spcPts val="1300"/>
              </a:lnSpc>
              <a:spcBef>
                <a:spcPts val="600"/>
              </a:spcBef>
              <a:buNone/>
              <a:defRPr/>
            </a:pPr>
            <a:r>
              <a:rPr lang="en-US" sz="1700" dirty="0">
                <a:solidFill>
                  <a:schemeClr val="bg1"/>
                </a:solidFill>
                <a:latin typeface="Calibri" panose="020F0502020204030204" pitchFamily="34" charset="0"/>
                <a:cs typeface="Calibri" panose="020F0502020204030204" pitchFamily="34" charset="0"/>
              </a:rPr>
              <a:t>Moving average convergence divergence (MACD) is a trend-following momentum indicator that shows the relationship between two moving averages of prices. The MACD is calculated by subtracting the 26-day exponential moving average (EMA) from the 12-day EMA.</a:t>
            </a:r>
          </a:p>
        </p:txBody>
      </p:sp>
      <p:sp>
        <p:nvSpPr>
          <p:cNvPr id="26" name="Rectangle 25">
            <a:extLst>
              <a:ext uri="{FF2B5EF4-FFF2-40B4-BE49-F238E27FC236}">
                <a16:creationId xmlns:a16="http://schemas.microsoft.com/office/drawing/2014/main" id="{13F0351E-58B6-42FC-9DCA-1E82B29BF9FC}"/>
              </a:ext>
            </a:extLst>
          </p:cNvPr>
          <p:cNvSpPr/>
          <p:nvPr/>
        </p:nvSpPr>
        <p:spPr bwMode="gray">
          <a:xfrm>
            <a:off x="623392" y="2967264"/>
            <a:ext cx="1413054" cy="942819"/>
          </a:xfrm>
          <a:prstGeom prst="rect">
            <a:avLst/>
          </a:prstGeom>
          <a:solidFill>
            <a:schemeClr val="accent3">
              <a:lumMod val="50000"/>
              <a:lumOff val="50000"/>
            </a:schemeClr>
          </a:solidFill>
          <a:ln w="6350">
            <a:solidFill>
              <a:sysClr val="window" lastClr="FFFFFF"/>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ts val="300"/>
              </a:spcAft>
              <a:buClrTx/>
              <a:buSzTx/>
              <a:buFontTx/>
              <a:buNone/>
              <a:tabLst/>
              <a:defRPr/>
            </a:pPr>
            <a:r>
              <a:rPr kumimoji="0" lang="it-IT" sz="1600" b="1" i="0" u="none" strike="noStrike" kern="0" cap="none" spc="0" normalizeH="0" baseline="0" noProof="0" dirty="0">
                <a:ln>
                  <a:noFill/>
                </a:ln>
                <a:effectLst/>
                <a:uLnTx/>
                <a:uFillTx/>
                <a:cs typeface="Arial" pitchFamily="34" charset="0"/>
              </a:rPr>
              <a:t>Key Technical Indicators </a:t>
            </a:r>
          </a:p>
        </p:txBody>
      </p:sp>
      <p:cxnSp>
        <p:nvCxnSpPr>
          <p:cNvPr id="27" name="Straight Connector 26">
            <a:extLst>
              <a:ext uri="{FF2B5EF4-FFF2-40B4-BE49-F238E27FC236}">
                <a16:creationId xmlns:a16="http://schemas.microsoft.com/office/drawing/2014/main" id="{C97F1A22-7368-4574-B621-5293D4720130}"/>
              </a:ext>
            </a:extLst>
          </p:cNvPr>
          <p:cNvCxnSpPr/>
          <p:nvPr/>
        </p:nvCxnSpPr>
        <p:spPr>
          <a:xfrm flipV="1">
            <a:off x="2042190" y="1539905"/>
            <a:ext cx="180701" cy="1393666"/>
          </a:xfrm>
          <a:prstGeom prst="line">
            <a:avLst/>
          </a:prstGeom>
          <a:noFill/>
          <a:ln w="12700" cap="flat" cmpd="sng" algn="ctr">
            <a:solidFill>
              <a:schemeClr val="tx1"/>
            </a:solidFill>
            <a:prstDash val="dash"/>
          </a:ln>
          <a:effectLst/>
        </p:spPr>
      </p:cxnSp>
      <p:cxnSp>
        <p:nvCxnSpPr>
          <p:cNvPr id="28" name="Straight Connector 27">
            <a:extLst>
              <a:ext uri="{FF2B5EF4-FFF2-40B4-BE49-F238E27FC236}">
                <a16:creationId xmlns:a16="http://schemas.microsoft.com/office/drawing/2014/main" id="{D09F777A-5B1C-4934-8CF9-4DEABCE85532}"/>
              </a:ext>
            </a:extLst>
          </p:cNvPr>
          <p:cNvCxnSpPr/>
          <p:nvPr/>
        </p:nvCxnSpPr>
        <p:spPr>
          <a:xfrm>
            <a:off x="2025559" y="3832268"/>
            <a:ext cx="186962" cy="1505174"/>
          </a:xfrm>
          <a:prstGeom prst="line">
            <a:avLst/>
          </a:prstGeom>
          <a:noFill/>
          <a:ln w="12700" cap="flat" cmpd="sng" algn="ctr">
            <a:solidFill>
              <a:schemeClr val="tx1"/>
            </a:solidFill>
            <a:prstDash val="dash"/>
          </a:ln>
          <a:effectLst/>
        </p:spPr>
      </p:cxnSp>
      <p:sp>
        <p:nvSpPr>
          <p:cNvPr id="35" name="Text Placeholder 3">
            <a:extLst>
              <a:ext uri="{FF2B5EF4-FFF2-40B4-BE49-F238E27FC236}">
                <a16:creationId xmlns:a16="http://schemas.microsoft.com/office/drawing/2014/main" id="{6E08C0F5-717B-469B-A2A0-27826AE3AB3E}"/>
              </a:ext>
            </a:extLst>
          </p:cNvPr>
          <p:cNvSpPr txBox="1">
            <a:spLocks/>
          </p:cNvSpPr>
          <p:nvPr/>
        </p:nvSpPr>
        <p:spPr>
          <a:xfrm>
            <a:off x="623392" y="810311"/>
            <a:ext cx="11012578" cy="832832"/>
          </a:xfrm>
          <a:prstGeom prst="rect">
            <a:avLst/>
          </a:prstGeom>
        </p:spPr>
        <p:txBody>
          <a:bodyPr vert="horz" lIns="0" tIns="60949" rIns="0" bIns="60949" rtlCol="0">
            <a:no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3499"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3199"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2899"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2699"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lvl="0"/>
            <a:r>
              <a:rPr lang="en-US" sz="1800" b="1" dirty="0">
                <a:solidFill>
                  <a:srgbClr val="0070C0"/>
                </a:solidFill>
              </a:rPr>
              <a:t>To enhance model accuracy, Technical Indicators were fed in as additional features</a:t>
            </a:r>
          </a:p>
        </p:txBody>
      </p:sp>
    </p:spTree>
    <p:extLst>
      <p:ext uri="{BB962C8B-B14F-4D97-AF65-F5344CB8AC3E}">
        <p14:creationId xmlns:p14="http://schemas.microsoft.com/office/powerpoint/2010/main" val="4232579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07485" y="310121"/>
            <a:ext cx="10977033" cy="1161492"/>
          </a:xfrm>
        </p:spPr>
        <p:txBody>
          <a:bodyPr anchor="ctr"/>
          <a:lstStyle/>
          <a:p>
            <a:r>
              <a:rPr lang="en-US" dirty="0">
                <a:latin typeface="Arial" panose="020B0604020202020204" pitchFamily="34" charset="0"/>
              </a:rPr>
              <a:t>Agenda</a:t>
            </a:r>
          </a:p>
        </p:txBody>
      </p:sp>
      <p:sp>
        <p:nvSpPr>
          <p:cNvPr id="12" name="Slide Number Placeholder 7"/>
          <p:cNvSpPr>
            <a:spLocks noGrp="1"/>
          </p:cNvSpPr>
          <p:nvPr>
            <p:ph type="sldNum" sz="quarter" idx="4"/>
          </p:nvPr>
        </p:nvSpPr>
        <p:spPr>
          <a:prstGeom prst="rect">
            <a:avLst/>
          </a:prstGeom>
        </p:spPr>
        <p:txBody>
          <a:bodyPr vert="horz" wrap="square" lIns="91440" tIns="45720" rIns="0" bIns="45720" numCol="1" anchor="ctr" anchorCtr="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fld id="{90CBDC3A-D49F-4631-A8C7-55D59B33E5FA}" type="slidenum">
              <a:rPr kumimoji="0" lang="en-US" sz="9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13</a:t>
            </a:fld>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p:cNvSpPr/>
          <p:nvPr/>
        </p:nvSpPr>
        <p:spPr>
          <a:xfrm>
            <a:off x="749524" y="2106047"/>
            <a:ext cx="9077056" cy="800219"/>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Rectangle 7"/>
          <p:cNvSpPr/>
          <p:nvPr/>
        </p:nvSpPr>
        <p:spPr>
          <a:xfrm>
            <a:off x="749524" y="3604177"/>
            <a:ext cx="8683628" cy="4230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Rectangle 9"/>
          <p:cNvSpPr/>
          <p:nvPr/>
        </p:nvSpPr>
        <p:spPr>
          <a:xfrm>
            <a:off x="989461" y="2106047"/>
            <a:ext cx="7537001" cy="3139321"/>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Introduction</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Tools, Infrastructure and Software Packages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Data Gathering, Preparation and EDA</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Stock Prediction Algorithm and Methodology</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b="1" kern="0" dirty="0">
                <a:solidFill>
                  <a:srgbClr val="FFFFFF"/>
                </a:solidFill>
              </a:rPr>
              <a:t>Sentiment Mining Modeling Approach</a:t>
            </a:r>
          </a:p>
          <a:p>
            <a:pPr marL="365760" indent="-365760">
              <a:spcBef>
                <a:spcPts val="1200"/>
              </a:spcBef>
              <a:buFont typeface="Wingdings" panose="05000000000000000000" pitchFamily="2" charset="2"/>
              <a:buChar char="§"/>
              <a:defRPr/>
            </a:pPr>
            <a:r>
              <a:rPr lang="en-US" sz="1600" kern="0" dirty="0">
                <a:solidFill>
                  <a:srgbClr val="FFFFFF"/>
                </a:solidFill>
              </a:rPr>
              <a:t>Models Evaluated and Validation Measures</a:t>
            </a:r>
            <a:endParaRPr lang="en-US" sz="1600" b="1" kern="0" dirty="0">
              <a:solidFill>
                <a:srgbClr val="FFFFFF"/>
              </a:solidFill>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Output Visualization </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Conclusion and Next Steps</a:t>
            </a:r>
            <a:endParaRPr kumimoji="0" lang="en-US" sz="16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43182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C60EDF-109F-43B9-A5A0-0F3497C7D3EE}"/>
              </a:ext>
            </a:extLst>
          </p:cNvPr>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14</a:t>
            </a:fld>
            <a:endParaRPr lang="en-US" dirty="0">
              <a:solidFill>
                <a:srgbClr val="666666"/>
              </a:solidFill>
            </a:endParaRPr>
          </a:p>
        </p:txBody>
      </p:sp>
      <p:sp>
        <p:nvSpPr>
          <p:cNvPr id="3" name="Title 2">
            <a:extLst>
              <a:ext uri="{FF2B5EF4-FFF2-40B4-BE49-F238E27FC236}">
                <a16:creationId xmlns:a16="http://schemas.microsoft.com/office/drawing/2014/main" id="{4E479161-CABB-4A6E-9005-57ABD21B3C4C}"/>
              </a:ext>
            </a:extLst>
          </p:cNvPr>
          <p:cNvSpPr>
            <a:spLocks noGrp="1"/>
          </p:cNvSpPr>
          <p:nvPr>
            <p:ph type="title"/>
          </p:nvPr>
        </p:nvSpPr>
        <p:spPr>
          <a:xfrm>
            <a:off x="625209" y="-327667"/>
            <a:ext cx="10941073" cy="1095121"/>
          </a:xfrm>
        </p:spPr>
        <p:txBody>
          <a:bodyPr/>
          <a:lstStyle/>
          <a:p>
            <a:r>
              <a:rPr lang="en-US" sz="2800" b="1" dirty="0">
                <a:solidFill>
                  <a:srgbClr val="C00000"/>
                </a:solidFill>
                <a:latin typeface="+mn-lt"/>
                <a:ea typeface="+mj-ea"/>
                <a:cs typeface="+mj-cs"/>
              </a:rPr>
              <a:t>Sentiment Mining Model</a:t>
            </a:r>
          </a:p>
        </p:txBody>
      </p:sp>
      <p:sp>
        <p:nvSpPr>
          <p:cNvPr id="35" name="Text Placeholder 3">
            <a:extLst>
              <a:ext uri="{FF2B5EF4-FFF2-40B4-BE49-F238E27FC236}">
                <a16:creationId xmlns:a16="http://schemas.microsoft.com/office/drawing/2014/main" id="{6E08C0F5-717B-469B-A2A0-27826AE3AB3E}"/>
              </a:ext>
            </a:extLst>
          </p:cNvPr>
          <p:cNvSpPr txBox="1">
            <a:spLocks/>
          </p:cNvSpPr>
          <p:nvPr/>
        </p:nvSpPr>
        <p:spPr>
          <a:xfrm>
            <a:off x="623392" y="810311"/>
            <a:ext cx="11012578" cy="832832"/>
          </a:xfrm>
          <a:prstGeom prst="rect">
            <a:avLst/>
          </a:prstGeom>
        </p:spPr>
        <p:txBody>
          <a:bodyPr vert="horz" lIns="0" tIns="60949" rIns="0" bIns="60949" rtlCol="0">
            <a:no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3499"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3199"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2899"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2699"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lvl="0"/>
            <a:r>
              <a:rPr lang="en-US" sz="1800" b="1" dirty="0">
                <a:solidFill>
                  <a:srgbClr val="0070C0"/>
                </a:solidFill>
              </a:rPr>
              <a:t>High level approaches for Sentiment Mining Model</a:t>
            </a:r>
          </a:p>
        </p:txBody>
      </p:sp>
      <p:cxnSp>
        <p:nvCxnSpPr>
          <p:cNvPr id="15" name="Straight Connector 14">
            <a:extLst>
              <a:ext uri="{FF2B5EF4-FFF2-40B4-BE49-F238E27FC236}">
                <a16:creationId xmlns:a16="http://schemas.microsoft.com/office/drawing/2014/main" id="{79145AF2-2024-41F1-9206-CFFD82A7AF1F}"/>
              </a:ext>
            </a:extLst>
          </p:cNvPr>
          <p:cNvCxnSpPr/>
          <p:nvPr/>
        </p:nvCxnSpPr>
        <p:spPr>
          <a:xfrm>
            <a:off x="651276" y="3355129"/>
            <a:ext cx="10566206" cy="0"/>
          </a:xfrm>
          <a:prstGeom prst="line">
            <a:avLst/>
          </a:prstGeom>
          <a:noFill/>
          <a:ln w="19050" cap="flat" cmpd="sng" algn="ctr">
            <a:solidFill>
              <a:schemeClr val="bg1"/>
            </a:solidFill>
            <a:prstDash val="sysDot"/>
          </a:ln>
          <a:effectLst/>
        </p:spPr>
      </p:cxnSp>
      <p:sp>
        <p:nvSpPr>
          <p:cNvPr id="17" name="Rectangle 16">
            <a:extLst>
              <a:ext uri="{FF2B5EF4-FFF2-40B4-BE49-F238E27FC236}">
                <a16:creationId xmlns:a16="http://schemas.microsoft.com/office/drawing/2014/main" id="{50D06E53-0EC2-4C53-AAC6-E689E85FBFA7}"/>
              </a:ext>
            </a:extLst>
          </p:cNvPr>
          <p:cNvSpPr/>
          <p:nvPr/>
        </p:nvSpPr>
        <p:spPr>
          <a:xfrm>
            <a:off x="4081817" y="2094381"/>
            <a:ext cx="4439330" cy="1109583"/>
          </a:xfrm>
          <a:prstGeom prst="rect">
            <a:avLst/>
          </a:prstGeom>
          <a:noFill/>
          <a:ln w="9525" cap="flat" cmpd="sng" algn="ctr">
            <a:noFill/>
            <a:prstDash val="solid"/>
          </a:ln>
          <a:effectLst/>
        </p:spPr>
        <p:txBody>
          <a:bodyPr lIns="72000" tIns="36000" rIns="72000" bIns="36000" numCol="1" rtlCol="0" anchor="ctr"/>
          <a:lstStyle/>
          <a:p>
            <a:pPr marL="631825" lvl="1" indent="-174625">
              <a:spcAft>
                <a:spcPts val="200"/>
              </a:spcAft>
              <a:buFont typeface="Arial" panose="020B0604020202020204" pitchFamily="34" charset="0"/>
              <a:buChar char="•"/>
              <a:defRPr/>
            </a:pPr>
            <a:endParaRPr lang="en-GB" sz="1300" kern="0" dirty="0">
              <a:latin typeface="Arial"/>
            </a:endParaRPr>
          </a:p>
        </p:txBody>
      </p:sp>
      <p:sp>
        <p:nvSpPr>
          <p:cNvPr id="18" name="Pentagon 244">
            <a:extLst>
              <a:ext uri="{FF2B5EF4-FFF2-40B4-BE49-F238E27FC236}">
                <a16:creationId xmlns:a16="http://schemas.microsoft.com/office/drawing/2014/main" id="{B1C523ED-A1B6-444F-8046-F1DD4268F09E}"/>
              </a:ext>
            </a:extLst>
          </p:cNvPr>
          <p:cNvSpPr/>
          <p:nvPr/>
        </p:nvSpPr>
        <p:spPr>
          <a:xfrm>
            <a:off x="1520486" y="2124694"/>
            <a:ext cx="2309093" cy="1109583"/>
          </a:xfrm>
          <a:prstGeom prst="homePlate">
            <a:avLst>
              <a:gd name="adj" fmla="val 30217"/>
            </a:avLst>
          </a:prstGeom>
          <a:solidFill>
            <a:srgbClr val="008000"/>
          </a:solidFill>
          <a:ln w="9525" cap="flat" cmpd="sng" algn="ctr">
            <a:solidFill>
              <a:schemeClr val="tx1"/>
            </a:solidFill>
            <a:prstDash val="solid"/>
            <a:miter lim="800000"/>
          </a:ln>
          <a:effectLst/>
        </p:spPr>
        <p:txBody>
          <a:bodyPr rtlCol="0" anchor="ctr"/>
          <a:lstStyle/>
          <a:p>
            <a:pPr>
              <a:defRPr/>
            </a:pPr>
            <a:r>
              <a:rPr lang="en-GB" sz="1400" kern="0" dirty="0">
                <a:solidFill>
                  <a:prstClr val="white"/>
                </a:solidFill>
                <a:latin typeface="Arial"/>
              </a:rPr>
              <a:t>Rule Based Approach</a:t>
            </a:r>
          </a:p>
        </p:txBody>
      </p:sp>
      <p:sp>
        <p:nvSpPr>
          <p:cNvPr id="19" name="Rectangle 18">
            <a:extLst>
              <a:ext uri="{FF2B5EF4-FFF2-40B4-BE49-F238E27FC236}">
                <a16:creationId xmlns:a16="http://schemas.microsoft.com/office/drawing/2014/main" id="{C88C5A21-4865-464A-A613-84DA9155265C}"/>
              </a:ext>
            </a:extLst>
          </p:cNvPr>
          <p:cNvSpPr/>
          <p:nvPr/>
        </p:nvSpPr>
        <p:spPr>
          <a:xfrm>
            <a:off x="621800" y="2124694"/>
            <a:ext cx="893043" cy="1109583"/>
          </a:xfrm>
          <a:prstGeom prst="rect">
            <a:avLst/>
          </a:prstGeom>
          <a:solidFill>
            <a:sysClr val="window" lastClr="FFFFFF"/>
          </a:solidFill>
          <a:ln w="9525" cap="flat" cmpd="sng" algn="ctr">
            <a:solidFill>
              <a:schemeClr val="tx1"/>
            </a:solidFill>
            <a:prstDash val="solid"/>
          </a:ln>
          <a:effectLst/>
        </p:spPr>
        <p:txBody>
          <a:bodyPr rtlCol="0" anchor="ctr"/>
          <a:lstStyle/>
          <a:p>
            <a:pPr algn="ctr">
              <a:defRPr/>
            </a:pPr>
            <a:endParaRPr lang="en-US" kern="0" dirty="0">
              <a:solidFill>
                <a:prstClr val="white"/>
              </a:solidFill>
              <a:latin typeface="Arial"/>
            </a:endParaRPr>
          </a:p>
        </p:txBody>
      </p:sp>
      <p:sp>
        <p:nvSpPr>
          <p:cNvPr id="30" name="Rectangle 29">
            <a:extLst>
              <a:ext uri="{FF2B5EF4-FFF2-40B4-BE49-F238E27FC236}">
                <a16:creationId xmlns:a16="http://schemas.microsoft.com/office/drawing/2014/main" id="{B76BC029-B320-4E03-AB47-972BD0B20511}"/>
              </a:ext>
            </a:extLst>
          </p:cNvPr>
          <p:cNvSpPr/>
          <p:nvPr/>
        </p:nvSpPr>
        <p:spPr>
          <a:xfrm>
            <a:off x="3984489" y="2163558"/>
            <a:ext cx="6471476" cy="1249206"/>
          </a:xfrm>
          <a:prstGeom prst="rect">
            <a:avLst/>
          </a:prstGeom>
          <a:noFill/>
          <a:ln w="9525" cap="flat" cmpd="sng" algn="ctr">
            <a:noFill/>
            <a:prstDash val="solid"/>
          </a:ln>
          <a:effectLst/>
        </p:spPr>
        <p:txBody>
          <a:bodyPr lIns="72000" tIns="36000" rIns="72000" bIns="36000" numCol="1" rtlCol="0" anchor="ctr"/>
          <a:lstStyle/>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Rule based (or Dictionary based) approaches rely on a dictionary of positive and negative words to compute a sentiment score</a:t>
            </a:r>
          </a:p>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 nutshell, the approach involves counting all the positive words and the negative words and computing a net sentiment score (i.e. difference between positive and negative words)</a:t>
            </a:r>
          </a:p>
          <a:p>
            <a:pPr marL="631825" lvl="1" indent="-174625">
              <a:spcAft>
                <a:spcPts val="200"/>
              </a:spcAft>
              <a:buFont typeface="Arial" panose="020B0604020202020204" pitchFamily="34" charset="0"/>
              <a:buChar char="•"/>
              <a:defRPr/>
            </a:pPr>
            <a:endParaRPr lang="en-GB" sz="1600" kern="0" dirty="0">
              <a:latin typeface="Calibri" panose="020F0502020204030204" pitchFamily="34" charset="0"/>
              <a:cs typeface="Calibri" panose="020F0502020204030204" pitchFamily="34" charset="0"/>
            </a:endParaRPr>
          </a:p>
        </p:txBody>
      </p:sp>
      <p:sp>
        <p:nvSpPr>
          <p:cNvPr id="31" name="Pentagon 244">
            <a:extLst>
              <a:ext uri="{FF2B5EF4-FFF2-40B4-BE49-F238E27FC236}">
                <a16:creationId xmlns:a16="http://schemas.microsoft.com/office/drawing/2014/main" id="{75C8E41A-38B1-449E-971C-16267B70CE1E}"/>
              </a:ext>
            </a:extLst>
          </p:cNvPr>
          <p:cNvSpPr/>
          <p:nvPr/>
        </p:nvSpPr>
        <p:spPr>
          <a:xfrm>
            <a:off x="1526129" y="4442513"/>
            <a:ext cx="2309093" cy="1249206"/>
          </a:xfrm>
          <a:prstGeom prst="homePlate">
            <a:avLst>
              <a:gd name="adj" fmla="val 30217"/>
            </a:avLst>
          </a:prstGeom>
          <a:solidFill>
            <a:srgbClr val="002060"/>
          </a:solidFill>
          <a:ln w="9525" cap="flat" cmpd="sng" algn="ctr">
            <a:solidFill>
              <a:schemeClr val="accent6">
                <a:lumMod val="50000"/>
              </a:schemeClr>
            </a:solidFill>
            <a:prstDash val="solid"/>
            <a:miter lim="800000"/>
          </a:ln>
          <a:effectLst/>
        </p:spPr>
        <p:txBody>
          <a:bodyPr rtlCol="0" anchor="ctr"/>
          <a:lstStyle/>
          <a:p>
            <a:pPr>
              <a:defRPr/>
            </a:pPr>
            <a:r>
              <a:rPr lang="en-GB" sz="1400" kern="0" dirty="0">
                <a:solidFill>
                  <a:prstClr val="white"/>
                </a:solidFill>
                <a:latin typeface="Arial"/>
              </a:rPr>
              <a:t>Machine Learning Based Approach</a:t>
            </a:r>
          </a:p>
        </p:txBody>
      </p:sp>
      <p:sp>
        <p:nvSpPr>
          <p:cNvPr id="32" name="Rectangle 31">
            <a:extLst>
              <a:ext uri="{FF2B5EF4-FFF2-40B4-BE49-F238E27FC236}">
                <a16:creationId xmlns:a16="http://schemas.microsoft.com/office/drawing/2014/main" id="{73499459-FAC8-4E64-ADB0-540BF52679C3}"/>
              </a:ext>
            </a:extLst>
          </p:cNvPr>
          <p:cNvSpPr/>
          <p:nvPr/>
        </p:nvSpPr>
        <p:spPr>
          <a:xfrm>
            <a:off x="627443" y="4442513"/>
            <a:ext cx="893043" cy="1249206"/>
          </a:xfrm>
          <a:prstGeom prst="rect">
            <a:avLst/>
          </a:prstGeom>
          <a:solidFill>
            <a:sysClr val="window" lastClr="FFFFFF"/>
          </a:solidFill>
          <a:ln w="9525" cap="flat" cmpd="sng" algn="ctr">
            <a:solidFill>
              <a:schemeClr val="accent6">
                <a:lumMod val="50000"/>
              </a:schemeClr>
            </a:solidFill>
            <a:prstDash val="solid"/>
          </a:ln>
          <a:effectLst/>
        </p:spPr>
        <p:txBody>
          <a:bodyPr rtlCol="0" anchor="ctr"/>
          <a:lstStyle/>
          <a:p>
            <a:pPr algn="ctr">
              <a:defRPr/>
            </a:pPr>
            <a:endParaRPr lang="en-US" kern="0" dirty="0">
              <a:solidFill>
                <a:prstClr val="white"/>
              </a:solidFill>
              <a:latin typeface="Arial"/>
            </a:endParaRPr>
          </a:p>
        </p:txBody>
      </p:sp>
      <p:sp>
        <p:nvSpPr>
          <p:cNvPr id="33" name="Freeform 24">
            <a:extLst>
              <a:ext uri="{FF2B5EF4-FFF2-40B4-BE49-F238E27FC236}">
                <a16:creationId xmlns:a16="http://schemas.microsoft.com/office/drawing/2014/main" id="{2707067C-F05F-4054-80BE-80D863CE4834}"/>
              </a:ext>
            </a:extLst>
          </p:cNvPr>
          <p:cNvSpPr>
            <a:spLocks noEditPoints="1"/>
          </p:cNvSpPr>
          <p:nvPr/>
        </p:nvSpPr>
        <p:spPr bwMode="auto">
          <a:xfrm>
            <a:off x="783220" y="2490299"/>
            <a:ext cx="638429" cy="474840"/>
          </a:xfrm>
          <a:custGeom>
            <a:avLst/>
            <a:gdLst>
              <a:gd name="T0" fmla="*/ 1244 w 1998"/>
              <a:gd name="T1" fmla="*/ 940 h 2012"/>
              <a:gd name="T2" fmla="*/ 1072 w 1998"/>
              <a:gd name="T3" fmla="*/ 769 h 2012"/>
              <a:gd name="T4" fmla="*/ 903 w 1998"/>
              <a:gd name="T5" fmla="*/ 512 h 2012"/>
              <a:gd name="T6" fmla="*/ 692 w 1998"/>
              <a:gd name="T7" fmla="*/ 679 h 2012"/>
              <a:gd name="T8" fmla="*/ 450 w 1998"/>
              <a:gd name="T9" fmla="*/ 563 h 2012"/>
              <a:gd name="T10" fmla="*/ 342 w 1998"/>
              <a:gd name="T11" fmla="*/ 851 h 2012"/>
              <a:gd name="T12" fmla="*/ 213 w 1998"/>
              <a:gd name="T13" fmla="*/ 1056 h 2012"/>
              <a:gd name="T14" fmla="*/ 0 w 1998"/>
              <a:gd name="T15" fmla="*/ 1279 h 2012"/>
              <a:gd name="T16" fmla="*/ 210 w 1998"/>
              <a:gd name="T17" fmla="*/ 1447 h 2012"/>
              <a:gd name="T18" fmla="*/ 151 w 1998"/>
              <a:gd name="T19" fmla="*/ 1709 h 2012"/>
              <a:gd name="T20" fmla="*/ 455 w 1998"/>
              <a:gd name="T21" fmla="*/ 1750 h 2012"/>
              <a:gd name="T22" fmla="*/ 684 w 1998"/>
              <a:gd name="T23" fmla="*/ 1830 h 2012"/>
              <a:gd name="T24" fmla="*/ 948 w 1998"/>
              <a:gd name="T25" fmla="*/ 1988 h 2012"/>
              <a:gd name="T26" fmla="*/ 1065 w 1998"/>
              <a:gd name="T27" fmla="*/ 1746 h 2012"/>
              <a:gd name="T28" fmla="*/ 1334 w 1998"/>
              <a:gd name="T29" fmla="*/ 1746 h 2012"/>
              <a:gd name="T30" fmla="*/ 1307 w 1998"/>
              <a:gd name="T31" fmla="*/ 1439 h 2012"/>
              <a:gd name="T32" fmla="*/ 1334 w 1998"/>
              <a:gd name="T33" fmla="*/ 1198 h 2012"/>
              <a:gd name="T34" fmla="*/ 1429 w 1998"/>
              <a:gd name="T35" fmla="*/ 905 h 2012"/>
              <a:gd name="T36" fmla="*/ 611 w 1998"/>
              <a:gd name="T37" fmla="*/ 1392 h 2012"/>
              <a:gd name="T38" fmla="*/ 899 w 1998"/>
              <a:gd name="T39" fmla="*/ 1103 h 2012"/>
              <a:gd name="T40" fmla="*/ 1998 w 1998"/>
              <a:gd name="T41" fmla="*/ 488 h 2012"/>
              <a:gd name="T42" fmla="*/ 1827 w 1998"/>
              <a:gd name="T43" fmla="*/ 312 h 2012"/>
              <a:gd name="T44" fmla="*/ 1687 w 1998"/>
              <a:gd name="T45" fmla="*/ 172 h 2012"/>
              <a:gd name="T46" fmla="*/ 1511 w 1998"/>
              <a:gd name="T47" fmla="*/ 0 h 2012"/>
              <a:gd name="T48" fmla="*/ 1298 w 1998"/>
              <a:gd name="T49" fmla="*/ 228 h 2012"/>
              <a:gd name="T50" fmla="*/ 1080 w 1998"/>
              <a:gd name="T51" fmla="*/ 343 h 2012"/>
              <a:gd name="T52" fmla="*/ 1231 w 1998"/>
              <a:gd name="T53" fmla="*/ 615 h 2012"/>
              <a:gd name="T54" fmla="*/ 1273 w 1998"/>
              <a:gd name="T55" fmla="*/ 857 h 2012"/>
              <a:gd name="T56" fmla="*/ 1579 w 1998"/>
              <a:gd name="T57" fmla="*/ 799 h 2012"/>
              <a:gd name="T58" fmla="*/ 1822 w 1998"/>
              <a:gd name="T59" fmla="*/ 833 h 2012"/>
              <a:gd name="T60" fmla="*/ 1860 w 1998"/>
              <a:gd name="T61" fmla="*/ 524 h 2012"/>
              <a:gd name="T62" fmla="*/ 1631 w 1998"/>
              <a:gd name="T63" fmla="*/ 568 h 2012"/>
              <a:gd name="T64" fmla="*/ 1430 w 1998"/>
              <a:gd name="T65" fmla="*/ 367 h 2012"/>
              <a:gd name="T66" fmla="*/ 1631 w 1998"/>
              <a:gd name="T67" fmla="*/ 568 h 2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98" h="2012">
                <a:moveTo>
                  <a:pt x="1429" y="905"/>
                </a:moveTo>
                <a:cubicBezTo>
                  <a:pt x="1244" y="940"/>
                  <a:pt x="1244" y="940"/>
                  <a:pt x="1244" y="940"/>
                </a:cubicBezTo>
                <a:cubicBezTo>
                  <a:pt x="1244" y="940"/>
                  <a:pt x="1196" y="874"/>
                  <a:pt x="1167" y="845"/>
                </a:cubicBezTo>
                <a:cubicBezTo>
                  <a:pt x="1138" y="817"/>
                  <a:pt x="1072" y="769"/>
                  <a:pt x="1072" y="769"/>
                </a:cubicBezTo>
                <a:cubicBezTo>
                  <a:pt x="1107" y="583"/>
                  <a:pt x="1107" y="583"/>
                  <a:pt x="1107" y="583"/>
                </a:cubicBezTo>
                <a:cubicBezTo>
                  <a:pt x="903" y="512"/>
                  <a:pt x="903" y="512"/>
                  <a:pt x="903" y="512"/>
                </a:cubicBezTo>
                <a:cubicBezTo>
                  <a:pt x="814" y="678"/>
                  <a:pt x="814" y="678"/>
                  <a:pt x="814" y="678"/>
                </a:cubicBezTo>
                <a:cubicBezTo>
                  <a:pt x="814" y="678"/>
                  <a:pt x="733" y="675"/>
                  <a:pt x="692" y="679"/>
                </a:cubicBezTo>
                <a:cubicBezTo>
                  <a:pt x="652" y="683"/>
                  <a:pt x="573" y="705"/>
                  <a:pt x="573" y="705"/>
                </a:cubicBezTo>
                <a:cubicBezTo>
                  <a:pt x="450" y="563"/>
                  <a:pt x="450" y="563"/>
                  <a:pt x="450" y="563"/>
                </a:cubicBezTo>
                <a:cubicBezTo>
                  <a:pt x="267" y="678"/>
                  <a:pt x="267" y="678"/>
                  <a:pt x="267" y="678"/>
                </a:cubicBezTo>
                <a:cubicBezTo>
                  <a:pt x="342" y="851"/>
                  <a:pt x="342" y="851"/>
                  <a:pt x="342" y="851"/>
                </a:cubicBezTo>
                <a:cubicBezTo>
                  <a:pt x="342" y="851"/>
                  <a:pt x="288" y="912"/>
                  <a:pt x="266" y="947"/>
                </a:cubicBezTo>
                <a:cubicBezTo>
                  <a:pt x="244" y="981"/>
                  <a:pt x="213" y="1056"/>
                  <a:pt x="213" y="1056"/>
                </a:cubicBezTo>
                <a:cubicBezTo>
                  <a:pt x="24" y="1064"/>
                  <a:pt x="24" y="1064"/>
                  <a:pt x="24" y="1064"/>
                </a:cubicBezTo>
                <a:cubicBezTo>
                  <a:pt x="0" y="1279"/>
                  <a:pt x="0" y="1279"/>
                  <a:pt x="0" y="1279"/>
                </a:cubicBezTo>
                <a:cubicBezTo>
                  <a:pt x="182" y="1328"/>
                  <a:pt x="182" y="1328"/>
                  <a:pt x="182" y="1328"/>
                </a:cubicBezTo>
                <a:cubicBezTo>
                  <a:pt x="182" y="1328"/>
                  <a:pt x="196" y="1408"/>
                  <a:pt x="210" y="1447"/>
                </a:cubicBezTo>
                <a:cubicBezTo>
                  <a:pt x="223" y="1485"/>
                  <a:pt x="262" y="1557"/>
                  <a:pt x="262" y="1557"/>
                </a:cubicBezTo>
                <a:cubicBezTo>
                  <a:pt x="151" y="1709"/>
                  <a:pt x="151" y="1709"/>
                  <a:pt x="151" y="1709"/>
                </a:cubicBezTo>
                <a:cubicBezTo>
                  <a:pt x="303" y="1861"/>
                  <a:pt x="303" y="1861"/>
                  <a:pt x="303" y="1861"/>
                </a:cubicBezTo>
                <a:cubicBezTo>
                  <a:pt x="455" y="1750"/>
                  <a:pt x="455" y="1750"/>
                  <a:pt x="455" y="1750"/>
                </a:cubicBezTo>
                <a:cubicBezTo>
                  <a:pt x="455" y="1750"/>
                  <a:pt x="527" y="1789"/>
                  <a:pt x="566" y="1802"/>
                </a:cubicBezTo>
                <a:cubicBezTo>
                  <a:pt x="604" y="1816"/>
                  <a:pt x="684" y="1830"/>
                  <a:pt x="684" y="1830"/>
                </a:cubicBezTo>
                <a:cubicBezTo>
                  <a:pt x="734" y="2012"/>
                  <a:pt x="734" y="2012"/>
                  <a:pt x="734" y="2012"/>
                </a:cubicBezTo>
                <a:cubicBezTo>
                  <a:pt x="948" y="1988"/>
                  <a:pt x="948" y="1988"/>
                  <a:pt x="948" y="1988"/>
                </a:cubicBezTo>
                <a:cubicBezTo>
                  <a:pt x="956" y="1800"/>
                  <a:pt x="956" y="1800"/>
                  <a:pt x="956" y="1800"/>
                </a:cubicBezTo>
                <a:cubicBezTo>
                  <a:pt x="956" y="1800"/>
                  <a:pt x="1031" y="1768"/>
                  <a:pt x="1065" y="1746"/>
                </a:cubicBezTo>
                <a:cubicBezTo>
                  <a:pt x="1100" y="1724"/>
                  <a:pt x="1161" y="1670"/>
                  <a:pt x="1161" y="1670"/>
                </a:cubicBezTo>
                <a:cubicBezTo>
                  <a:pt x="1334" y="1746"/>
                  <a:pt x="1334" y="1746"/>
                  <a:pt x="1334" y="1746"/>
                </a:cubicBezTo>
                <a:cubicBezTo>
                  <a:pt x="1449" y="1562"/>
                  <a:pt x="1449" y="1562"/>
                  <a:pt x="1449" y="1562"/>
                </a:cubicBezTo>
                <a:cubicBezTo>
                  <a:pt x="1307" y="1439"/>
                  <a:pt x="1307" y="1439"/>
                  <a:pt x="1307" y="1439"/>
                </a:cubicBezTo>
                <a:cubicBezTo>
                  <a:pt x="1307" y="1439"/>
                  <a:pt x="1329" y="1361"/>
                  <a:pt x="1333" y="1320"/>
                </a:cubicBezTo>
                <a:cubicBezTo>
                  <a:pt x="1338" y="1280"/>
                  <a:pt x="1334" y="1198"/>
                  <a:pt x="1334" y="1198"/>
                </a:cubicBezTo>
                <a:cubicBezTo>
                  <a:pt x="1500" y="1110"/>
                  <a:pt x="1500" y="1110"/>
                  <a:pt x="1500" y="1110"/>
                </a:cubicBezTo>
                <a:lnTo>
                  <a:pt x="1429" y="905"/>
                </a:lnTo>
                <a:close/>
                <a:moveTo>
                  <a:pt x="899" y="1392"/>
                </a:moveTo>
                <a:cubicBezTo>
                  <a:pt x="820" y="1472"/>
                  <a:pt x="690" y="1472"/>
                  <a:pt x="611" y="1392"/>
                </a:cubicBezTo>
                <a:cubicBezTo>
                  <a:pt x="531" y="1313"/>
                  <a:pt x="531" y="1183"/>
                  <a:pt x="611" y="1103"/>
                </a:cubicBezTo>
                <a:cubicBezTo>
                  <a:pt x="690" y="1024"/>
                  <a:pt x="820" y="1024"/>
                  <a:pt x="899" y="1103"/>
                </a:cubicBezTo>
                <a:cubicBezTo>
                  <a:pt x="979" y="1183"/>
                  <a:pt x="979" y="1313"/>
                  <a:pt x="899" y="1392"/>
                </a:cubicBezTo>
                <a:close/>
                <a:moveTo>
                  <a:pt x="1998" y="488"/>
                </a:moveTo>
                <a:cubicBezTo>
                  <a:pt x="1969" y="304"/>
                  <a:pt x="1969" y="304"/>
                  <a:pt x="1969" y="304"/>
                </a:cubicBezTo>
                <a:cubicBezTo>
                  <a:pt x="1827" y="312"/>
                  <a:pt x="1827" y="312"/>
                  <a:pt x="1827" y="312"/>
                </a:cubicBezTo>
                <a:cubicBezTo>
                  <a:pt x="1811" y="283"/>
                  <a:pt x="1792" y="256"/>
                  <a:pt x="1767" y="231"/>
                </a:cubicBezTo>
                <a:cubicBezTo>
                  <a:pt x="1743" y="207"/>
                  <a:pt x="1716" y="187"/>
                  <a:pt x="1687" y="172"/>
                </a:cubicBezTo>
                <a:cubicBezTo>
                  <a:pt x="1694" y="30"/>
                  <a:pt x="1694" y="30"/>
                  <a:pt x="1694" y="30"/>
                </a:cubicBezTo>
                <a:cubicBezTo>
                  <a:pt x="1511" y="0"/>
                  <a:pt x="1511" y="0"/>
                  <a:pt x="1511" y="0"/>
                </a:cubicBezTo>
                <a:cubicBezTo>
                  <a:pt x="1474" y="138"/>
                  <a:pt x="1474" y="138"/>
                  <a:pt x="1474" y="138"/>
                </a:cubicBezTo>
                <a:cubicBezTo>
                  <a:pt x="1410" y="149"/>
                  <a:pt x="1348" y="179"/>
                  <a:pt x="1298" y="228"/>
                </a:cubicBezTo>
                <a:cubicBezTo>
                  <a:pt x="1165" y="176"/>
                  <a:pt x="1165" y="176"/>
                  <a:pt x="1165" y="176"/>
                </a:cubicBezTo>
                <a:cubicBezTo>
                  <a:pt x="1080" y="343"/>
                  <a:pt x="1080" y="343"/>
                  <a:pt x="1080" y="343"/>
                </a:cubicBezTo>
                <a:cubicBezTo>
                  <a:pt x="1200" y="420"/>
                  <a:pt x="1200" y="420"/>
                  <a:pt x="1200" y="420"/>
                </a:cubicBezTo>
                <a:cubicBezTo>
                  <a:pt x="1191" y="486"/>
                  <a:pt x="1201" y="554"/>
                  <a:pt x="1231" y="615"/>
                </a:cubicBezTo>
                <a:cubicBezTo>
                  <a:pt x="1141" y="726"/>
                  <a:pt x="1141" y="726"/>
                  <a:pt x="1141" y="726"/>
                </a:cubicBezTo>
                <a:cubicBezTo>
                  <a:pt x="1273" y="857"/>
                  <a:pt x="1273" y="857"/>
                  <a:pt x="1273" y="857"/>
                </a:cubicBezTo>
                <a:cubicBezTo>
                  <a:pt x="1383" y="768"/>
                  <a:pt x="1383" y="768"/>
                  <a:pt x="1383" y="768"/>
                </a:cubicBezTo>
                <a:cubicBezTo>
                  <a:pt x="1444" y="798"/>
                  <a:pt x="1513" y="808"/>
                  <a:pt x="1579" y="799"/>
                </a:cubicBezTo>
                <a:cubicBezTo>
                  <a:pt x="1656" y="918"/>
                  <a:pt x="1656" y="918"/>
                  <a:pt x="1656" y="918"/>
                </a:cubicBezTo>
                <a:cubicBezTo>
                  <a:pt x="1822" y="833"/>
                  <a:pt x="1822" y="833"/>
                  <a:pt x="1822" y="833"/>
                </a:cubicBezTo>
                <a:cubicBezTo>
                  <a:pt x="1771" y="701"/>
                  <a:pt x="1771" y="701"/>
                  <a:pt x="1771" y="701"/>
                </a:cubicBezTo>
                <a:cubicBezTo>
                  <a:pt x="1819" y="650"/>
                  <a:pt x="1849" y="589"/>
                  <a:pt x="1860" y="524"/>
                </a:cubicBezTo>
                <a:lnTo>
                  <a:pt x="1998" y="488"/>
                </a:lnTo>
                <a:close/>
                <a:moveTo>
                  <a:pt x="1631" y="568"/>
                </a:moveTo>
                <a:cubicBezTo>
                  <a:pt x="1576" y="624"/>
                  <a:pt x="1486" y="624"/>
                  <a:pt x="1430" y="568"/>
                </a:cubicBezTo>
                <a:cubicBezTo>
                  <a:pt x="1375" y="513"/>
                  <a:pt x="1375" y="423"/>
                  <a:pt x="1430" y="367"/>
                </a:cubicBezTo>
                <a:cubicBezTo>
                  <a:pt x="1486" y="312"/>
                  <a:pt x="1576" y="312"/>
                  <a:pt x="1631" y="367"/>
                </a:cubicBezTo>
                <a:cubicBezTo>
                  <a:pt x="1687" y="423"/>
                  <a:pt x="1687" y="513"/>
                  <a:pt x="1631" y="568"/>
                </a:cubicBezTo>
                <a:close/>
              </a:path>
            </a:pathLst>
          </a:custGeom>
          <a:solidFill>
            <a:schemeClr val="tx1"/>
          </a:solidFill>
          <a:ln>
            <a:noFill/>
          </a:ln>
          <a:extLst/>
        </p:spPr>
        <p:txBody>
          <a:bodyPr vert="horz" wrap="square" lIns="91440" tIns="45720" rIns="91440" bIns="45720" numCol="1" anchor="ctr" anchorCtr="0" compatLnSpc="1">
            <a:prstTxWarp prst="textNoShape">
              <a:avLst/>
            </a:prstTxWarp>
          </a:bodyPr>
          <a:lstStyle/>
          <a:p>
            <a:endParaRPr lang="en-IE"/>
          </a:p>
        </p:txBody>
      </p:sp>
      <p:sp>
        <p:nvSpPr>
          <p:cNvPr id="34" name="Freeform 42">
            <a:extLst>
              <a:ext uri="{FF2B5EF4-FFF2-40B4-BE49-F238E27FC236}">
                <a16:creationId xmlns:a16="http://schemas.microsoft.com/office/drawing/2014/main" id="{84B595A6-EFEE-493C-B47C-EC909F6F69DA}"/>
              </a:ext>
            </a:extLst>
          </p:cNvPr>
          <p:cNvSpPr>
            <a:spLocks noEditPoints="1"/>
          </p:cNvSpPr>
          <p:nvPr/>
        </p:nvSpPr>
        <p:spPr bwMode="auto">
          <a:xfrm>
            <a:off x="788987" y="4781979"/>
            <a:ext cx="474663" cy="423952"/>
          </a:xfrm>
          <a:custGeom>
            <a:avLst/>
            <a:gdLst>
              <a:gd name="T0" fmla="*/ 214 w 251"/>
              <a:gd name="T1" fmla="*/ 212 h 286"/>
              <a:gd name="T2" fmla="*/ 193 w 251"/>
              <a:gd name="T3" fmla="*/ 220 h 286"/>
              <a:gd name="T4" fmla="*/ 175 w 251"/>
              <a:gd name="T5" fmla="*/ 202 h 286"/>
              <a:gd name="T6" fmla="*/ 191 w 251"/>
              <a:gd name="T7" fmla="*/ 159 h 286"/>
              <a:gd name="T8" fmla="*/ 132 w 251"/>
              <a:gd name="T9" fmla="*/ 93 h 286"/>
              <a:gd name="T10" fmla="*/ 132 w 251"/>
              <a:gd name="T11" fmla="*/ 73 h 286"/>
              <a:gd name="T12" fmla="*/ 162 w 251"/>
              <a:gd name="T13" fmla="*/ 36 h 286"/>
              <a:gd name="T14" fmla="*/ 125 w 251"/>
              <a:gd name="T15" fmla="*/ 0 h 286"/>
              <a:gd name="T16" fmla="*/ 89 w 251"/>
              <a:gd name="T17" fmla="*/ 36 h 286"/>
              <a:gd name="T18" fmla="*/ 119 w 251"/>
              <a:gd name="T19" fmla="*/ 73 h 286"/>
              <a:gd name="T20" fmla="*/ 119 w 251"/>
              <a:gd name="T21" fmla="*/ 93 h 286"/>
              <a:gd name="T22" fmla="*/ 59 w 251"/>
              <a:gd name="T23" fmla="*/ 159 h 286"/>
              <a:gd name="T24" fmla="*/ 76 w 251"/>
              <a:gd name="T25" fmla="*/ 202 h 286"/>
              <a:gd name="T26" fmla="*/ 58 w 251"/>
              <a:gd name="T27" fmla="*/ 220 h 286"/>
              <a:gd name="T28" fmla="*/ 36 w 251"/>
              <a:gd name="T29" fmla="*/ 212 h 286"/>
              <a:gd name="T30" fmla="*/ 0 w 251"/>
              <a:gd name="T31" fmla="*/ 249 h 286"/>
              <a:gd name="T32" fmla="*/ 36 w 251"/>
              <a:gd name="T33" fmla="*/ 286 h 286"/>
              <a:gd name="T34" fmla="*/ 73 w 251"/>
              <a:gd name="T35" fmla="*/ 249 h 286"/>
              <a:gd name="T36" fmla="*/ 67 w 251"/>
              <a:gd name="T37" fmla="*/ 228 h 286"/>
              <a:gd name="T38" fmla="*/ 85 w 251"/>
              <a:gd name="T39" fmla="*/ 210 h 286"/>
              <a:gd name="T40" fmla="*/ 125 w 251"/>
              <a:gd name="T41" fmla="*/ 225 h 286"/>
              <a:gd name="T42" fmla="*/ 166 w 251"/>
              <a:gd name="T43" fmla="*/ 210 h 286"/>
              <a:gd name="T44" fmla="*/ 184 w 251"/>
              <a:gd name="T45" fmla="*/ 228 h 286"/>
              <a:gd name="T46" fmla="*/ 178 w 251"/>
              <a:gd name="T47" fmla="*/ 249 h 286"/>
              <a:gd name="T48" fmla="*/ 214 w 251"/>
              <a:gd name="T49" fmla="*/ 286 h 286"/>
              <a:gd name="T50" fmla="*/ 251 w 251"/>
              <a:gd name="T51" fmla="*/ 249 h 286"/>
              <a:gd name="T52" fmla="*/ 214 w 251"/>
              <a:gd name="T53" fmla="*/ 212 h 286"/>
              <a:gd name="T54" fmla="*/ 101 w 251"/>
              <a:gd name="T55" fmla="*/ 36 h 286"/>
              <a:gd name="T56" fmla="*/ 125 w 251"/>
              <a:gd name="T57" fmla="*/ 12 h 286"/>
              <a:gd name="T58" fmla="*/ 150 w 251"/>
              <a:gd name="T59" fmla="*/ 36 h 286"/>
              <a:gd name="T60" fmla="*/ 125 w 251"/>
              <a:gd name="T61" fmla="*/ 61 h 286"/>
              <a:gd name="T62" fmla="*/ 101 w 251"/>
              <a:gd name="T63" fmla="*/ 36 h 286"/>
              <a:gd name="T64" fmla="*/ 36 w 251"/>
              <a:gd name="T65" fmla="*/ 273 h 286"/>
              <a:gd name="T66" fmla="*/ 12 w 251"/>
              <a:gd name="T67" fmla="*/ 249 h 286"/>
              <a:gd name="T68" fmla="*/ 36 w 251"/>
              <a:gd name="T69" fmla="*/ 225 h 286"/>
              <a:gd name="T70" fmla="*/ 61 w 251"/>
              <a:gd name="T71" fmla="*/ 249 h 286"/>
              <a:gd name="T72" fmla="*/ 36 w 251"/>
              <a:gd name="T73" fmla="*/ 273 h 286"/>
              <a:gd name="T74" fmla="*/ 125 w 251"/>
              <a:gd name="T75" fmla="*/ 213 h 286"/>
              <a:gd name="T76" fmla="*/ 71 w 251"/>
              <a:gd name="T77" fmla="*/ 159 h 286"/>
              <a:gd name="T78" fmla="*/ 125 w 251"/>
              <a:gd name="T79" fmla="*/ 105 h 286"/>
              <a:gd name="T80" fmla="*/ 179 w 251"/>
              <a:gd name="T81" fmla="*/ 159 h 286"/>
              <a:gd name="T82" fmla="*/ 125 w 251"/>
              <a:gd name="T83" fmla="*/ 213 h 286"/>
              <a:gd name="T84" fmla="*/ 214 w 251"/>
              <a:gd name="T85" fmla="*/ 273 h 286"/>
              <a:gd name="T86" fmla="*/ 190 w 251"/>
              <a:gd name="T87" fmla="*/ 249 h 286"/>
              <a:gd name="T88" fmla="*/ 214 w 251"/>
              <a:gd name="T89" fmla="*/ 225 h 286"/>
              <a:gd name="T90" fmla="*/ 239 w 251"/>
              <a:gd name="T91" fmla="*/ 249 h 286"/>
              <a:gd name="T92" fmla="*/ 214 w 251"/>
              <a:gd name="T93" fmla="*/ 27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286">
                <a:moveTo>
                  <a:pt x="214" y="212"/>
                </a:moveTo>
                <a:cubicBezTo>
                  <a:pt x="206" y="212"/>
                  <a:pt x="199" y="215"/>
                  <a:pt x="193" y="220"/>
                </a:cubicBezTo>
                <a:cubicBezTo>
                  <a:pt x="175" y="202"/>
                  <a:pt x="175" y="202"/>
                  <a:pt x="175" y="202"/>
                </a:cubicBezTo>
                <a:cubicBezTo>
                  <a:pt x="185" y="190"/>
                  <a:pt x="191" y="175"/>
                  <a:pt x="191" y="159"/>
                </a:cubicBezTo>
                <a:cubicBezTo>
                  <a:pt x="191" y="124"/>
                  <a:pt x="165" y="96"/>
                  <a:pt x="132" y="93"/>
                </a:cubicBezTo>
                <a:cubicBezTo>
                  <a:pt x="132" y="73"/>
                  <a:pt x="132" y="73"/>
                  <a:pt x="132" y="73"/>
                </a:cubicBezTo>
                <a:cubicBezTo>
                  <a:pt x="149" y="70"/>
                  <a:pt x="162" y="55"/>
                  <a:pt x="162" y="36"/>
                </a:cubicBezTo>
                <a:cubicBezTo>
                  <a:pt x="162" y="16"/>
                  <a:pt x="146" y="0"/>
                  <a:pt x="125" y="0"/>
                </a:cubicBezTo>
                <a:cubicBezTo>
                  <a:pt x="105" y="0"/>
                  <a:pt x="89" y="16"/>
                  <a:pt x="89" y="36"/>
                </a:cubicBezTo>
                <a:cubicBezTo>
                  <a:pt x="89" y="55"/>
                  <a:pt x="102" y="70"/>
                  <a:pt x="119" y="73"/>
                </a:cubicBezTo>
                <a:cubicBezTo>
                  <a:pt x="119" y="93"/>
                  <a:pt x="119" y="93"/>
                  <a:pt x="119" y="93"/>
                </a:cubicBezTo>
                <a:cubicBezTo>
                  <a:pt x="86" y="96"/>
                  <a:pt x="59" y="124"/>
                  <a:pt x="59" y="159"/>
                </a:cubicBezTo>
                <a:cubicBezTo>
                  <a:pt x="59" y="175"/>
                  <a:pt x="65" y="190"/>
                  <a:pt x="76" y="202"/>
                </a:cubicBezTo>
                <a:cubicBezTo>
                  <a:pt x="58" y="220"/>
                  <a:pt x="58" y="220"/>
                  <a:pt x="58" y="220"/>
                </a:cubicBezTo>
                <a:cubicBezTo>
                  <a:pt x="52" y="215"/>
                  <a:pt x="44" y="212"/>
                  <a:pt x="36" y="212"/>
                </a:cubicBezTo>
                <a:cubicBezTo>
                  <a:pt x="16" y="212"/>
                  <a:pt x="0" y="229"/>
                  <a:pt x="0" y="249"/>
                </a:cubicBezTo>
                <a:cubicBezTo>
                  <a:pt x="0" y="269"/>
                  <a:pt x="16" y="286"/>
                  <a:pt x="36" y="286"/>
                </a:cubicBezTo>
                <a:cubicBezTo>
                  <a:pt x="56" y="286"/>
                  <a:pt x="73" y="269"/>
                  <a:pt x="73" y="249"/>
                </a:cubicBezTo>
                <a:cubicBezTo>
                  <a:pt x="73" y="242"/>
                  <a:pt x="71" y="234"/>
                  <a:pt x="67" y="228"/>
                </a:cubicBezTo>
                <a:cubicBezTo>
                  <a:pt x="85" y="210"/>
                  <a:pt x="85" y="210"/>
                  <a:pt x="85" y="210"/>
                </a:cubicBezTo>
                <a:cubicBezTo>
                  <a:pt x="96" y="219"/>
                  <a:pt x="110" y="225"/>
                  <a:pt x="125" y="225"/>
                </a:cubicBezTo>
                <a:cubicBezTo>
                  <a:pt x="141" y="225"/>
                  <a:pt x="155" y="219"/>
                  <a:pt x="166" y="210"/>
                </a:cubicBezTo>
                <a:cubicBezTo>
                  <a:pt x="184" y="228"/>
                  <a:pt x="184" y="228"/>
                  <a:pt x="184" y="228"/>
                </a:cubicBezTo>
                <a:cubicBezTo>
                  <a:pt x="180" y="234"/>
                  <a:pt x="178" y="242"/>
                  <a:pt x="178" y="249"/>
                </a:cubicBezTo>
                <a:cubicBezTo>
                  <a:pt x="178" y="269"/>
                  <a:pt x="194" y="286"/>
                  <a:pt x="214" y="286"/>
                </a:cubicBezTo>
                <a:cubicBezTo>
                  <a:pt x="235" y="286"/>
                  <a:pt x="251" y="269"/>
                  <a:pt x="251" y="249"/>
                </a:cubicBezTo>
                <a:cubicBezTo>
                  <a:pt x="251" y="229"/>
                  <a:pt x="235" y="212"/>
                  <a:pt x="214" y="212"/>
                </a:cubicBezTo>
                <a:close/>
                <a:moveTo>
                  <a:pt x="101" y="36"/>
                </a:moveTo>
                <a:cubicBezTo>
                  <a:pt x="101" y="23"/>
                  <a:pt x="112" y="12"/>
                  <a:pt x="125" y="12"/>
                </a:cubicBezTo>
                <a:cubicBezTo>
                  <a:pt x="139" y="12"/>
                  <a:pt x="150" y="23"/>
                  <a:pt x="150" y="36"/>
                </a:cubicBezTo>
                <a:cubicBezTo>
                  <a:pt x="150" y="50"/>
                  <a:pt x="139" y="61"/>
                  <a:pt x="125" y="61"/>
                </a:cubicBezTo>
                <a:cubicBezTo>
                  <a:pt x="112" y="61"/>
                  <a:pt x="101" y="50"/>
                  <a:pt x="101" y="36"/>
                </a:cubicBezTo>
                <a:close/>
                <a:moveTo>
                  <a:pt x="36" y="273"/>
                </a:moveTo>
                <a:cubicBezTo>
                  <a:pt x="23" y="273"/>
                  <a:pt x="12" y="263"/>
                  <a:pt x="12" y="249"/>
                </a:cubicBezTo>
                <a:cubicBezTo>
                  <a:pt x="12" y="236"/>
                  <a:pt x="23" y="225"/>
                  <a:pt x="36" y="225"/>
                </a:cubicBezTo>
                <a:cubicBezTo>
                  <a:pt x="50" y="225"/>
                  <a:pt x="61" y="236"/>
                  <a:pt x="61" y="249"/>
                </a:cubicBezTo>
                <a:cubicBezTo>
                  <a:pt x="61" y="263"/>
                  <a:pt x="50" y="273"/>
                  <a:pt x="36" y="273"/>
                </a:cubicBezTo>
                <a:close/>
                <a:moveTo>
                  <a:pt x="125" y="213"/>
                </a:moveTo>
                <a:cubicBezTo>
                  <a:pt x="96" y="213"/>
                  <a:pt x="71" y="188"/>
                  <a:pt x="71" y="159"/>
                </a:cubicBezTo>
                <a:cubicBezTo>
                  <a:pt x="71" y="129"/>
                  <a:pt x="96" y="105"/>
                  <a:pt x="125" y="105"/>
                </a:cubicBezTo>
                <a:cubicBezTo>
                  <a:pt x="155" y="105"/>
                  <a:pt x="179" y="129"/>
                  <a:pt x="179" y="159"/>
                </a:cubicBezTo>
                <a:cubicBezTo>
                  <a:pt x="179" y="188"/>
                  <a:pt x="155" y="213"/>
                  <a:pt x="125" y="213"/>
                </a:cubicBezTo>
                <a:close/>
                <a:moveTo>
                  <a:pt x="214" y="273"/>
                </a:moveTo>
                <a:cubicBezTo>
                  <a:pt x="201" y="273"/>
                  <a:pt x="190" y="263"/>
                  <a:pt x="190" y="249"/>
                </a:cubicBezTo>
                <a:cubicBezTo>
                  <a:pt x="190" y="236"/>
                  <a:pt x="201" y="225"/>
                  <a:pt x="214" y="225"/>
                </a:cubicBezTo>
                <a:cubicBezTo>
                  <a:pt x="228" y="225"/>
                  <a:pt x="239" y="236"/>
                  <a:pt x="239" y="249"/>
                </a:cubicBezTo>
                <a:cubicBezTo>
                  <a:pt x="239" y="263"/>
                  <a:pt x="228" y="273"/>
                  <a:pt x="214" y="2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46A285AB-DACE-4736-8E91-4DFD3D060F15}"/>
              </a:ext>
            </a:extLst>
          </p:cNvPr>
          <p:cNvSpPr/>
          <p:nvPr/>
        </p:nvSpPr>
        <p:spPr>
          <a:xfrm>
            <a:off x="4081817" y="4500147"/>
            <a:ext cx="7228681" cy="1249206"/>
          </a:xfrm>
          <a:prstGeom prst="rect">
            <a:avLst/>
          </a:prstGeom>
          <a:noFill/>
          <a:ln w="9525" cap="flat" cmpd="sng" algn="ctr">
            <a:noFill/>
            <a:prstDash val="solid"/>
          </a:ln>
          <a:effectLst/>
        </p:spPr>
        <p:txBody>
          <a:bodyPr lIns="72000" tIns="36000" rIns="72000" bIns="36000" numCol="1" rtlCol="0" anchor="ctr"/>
          <a:lstStyle/>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Dictionary based approaches are simplistic and naïve – ML models are better equipped to handle underlying relationship between words and the context</a:t>
            </a:r>
          </a:p>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ML based approaches train a Binary classification model on labeled training data</a:t>
            </a:r>
          </a:p>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Approach involves converting the text into a structured matrix form ( “Document Term Matrix”)</a:t>
            </a:r>
          </a:p>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Once the text corpus is converted into a Structured form, standard Machine Learning models are then applied on this data</a:t>
            </a:r>
          </a:p>
          <a:p>
            <a:pPr marL="631825" lvl="1" indent="-174625">
              <a:spcAft>
                <a:spcPts val="200"/>
              </a:spcAft>
              <a:buFont typeface="Arial" panose="020B0604020202020204" pitchFamily="34" charset="0"/>
              <a:buChar char="•"/>
              <a:defRPr/>
            </a:pPr>
            <a:endParaRPr lang="en-GB" sz="1600" kern="0" dirty="0">
              <a:latin typeface="Calibri" panose="020F0502020204030204" pitchFamily="34" charset="0"/>
              <a:cs typeface="Calibri" panose="020F0502020204030204" pitchFamily="34" charset="0"/>
            </a:endParaRPr>
          </a:p>
        </p:txBody>
      </p:sp>
      <p:cxnSp>
        <p:nvCxnSpPr>
          <p:cNvPr id="39" name="Straight Connector 38">
            <a:extLst>
              <a:ext uri="{FF2B5EF4-FFF2-40B4-BE49-F238E27FC236}">
                <a16:creationId xmlns:a16="http://schemas.microsoft.com/office/drawing/2014/main" id="{A209C4D3-5004-429D-9F64-326FED0C7F8C}"/>
              </a:ext>
            </a:extLst>
          </p:cNvPr>
          <p:cNvCxnSpPr/>
          <p:nvPr/>
        </p:nvCxnSpPr>
        <p:spPr>
          <a:xfrm>
            <a:off x="621800" y="3788030"/>
            <a:ext cx="10566206" cy="0"/>
          </a:xfrm>
          <a:prstGeom prst="line">
            <a:avLst/>
          </a:prstGeom>
          <a:noFill/>
          <a:ln w="25400" cap="flat" cmpd="sng" algn="ctr">
            <a:solidFill>
              <a:schemeClr val="tx1"/>
            </a:solidFill>
            <a:prstDash val="sysDot"/>
          </a:ln>
          <a:effectLst/>
        </p:spPr>
      </p:cxnSp>
    </p:spTree>
    <p:extLst>
      <p:ext uri="{BB962C8B-B14F-4D97-AF65-F5344CB8AC3E}">
        <p14:creationId xmlns:p14="http://schemas.microsoft.com/office/powerpoint/2010/main" val="1323243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BADC20-3B46-4616-A793-1842D6DCAD32}"/>
              </a:ext>
            </a:extLst>
          </p:cNvPr>
          <p:cNvSpPr/>
          <p:nvPr/>
        </p:nvSpPr>
        <p:spPr>
          <a:xfrm>
            <a:off x="672116" y="3946808"/>
            <a:ext cx="10638885" cy="1995781"/>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2" name="Slide Number Placeholder 1">
            <a:extLst>
              <a:ext uri="{FF2B5EF4-FFF2-40B4-BE49-F238E27FC236}">
                <a16:creationId xmlns:a16="http://schemas.microsoft.com/office/drawing/2014/main" id="{9B9CBD4D-B26A-40EF-8343-2E4666E69F30}"/>
              </a:ext>
            </a:extLst>
          </p:cNvPr>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15</a:t>
            </a:fld>
            <a:endParaRPr lang="en-US" dirty="0">
              <a:solidFill>
                <a:srgbClr val="666666"/>
              </a:solidFill>
            </a:endParaRPr>
          </a:p>
        </p:txBody>
      </p:sp>
      <p:sp>
        <p:nvSpPr>
          <p:cNvPr id="3" name="Title 2">
            <a:extLst>
              <a:ext uri="{FF2B5EF4-FFF2-40B4-BE49-F238E27FC236}">
                <a16:creationId xmlns:a16="http://schemas.microsoft.com/office/drawing/2014/main" id="{28678661-7900-41CF-8DD1-32661BECCB1C}"/>
              </a:ext>
            </a:extLst>
          </p:cNvPr>
          <p:cNvSpPr>
            <a:spLocks noGrp="1"/>
          </p:cNvSpPr>
          <p:nvPr>
            <p:ph type="title"/>
          </p:nvPr>
        </p:nvSpPr>
        <p:spPr/>
        <p:txBody>
          <a:bodyPr/>
          <a:lstStyle/>
          <a:p>
            <a:r>
              <a:rPr lang="en-US" sz="2800" b="1" dirty="0">
                <a:solidFill>
                  <a:srgbClr val="C00000"/>
                </a:solidFill>
                <a:latin typeface="+mn-lt"/>
                <a:ea typeface="+mj-ea"/>
                <a:cs typeface="+mj-cs"/>
              </a:rPr>
              <a:t>Deep Learning for Sentiment Classification – 1/2</a:t>
            </a:r>
          </a:p>
        </p:txBody>
      </p:sp>
      <p:sp>
        <p:nvSpPr>
          <p:cNvPr id="5" name="Rectangle 4">
            <a:extLst>
              <a:ext uri="{FF2B5EF4-FFF2-40B4-BE49-F238E27FC236}">
                <a16:creationId xmlns:a16="http://schemas.microsoft.com/office/drawing/2014/main" id="{6E69FBC2-FEC8-49F9-9F12-8FA0BEBC4777}"/>
              </a:ext>
            </a:extLst>
          </p:cNvPr>
          <p:cNvSpPr/>
          <p:nvPr/>
        </p:nvSpPr>
        <p:spPr>
          <a:xfrm>
            <a:off x="625462" y="1516045"/>
            <a:ext cx="10638885" cy="1995781"/>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6" name="Rectangle 5">
            <a:extLst>
              <a:ext uri="{FF2B5EF4-FFF2-40B4-BE49-F238E27FC236}">
                <a16:creationId xmlns:a16="http://schemas.microsoft.com/office/drawing/2014/main" id="{AAC93458-2132-46AB-B045-6406F0D8BE9E}"/>
              </a:ext>
            </a:extLst>
          </p:cNvPr>
          <p:cNvSpPr/>
          <p:nvPr/>
        </p:nvSpPr>
        <p:spPr bwMode="gray">
          <a:xfrm>
            <a:off x="804811" y="1343440"/>
            <a:ext cx="3391594" cy="360000"/>
          </a:xfrm>
          <a:prstGeom prst="rect">
            <a:avLst/>
          </a:prstGeom>
          <a:solidFill>
            <a:srgbClr val="000066"/>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it-IT" sz="1600" b="1" kern="0" dirty="0">
                <a:solidFill>
                  <a:schemeClr val="bg1"/>
                </a:solidFill>
                <a:latin typeface="Arial" pitchFamily="34" charset="0"/>
                <a:cs typeface="Arial" pitchFamily="34" charset="0"/>
              </a:rPr>
              <a:t>Why Deep Learning?</a:t>
            </a:r>
          </a:p>
        </p:txBody>
      </p:sp>
      <p:sp>
        <p:nvSpPr>
          <p:cNvPr id="7" name="TextBox 6">
            <a:extLst>
              <a:ext uri="{FF2B5EF4-FFF2-40B4-BE49-F238E27FC236}">
                <a16:creationId xmlns:a16="http://schemas.microsoft.com/office/drawing/2014/main" id="{BE9DAEA1-FEA0-4020-92F7-FC3A239C177B}"/>
              </a:ext>
            </a:extLst>
          </p:cNvPr>
          <p:cNvSpPr txBox="1"/>
          <p:nvPr/>
        </p:nvSpPr>
        <p:spPr>
          <a:xfrm>
            <a:off x="1003594" y="1822803"/>
            <a:ext cx="9982458" cy="1569660"/>
          </a:xfrm>
          <a:prstGeom prst="rect">
            <a:avLst/>
          </a:prstGeom>
          <a:noFill/>
        </p:spPr>
        <p:txBody>
          <a:bodyPr wrap="square" lIns="0" rtlCol="0">
            <a:spAutoFit/>
          </a:bodyPr>
          <a:lstStyle/>
          <a:p>
            <a:pPr marL="171450" indent="-171450" fontAlgn="auto">
              <a:spcBef>
                <a:spcPts val="0"/>
              </a:spcBef>
              <a:spcAft>
                <a:spcPts val="0"/>
              </a:spcAft>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Deep Learning models have gained widespread popularity in the recent years, specifically for unstructured data such as Images, Videos and Text</a:t>
            </a:r>
          </a:p>
          <a:p>
            <a:pPr marL="171450" indent="-171450" fontAlgn="auto">
              <a:spcBef>
                <a:spcPts val="0"/>
              </a:spcBef>
              <a:spcAft>
                <a:spcPts val="0"/>
              </a:spcAft>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The popularity is owing to the fact that certain DL models – such as Recurrent Neural Networks (RNN) and Convoluted Neural Networks (CNN) – can handle input data that are spatially and sequentially related</a:t>
            </a:r>
          </a:p>
          <a:p>
            <a:pPr marL="171450" indent="-171450" fontAlgn="auto">
              <a:spcBef>
                <a:spcPts val="0"/>
              </a:spcBef>
              <a:spcAft>
                <a:spcPts val="0"/>
              </a:spcAft>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Unlike traditional ML models applied on a Bag of Words Document term matrix, RNNs and CNNs are better able to capture the sequential nature of text data</a:t>
            </a:r>
            <a:endParaRPr lang="en-GB" sz="16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C32E2D8-78C1-4F41-8EAD-66ABE649127B}"/>
              </a:ext>
            </a:extLst>
          </p:cNvPr>
          <p:cNvSpPr/>
          <p:nvPr/>
        </p:nvSpPr>
        <p:spPr bwMode="gray">
          <a:xfrm>
            <a:off x="804811" y="3766808"/>
            <a:ext cx="3391594" cy="360000"/>
          </a:xfrm>
          <a:prstGeom prst="rect">
            <a:avLst/>
          </a:prstGeom>
          <a:solidFill>
            <a:srgbClr val="000066"/>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it-IT" sz="1600" b="1" kern="0" dirty="0">
                <a:solidFill>
                  <a:schemeClr val="bg1"/>
                </a:solidFill>
                <a:latin typeface="Arial" pitchFamily="34" charset="0"/>
                <a:cs typeface="Arial" pitchFamily="34" charset="0"/>
              </a:rPr>
              <a:t>High Level Network Architecture</a:t>
            </a:r>
          </a:p>
        </p:txBody>
      </p:sp>
      <p:sp>
        <p:nvSpPr>
          <p:cNvPr id="10" name="Rectangle 9">
            <a:extLst>
              <a:ext uri="{FF2B5EF4-FFF2-40B4-BE49-F238E27FC236}">
                <a16:creationId xmlns:a16="http://schemas.microsoft.com/office/drawing/2014/main" id="{5724213B-84E8-473B-AA46-D3582206BCA1}"/>
              </a:ext>
            </a:extLst>
          </p:cNvPr>
          <p:cNvSpPr/>
          <p:nvPr/>
        </p:nvSpPr>
        <p:spPr>
          <a:xfrm>
            <a:off x="897575" y="4541874"/>
            <a:ext cx="1888762" cy="914400"/>
          </a:xfrm>
          <a:prstGeom prst="rect">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Sequential </a:t>
            </a:r>
          </a:p>
          <a:p>
            <a:pPr algn="ctr"/>
            <a:r>
              <a:rPr lang="en-US" dirty="0">
                <a:solidFill>
                  <a:schemeClr val="tx1"/>
                </a:solidFill>
                <a:latin typeface="Calibri" panose="020F0502020204030204" pitchFamily="34" charset="0"/>
                <a:cs typeface="Calibri" panose="020F0502020204030204" pitchFamily="34" charset="0"/>
              </a:rPr>
              <a:t>Input Data</a:t>
            </a:r>
          </a:p>
        </p:txBody>
      </p:sp>
      <p:sp>
        <p:nvSpPr>
          <p:cNvPr id="11" name="Rectangle 10">
            <a:extLst>
              <a:ext uri="{FF2B5EF4-FFF2-40B4-BE49-F238E27FC236}">
                <a16:creationId xmlns:a16="http://schemas.microsoft.com/office/drawing/2014/main" id="{5C8B1533-B208-4929-A750-BC924DFF2960}"/>
              </a:ext>
            </a:extLst>
          </p:cNvPr>
          <p:cNvSpPr/>
          <p:nvPr/>
        </p:nvSpPr>
        <p:spPr>
          <a:xfrm>
            <a:off x="3388901" y="4541874"/>
            <a:ext cx="1451610" cy="914400"/>
          </a:xfrm>
          <a:prstGeom prst="rect">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Word Embedding Model</a:t>
            </a:r>
          </a:p>
        </p:txBody>
      </p:sp>
      <p:sp>
        <p:nvSpPr>
          <p:cNvPr id="12" name="Rectangle 11">
            <a:extLst>
              <a:ext uri="{FF2B5EF4-FFF2-40B4-BE49-F238E27FC236}">
                <a16:creationId xmlns:a16="http://schemas.microsoft.com/office/drawing/2014/main" id="{74F74D93-BA90-49A8-8643-4F251AE24DCD}"/>
              </a:ext>
            </a:extLst>
          </p:cNvPr>
          <p:cNvSpPr/>
          <p:nvPr/>
        </p:nvSpPr>
        <p:spPr>
          <a:xfrm>
            <a:off x="5442637" y="4541874"/>
            <a:ext cx="1703803" cy="914400"/>
          </a:xfrm>
          <a:prstGeom prst="rect">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1D Convolutional Layer</a:t>
            </a:r>
          </a:p>
        </p:txBody>
      </p:sp>
      <p:sp>
        <p:nvSpPr>
          <p:cNvPr id="13" name="Rectangle 12">
            <a:extLst>
              <a:ext uri="{FF2B5EF4-FFF2-40B4-BE49-F238E27FC236}">
                <a16:creationId xmlns:a16="http://schemas.microsoft.com/office/drawing/2014/main" id="{75BA0B4D-4FB0-464C-8EE4-E51327775679}"/>
              </a:ext>
            </a:extLst>
          </p:cNvPr>
          <p:cNvSpPr/>
          <p:nvPr/>
        </p:nvSpPr>
        <p:spPr>
          <a:xfrm>
            <a:off x="7723801" y="4541874"/>
            <a:ext cx="1552137" cy="914400"/>
          </a:xfrm>
          <a:prstGeom prst="rect">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Dense Layer (</a:t>
            </a:r>
            <a:r>
              <a:rPr lang="en-US" dirty="0" err="1">
                <a:solidFill>
                  <a:schemeClr val="tx1"/>
                </a:solidFill>
                <a:latin typeface="Calibri" panose="020F0502020204030204" pitchFamily="34" charset="0"/>
                <a:cs typeface="Calibri" panose="020F0502020204030204" pitchFamily="34" charset="0"/>
              </a:rPr>
              <a:t>Softmax</a:t>
            </a:r>
            <a:r>
              <a:rPr lang="en-US" dirty="0">
                <a:solidFill>
                  <a:schemeClr val="tx1"/>
                </a:solidFill>
                <a:latin typeface="Calibri" panose="020F0502020204030204" pitchFamily="34" charset="0"/>
                <a:cs typeface="Calibri" panose="020F0502020204030204" pitchFamily="34" charset="0"/>
              </a:rPr>
              <a:t> activation)</a:t>
            </a:r>
          </a:p>
        </p:txBody>
      </p:sp>
      <p:sp>
        <p:nvSpPr>
          <p:cNvPr id="14" name="Rectangle 13">
            <a:extLst>
              <a:ext uri="{FF2B5EF4-FFF2-40B4-BE49-F238E27FC236}">
                <a16:creationId xmlns:a16="http://schemas.microsoft.com/office/drawing/2014/main" id="{151D4D45-D45C-47A5-B18B-F61F75051996}"/>
              </a:ext>
            </a:extLst>
          </p:cNvPr>
          <p:cNvSpPr/>
          <p:nvPr/>
        </p:nvSpPr>
        <p:spPr>
          <a:xfrm>
            <a:off x="9789702" y="4541874"/>
            <a:ext cx="1310640" cy="914400"/>
          </a:xfrm>
          <a:prstGeom prst="rect">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Output</a:t>
            </a:r>
          </a:p>
        </p:txBody>
      </p:sp>
      <p:sp>
        <p:nvSpPr>
          <p:cNvPr id="15" name="Arrow: Right 14">
            <a:extLst>
              <a:ext uri="{FF2B5EF4-FFF2-40B4-BE49-F238E27FC236}">
                <a16:creationId xmlns:a16="http://schemas.microsoft.com/office/drawing/2014/main" id="{012C9927-AF64-47ED-AE17-33AABAD5D0FC}"/>
              </a:ext>
            </a:extLst>
          </p:cNvPr>
          <p:cNvSpPr/>
          <p:nvPr/>
        </p:nvSpPr>
        <p:spPr>
          <a:xfrm>
            <a:off x="2862536" y="4756758"/>
            <a:ext cx="450166" cy="484632"/>
          </a:xfrm>
          <a:prstGeom prst="rightArrow">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7FA982E-EC80-4164-83B0-CA6D8BAA785D}"/>
              </a:ext>
            </a:extLst>
          </p:cNvPr>
          <p:cNvSpPr/>
          <p:nvPr/>
        </p:nvSpPr>
        <p:spPr>
          <a:xfrm>
            <a:off x="4904109" y="4756758"/>
            <a:ext cx="450166" cy="484632"/>
          </a:xfrm>
          <a:prstGeom prst="rightArrow">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358D412-95F2-401E-9250-328CCAD6717D}"/>
              </a:ext>
            </a:extLst>
          </p:cNvPr>
          <p:cNvSpPr/>
          <p:nvPr/>
        </p:nvSpPr>
        <p:spPr>
          <a:xfrm>
            <a:off x="7210038" y="4756758"/>
            <a:ext cx="450166" cy="484632"/>
          </a:xfrm>
          <a:prstGeom prst="rightArrow">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B3B5FC8-595E-4F51-A369-960E1F934EEB}"/>
              </a:ext>
            </a:extLst>
          </p:cNvPr>
          <p:cNvSpPr/>
          <p:nvPr/>
        </p:nvSpPr>
        <p:spPr>
          <a:xfrm>
            <a:off x="9339536" y="4756758"/>
            <a:ext cx="450166" cy="484632"/>
          </a:xfrm>
          <a:prstGeom prst="rightArrow">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62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60E69C-CA4C-4DA6-9FBB-0EE7F19A8C9E}"/>
              </a:ext>
            </a:extLst>
          </p:cNvPr>
          <p:cNvSpPr/>
          <p:nvPr/>
        </p:nvSpPr>
        <p:spPr>
          <a:xfrm>
            <a:off x="619032" y="1586639"/>
            <a:ext cx="2243008" cy="914400"/>
          </a:xfrm>
          <a:prstGeom prst="rect">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Sequential </a:t>
            </a:r>
          </a:p>
          <a:p>
            <a:pPr algn="ctr"/>
            <a:r>
              <a:rPr lang="en-US" dirty="0">
                <a:solidFill>
                  <a:schemeClr val="tx1"/>
                </a:solidFill>
                <a:latin typeface="Calibri" panose="020F0502020204030204" pitchFamily="34" charset="0"/>
                <a:cs typeface="Calibri" panose="020F0502020204030204" pitchFamily="34" charset="0"/>
              </a:rPr>
              <a:t>Input Data</a:t>
            </a:r>
          </a:p>
        </p:txBody>
      </p:sp>
      <p:sp>
        <p:nvSpPr>
          <p:cNvPr id="2" name="Slide Number Placeholder 1">
            <a:extLst>
              <a:ext uri="{FF2B5EF4-FFF2-40B4-BE49-F238E27FC236}">
                <a16:creationId xmlns:a16="http://schemas.microsoft.com/office/drawing/2014/main" id="{533AFABC-0EDB-46D3-8EE4-CE61EFD0AF73}"/>
              </a:ext>
            </a:extLst>
          </p:cNvPr>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16</a:t>
            </a:fld>
            <a:endParaRPr lang="en-US" dirty="0">
              <a:solidFill>
                <a:srgbClr val="666666"/>
              </a:solidFill>
            </a:endParaRPr>
          </a:p>
        </p:txBody>
      </p:sp>
      <p:sp>
        <p:nvSpPr>
          <p:cNvPr id="3" name="Title 2">
            <a:extLst>
              <a:ext uri="{FF2B5EF4-FFF2-40B4-BE49-F238E27FC236}">
                <a16:creationId xmlns:a16="http://schemas.microsoft.com/office/drawing/2014/main" id="{7CB662FC-E57F-4DA4-B50D-D7733F59C6C7}"/>
              </a:ext>
            </a:extLst>
          </p:cNvPr>
          <p:cNvSpPr>
            <a:spLocks noGrp="1"/>
          </p:cNvSpPr>
          <p:nvPr>
            <p:ph type="title"/>
          </p:nvPr>
        </p:nvSpPr>
        <p:spPr/>
        <p:txBody>
          <a:bodyPr/>
          <a:lstStyle/>
          <a:p>
            <a:r>
              <a:rPr lang="en-US" sz="2800" b="1" dirty="0">
                <a:solidFill>
                  <a:srgbClr val="C00000"/>
                </a:solidFill>
                <a:latin typeface="+mn-lt"/>
                <a:ea typeface="+mj-ea"/>
                <a:cs typeface="+mj-cs"/>
              </a:rPr>
              <a:t>Deep Learning for Sentiment Classification – 2/2</a:t>
            </a:r>
          </a:p>
        </p:txBody>
      </p:sp>
      <p:sp>
        <p:nvSpPr>
          <p:cNvPr id="6" name="Rectangle 5">
            <a:extLst>
              <a:ext uri="{FF2B5EF4-FFF2-40B4-BE49-F238E27FC236}">
                <a16:creationId xmlns:a16="http://schemas.microsoft.com/office/drawing/2014/main" id="{2D4458F6-ADDA-4DE2-B263-7CF7199242F3}"/>
              </a:ext>
            </a:extLst>
          </p:cNvPr>
          <p:cNvSpPr/>
          <p:nvPr/>
        </p:nvSpPr>
        <p:spPr>
          <a:xfrm>
            <a:off x="3226373" y="1556360"/>
            <a:ext cx="1805856" cy="914400"/>
          </a:xfrm>
          <a:prstGeom prst="rect">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Word Embedding Model</a:t>
            </a:r>
          </a:p>
        </p:txBody>
      </p:sp>
      <p:sp>
        <p:nvSpPr>
          <p:cNvPr id="7" name="Rectangle 6">
            <a:extLst>
              <a:ext uri="{FF2B5EF4-FFF2-40B4-BE49-F238E27FC236}">
                <a16:creationId xmlns:a16="http://schemas.microsoft.com/office/drawing/2014/main" id="{677953A4-CD68-4333-A194-B84301099244}"/>
              </a:ext>
            </a:extLst>
          </p:cNvPr>
          <p:cNvSpPr/>
          <p:nvPr/>
        </p:nvSpPr>
        <p:spPr>
          <a:xfrm>
            <a:off x="5458946" y="1586639"/>
            <a:ext cx="1961911" cy="914400"/>
          </a:xfrm>
          <a:prstGeom prst="rect">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1D Convolutional Layer</a:t>
            </a:r>
          </a:p>
        </p:txBody>
      </p:sp>
      <p:sp>
        <p:nvSpPr>
          <p:cNvPr id="8" name="Rectangle 7">
            <a:extLst>
              <a:ext uri="{FF2B5EF4-FFF2-40B4-BE49-F238E27FC236}">
                <a16:creationId xmlns:a16="http://schemas.microsoft.com/office/drawing/2014/main" id="{1DB3AC99-EF74-4AB7-8155-537F8DD4A50E}"/>
              </a:ext>
            </a:extLst>
          </p:cNvPr>
          <p:cNvSpPr/>
          <p:nvPr/>
        </p:nvSpPr>
        <p:spPr>
          <a:xfrm>
            <a:off x="7743792" y="1586639"/>
            <a:ext cx="1552137" cy="914400"/>
          </a:xfrm>
          <a:prstGeom prst="rect">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Dense Layer (</a:t>
            </a:r>
            <a:r>
              <a:rPr lang="en-US" dirty="0" err="1">
                <a:solidFill>
                  <a:schemeClr val="tx1"/>
                </a:solidFill>
                <a:latin typeface="Calibri" panose="020F0502020204030204" pitchFamily="34" charset="0"/>
                <a:cs typeface="Calibri" panose="020F0502020204030204" pitchFamily="34" charset="0"/>
              </a:rPr>
              <a:t>Softmax</a:t>
            </a:r>
            <a:r>
              <a:rPr lang="en-US" dirty="0">
                <a:solidFill>
                  <a:schemeClr val="tx1"/>
                </a:solidFill>
                <a:latin typeface="Calibri" panose="020F0502020204030204" pitchFamily="34" charset="0"/>
                <a:cs typeface="Calibri" panose="020F0502020204030204" pitchFamily="34" charset="0"/>
              </a:rPr>
              <a:t> activation)</a:t>
            </a:r>
          </a:p>
        </p:txBody>
      </p:sp>
      <p:sp>
        <p:nvSpPr>
          <p:cNvPr id="9" name="Rectangle 8">
            <a:extLst>
              <a:ext uri="{FF2B5EF4-FFF2-40B4-BE49-F238E27FC236}">
                <a16:creationId xmlns:a16="http://schemas.microsoft.com/office/drawing/2014/main" id="{A28D3861-5006-4A0D-95A5-2197A6716F8A}"/>
              </a:ext>
            </a:extLst>
          </p:cNvPr>
          <p:cNvSpPr/>
          <p:nvPr/>
        </p:nvSpPr>
        <p:spPr>
          <a:xfrm>
            <a:off x="10081431" y="1586639"/>
            <a:ext cx="1310640" cy="914400"/>
          </a:xfrm>
          <a:prstGeom prst="rect">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Output</a:t>
            </a:r>
          </a:p>
        </p:txBody>
      </p:sp>
      <p:sp>
        <p:nvSpPr>
          <p:cNvPr id="10" name="Arrow: Right 9">
            <a:extLst>
              <a:ext uri="{FF2B5EF4-FFF2-40B4-BE49-F238E27FC236}">
                <a16:creationId xmlns:a16="http://schemas.microsoft.com/office/drawing/2014/main" id="{17D35187-614E-4A5C-991D-AE157A9A48EA}"/>
              </a:ext>
            </a:extLst>
          </p:cNvPr>
          <p:cNvSpPr/>
          <p:nvPr/>
        </p:nvSpPr>
        <p:spPr>
          <a:xfrm>
            <a:off x="2928728" y="1801523"/>
            <a:ext cx="247881" cy="484632"/>
          </a:xfrm>
          <a:prstGeom prst="rightArrow">
            <a:avLst>
              <a:gd name="adj1" fmla="val 50000"/>
              <a:gd name="adj2" fmla="val 50000"/>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EC566FB-A7D0-4A64-829E-6E0392BFAA0F}"/>
              </a:ext>
            </a:extLst>
          </p:cNvPr>
          <p:cNvSpPr/>
          <p:nvPr/>
        </p:nvSpPr>
        <p:spPr>
          <a:xfrm>
            <a:off x="5137502" y="1784254"/>
            <a:ext cx="225083" cy="484632"/>
          </a:xfrm>
          <a:prstGeom prst="rightArrow">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3E79C5B-5160-46DA-8976-3C72EEADD152}"/>
              </a:ext>
            </a:extLst>
          </p:cNvPr>
          <p:cNvSpPr/>
          <p:nvPr/>
        </p:nvSpPr>
        <p:spPr>
          <a:xfrm>
            <a:off x="7480892" y="1771244"/>
            <a:ext cx="202865" cy="484632"/>
          </a:xfrm>
          <a:prstGeom prst="rightArrow">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80A74F-B8E0-4583-B3E2-B64C6CEF0B88}"/>
              </a:ext>
            </a:extLst>
          </p:cNvPr>
          <p:cNvSpPr/>
          <p:nvPr/>
        </p:nvSpPr>
        <p:spPr>
          <a:xfrm>
            <a:off x="9448223" y="1791427"/>
            <a:ext cx="508573" cy="484632"/>
          </a:xfrm>
          <a:prstGeom prst="rightArrow">
            <a:avLst/>
          </a:prstGeom>
          <a:solidFill>
            <a:srgbClr val="00B05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231A91-2F01-4FDA-9A46-96761460BC20}"/>
              </a:ext>
            </a:extLst>
          </p:cNvPr>
          <p:cNvSpPr/>
          <p:nvPr/>
        </p:nvSpPr>
        <p:spPr>
          <a:xfrm>
            <a:off x="645138" y="2790851"/>
            <a:ext cx="2243009" cy="3106366"/>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16" name="TextBox 15">
            <a:extLst>
              <a:ext uri="{FF2B5EF4-FFF2-40B4-BE49-F238E27FC236}">
                <a16:creationId xmlns:a16="http://schemas.microsoft.com/office/drawing/2014/main" id="{D7A784D6-8D9C-4A7F-B502-BAD0039F1535}"/>
              </a:ext>
            </a:extLst>
          </p:cNvPr>
          <p:cNvSpPr txBox="1"/>
          <p:nvPr/>
        </p:nvSpPr>
        <p:spPr>
          <a:xfrm>
            <a:off x="824811" y="2790851"/>
            <a:ext cx="2103917" cy="3323987"/>
          </a:xfrm>
          <a:prstGeom prst="rect">
            <a:avLst/>
          </a:prstGeom>
          <a:noFill/>
        </p:spPr>
        <p:txBody>
          <a:bodyPr wrap="square" lIns="0" rtlCol="0">
            <a:spAutoFit/>
          </a:bodyPr>
          <a:lstStyle/>
          <a:p>
            <a:pPr marL="171450" indent="-171450" fontAlgn="auto">
              <a:spcBef>
                <a:spcPts val="0"/>
              </a:spcBef>
              <a:spcAft>
                <a:spcPts val="0"/>
              </a:spcAft>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Each input data (corresponding to each review) is fed in as a sequence</a:t>
            </a:r>
          </a:p>
          <a:p>
            <a:pPr marL="171450" indent="-171450">
              <a:buFont typeface="Arial" panose="020B0604020202020204" pitchFamily="34" charset="0"/>
              <a:buChar char="•"/>
              <a:defRPr/>
            </a:pPr>
            <a:r>
              <a:rPr lang="en-US" sz="1400" dirty="0" err="1">
                <a:latin typeface="Calibri" panose="020F0502020204030204" pitchFamily="34" charset="0"/>
                <a:cs typeface="Calibri" panose="020F0502020204030204" pitchFamily="34" charset="0"/>
              </a:rPr>
              <a:t>Keras</a:t>
            </a:r>
            <a:r>
              <a:rPr lang="en-US" sz="1400" dirty="0">
                <a:latin typeface="Calibri" panose="020F0502020204030204" pitchFamily="34" charset="0"/>
                <a:cs typeface="Calibri" panose="020F0502020204030204" pitchFamily="34" charset="0"/>
              </a:rPr>
              <a:t> (DL library in Python) excepts the sequence to be of the same length. This is achieved by padding (or truncating) each sequence to ensure that each comment has the same sequence length</a:t>
            </a:r>
          </a:p>
          <a:p>
            <a:pPr marL="171450" indent="-171450" fontAlgn="auto">
              <a:spcBef>
                <a:spcPts val="0"/>
              </a:spcBef>
              <a:spcAft>
                <a:spcPts val="0"/>
              </a:spcAft>
              <a:buFont typeface="Arial" panose="020B0604020202020204" pitchFamily="34" charset="0"/>
              <a:buChar char="•"/>
              <a:defRPr/>
            </a:pPr>
            <a:endParaRPr lang="en-US" sz="1400" dirty="0">
              <a:latin typeface="Calibri" panose="020F0502020204030204" pitchFamily="34" charset="0"/>
              <a:cs typeface="Calibri" panose="020F0502020204030204" pitchFamily="34" charset="0"/>
            </a:endParaRPr>
          </a:p>
          <a:p>
            <a:pPr marL="171450" indent="-171450" fontAlgn="auto">
              <a:spcBef>
                <a:spcPts val="0"/>
              </a:spcBef>
              <a:spcAft>
                <a:spcPts val="0"/>
              </a:spcAft>
              <a:buFont typeface="Arial" panose="020B0604020202020204" pitchFamily="34" charset="0"/>
              <a:buChar char="•"/>
              <a:defRPr/>
            </a:pPr>
            <a:endParaRPr lang="en-GB" sz="1400"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026EEAE8-56E1-403C-BF35-F3E41B4494F2}"/>
              </a:ext>
            </a:extLst>
          </p:cNvPr>
          <p:cNvSpPr/>
          <p:nvPr/>
        </p:nvSpPr>
        <p:spPr>
          <a:xfrm>
            <a:off x="3057227" y="2790851"/>
            <a:ext cx="2130468" cy="3106366"/>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18" name="TextBox 17">
            <a:extLst>
              <a:ext uri="{FF2B5EF4-FFF2-40B4-BE49-F238E27FC236}">
                <a16:creationId xmlns:a16="http://schemas.microsoft.com/office/drawing/2014/main" id="{CA4B9323-B17C-4C04-94B3-FE18FD2EA9B3}"/>
              </a:ext>
            </a:extLst>
          </p:cNvPr>
          <p:cNvSpPr txBox="1"/>
          <p:nvPr/>
        </p:nvSpPr>
        <p:spPr>
          <a:xfrm>
            <a:off x="3248345" y="2857506"/>
            <a:ext cx="1865899" cy="3108543"/>
          </a:xfrm>
          <a:prstGeom prst="rect">
            <a:avLst/>
          </a:prstGeom>
          <a:noFill/>
        </p:spPr>
        <p:txBody>
          <a:bodyPr wrap="square" lIns="0" rtlCol="0">
            <a:spAutoFit/>
          </a:bodyPr>
          <a:lstStyle/>
          <a:p>
            <a:pPr marL="171450" indent="-171450" fontAlgn="auto">
              <a:spcBef>
                <a:spcPts val="0"/>
              </a:spcBef>
              <a:spcAft>
                <a:spcPts val="0"/>
              </a:spcAft>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Word embedding layer converts each word token index into a dense vector of fixed length</a:t>
            </a:r>
          </a:p>
          <a:p>
            <a:pPr marL="171450" indent="-171450" fontAlgn="auto">
              <a:spcBef>
                <a:spcPts val="0"/>
              </a:spcBef>
              <a:spcAft>
                <a:spcPts val="0"/>
              </a:spcAft>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Intent behind using word vectors is to capture the syntactic similarity between words </a:t>
            </a:r>
          </a:p>
          <a:p>
            <a:pPr marL="171450" indent="-171450" fontAlgn="auto">
              <a:spcBef>
                <a:spcPts val="0"/>
              </a:spcBef>
              <a:spcAft>
                <a:spcPts val="0"/>
              </a:spcAft>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Stanford’s Pre-trained word embedding mode (</a:t>
            </a:r>
            <a:r>
              <a:rPr lang="en-US" sz="1400" dirty="0" err="1">
                <a:latin typeface="Calibri" panose="020F0502020204030204" pitchFamily="34" charset="0"/>
                <a:cs typeface="Calibri" panose="020F0502020204030204" pitchFamily="34" charset="0"/>
              </a:rPr>
              <a:t>GloVe</a:t>
            </a:r>
            <a:r>
              <a:rPr lang="en-US" sz="1400" dirty="0">
                <a:latin typeface="Calibri" panose="020F0502020204030204" pitchFamily="34" charset="0"/>
                <a:cs typeface="Calibri" panose="020F0502020204030204" pitchFamily="34" charset="0"/>
              </a:rPr>
              <a:t>) used</a:t>
            </a:r>
          </a:p>
          <a:p>
            <a:pPr marL="171450" indent="-171450" fontAlgn="auto">
              <a:spcBef>
                <a:spcPts val="0"/>
              </a:spcBef>
              <a:spcAft>
                <a:spcPts val="0"/>
              </a:spcAft>
              <a:buFont typeface="Arial" panose="020B0604020202020204" pitchFamily="34" charset="0"/>
              <a:buChar char="•"/>
              <a:defRPr/>
            </a:pPr>
            <a:endParaRPr lang="en-GB" sz="1400" dirty="0">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3A6E0B26-AB9E-4894-A443-7FDA96DB66BE}"/>
              </a:ext>
            </a:extLst>
          </p:cNvPr>
          <p:cNvSpPr/>
          <p:nvPr/>
        </p:nvSpPr>
        <p:spPr>
          <a:xfrm>
            <a:off x="5385487" y="2790851"/>
            <a:ext cx="1974689" cy="3106366"/>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20" name="TextBox 19">
            <a:extLst>
              <a:ext uri="{FF2B5EF4-FFF2-40B4-BE49-F238E27FC236}">
                <a16:creationId xmlns:a16="http://schemas.microsoft.com/office/drawing/2014/main" id="{EF650CC2-F340-44D2-9F18-E1CE4B4C3515}"/>
              </a:ext>
            </a:extLst>
          </p:cNvPr>
          <p:cNvSpPr txBox="1"/>
          <p:nvPr/>
        </p:nvSpPr>
        <p:spPr>
          <a:xfrm>
            <a:off x="5461235" y="2857506"/>
            <a:ext cx="1865899" cy="2677656"/>
          </a:xfrm>
          <a:prstGeom prst="rect">
            <a:avLst/>
          </a:prstGeom>
          <a:noFill/>
        </p:spPr>
        <p:txBody>
          <a:bodyPr wrap="square" lIns="0" rtlCol="0">
            <a:spAutoFit/>
          </a:bodyPr>
          <a:lstStyle/>
          <a:p>
            <a:pPr marL="171450" indent="-171450" fontAlgn="auto">
              <a:spcBef>
                <a:spcPts val="0"/>
              </a:spcBef>
              <a:spcAft>
                <a:spcPts val="0"/>
              </a:spcAft>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While Convolutional layers are more widely used for Images (and videos), they can be used for text classification problems as well</a:t>
            </a:r>
          </a:p>
          <a:p>
            <a:pPr marL="171450" indent="-171450" fontAlgn="auto">
              <a:spcBef>
                <a:spcPts val="0"/>
              </a:spcBef>
              <a:spcAft>
                <a:spcPts val="0"/>
              </a:spcAft>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The difference is the choice of filter used – 2d filter is applied for Images while 1d for text</a:t>
            </a:r>
            <a:endParaRPr lang="en-GB" sz="1400" dirty="0">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C076E0A8-5068-44CD-A847-5A5E668A37F4}"/>
              </a:ext>
            </a:extLst>
          </p:cNvPr>
          <p:cNvSpPr/>
          <p:nvPr/>
        </p:nvSpPr>
        <p:spPr>
          <a:xfrm>
            <a:off x="7531941" y="2777598"/>
            <a:ext cx="1974689" cy="3106366"/>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22" name="TextBox 21">
            <a:extLst>
              <a:ext uri="{FF2B5EF4-FFF2-40B4-BE49-F238E27FC236}">
                <a16:creationId xmlns:a16="http://schemas.microsoft.com/office/drawing/2014/main" id="{BB12EBC0-057D-48B8-BCEA-8D02FDBA3458}"/>
              </a:ext>
            </a:extLst>
          </p:cNvPr>
          <p:cNvSpPr txBox="1"/>
          <p:nvPr/>
        </p:nvSpPr>
        <p:spPr>
          <a:xfrm>
            <a:off x="7582324" y="2857506"/>
            <a:ext cx="1865899" cy="2677656"/>
          </a:xfrm>
          <a:prstGeom prst="rect">
            <a:avLst/>
          </a:prstGeom>
          <a:noFill/>
        </p:spPr>
        <p:txBody>
          <a:bodyPr wrap="square" lIns="0" rtlCol="0">
            <a:spAutoFit/>
          </a:bodyPr>
          <a:lstStyle/>
          <a:p>
            <a:pPr marL="171450" indent="-171450" fontAlgn="auto">
              <a:spcBef>
                <a:spcPts val="0"/>
              </a:spcBef>
              <a:spcAft>
                <a:spcPts val="0"/>
              </a:spcAft>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The final layer is a dense layer with SoftMax activation</a:t>
            </a:r>
          </a:p>
          <a:p>
            <a:pPr marL="171450" indent="-171450" fontAlgn="auto">
              <a:spcBef>
                <a:spcPts val="0"/>
              </a:spcBef>
              <a:spcAft>
                <a:spcPts val="0"/>
              </a:spcAft>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This is to ensure that the output is converted to a probability, indicating the likelihood of an observation belonging to either the Positive or the Negative class</a:t>
            </a:r>
            <a:endParaRPr lang="en-GB"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9039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07485" y="310121"/>
            <a:ext cx="10977033" cy="1161492"/>
          </a:xfrm>
        </p:spPr>
        <p:txBody>
          <a:bodyPr anchor="ctr"/>
          <a:lstStyle/>
          <a:p>
            <a:r>
              <a:rPr lang="en-US" dirty="0">
                <a:latin typeface="Arial" panose="020B0604020202020204" pitchFamily="34" charset="0"/>
              </a:rPr>
              <a:t>Agenda</a:t>
            </a:r>
          </a:p>
        </p:txBody>
      </p:sp>
      <p:sp>
        <p:nvSpPr>
          <p:cNvPr id="12" name="Slide Number Placeholder 7"/>
          <p:cNvSpPr>
            <a:spLocks noGrp="1"/>
          </p:cNvSpPr>
          <p:nvPr>
            <p:ph type="sldNum" sz="quarter" idx="4"/>
          </p:nvPr>
        </p:nvSpPr>
        <p:spPr>
          <a:prstGeom prst="rect">
            <a:avLst/>
          </a:prstGeom>
        </p:spPr>
        <p:txBody>
          <a:bodyPr vert="horz" wrap="square" lIns="91440" tIns="45720" rIns="0" bIns="45720" numCol="1" anchor="ctr" anchorCtr="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fld id="{90CBDC3A-D49F-4631-A8C7-55D59B33E5FA}" type="slidenum">
              <a:rPr kumimoji="0" lang="en-US" sz="9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17</a:t>
            </a:fld>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p:cNvSpPr/>
          <p:nvPr/>
        </p:nvSpPr>
        <p:spPr>
          <a:xfrm>
            <a:off x="749524" y="2106047"/>
            <a:ext cx="9077056" cy="800219"/>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Rectangle 7"/>
          <p:cNvSpPr/>
          <p:nvPr/>
        </p:nvSpPr>
        <p:spPr>
          <a:xfrm>
            <a:off x="749524" y="4032260"/>
            <a:ext cx="8683628" cy="4230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Rectangle 9"/>
          <p:cNvSpPr/>
          <p:nvPr/>
        </p:nvSpPr>
        <p:spPr>
          <a:xfrm>
            <a:off x="989461" y="2106047"/>
            <a:ext cx="7537001" cy="3139321"/>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Introduction</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Tools, Infrastructure and Software Packages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Data Gathering, Preparation and EDA</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Stock Prediction Algorithm and Methodology</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Sentiment Mining Modeling Approach</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1" i="0" u="none" strike="noStrike" kern="0" cap="none" spc="0" normalizeH="0" baseline="0" noProof="0" dirty="0">
                <a:ln>
                  <a:noFill/>
                </a:ln>
                <a:solidFill>
                  <a:srgbClr val="FFFFFF"/>
                </a:solidFill>
                <a:effectLst/>
                <a:uLnTx/>
                <a:uFillTx/>
              </a:rPr>
              <a:t>Models </a:t>
            </a:r>
            <a:r>
              <a:rPr lang="en-US" sz="1600" b="1" kern="0" dirty="0">
                <a:solidFill>
                  <a:srgbClr val="FFFFFF"/>
                </a:solidFill>
              </a:rPr>
              <a:t>Evaluated</a:t>
            </a:r>
            <a:r>
              <a:rPr kumimoji="0" lang="en-US" sz="1600" b="1" i="0" u="none" strike="noStrike" kern="0" cap="none" spc="0" normalizeH="0" baseline="0" noProof="0" dirty="0">
                <a:ln>
                  <a:noFill/>
                </a:ln>
                <a:solidFill>
                  <a:srgbClr val="FFFFFF"/>
                </a:solidFill>
                <a:effectLst/>
                <a:uLnTx/>
                <a:uFillTx/>
              </a:rPr>
              <a:t> &amp; </a:t>
            </a:r>
            <a:r>
              <a:rPr lang="en-US" sz="1600" b="1" kern="0" dirty="0">
                <a:solidFill>
                  <a:srgbClr val="FFFFFF"/>
                </a:solidFill>
              </a:rPr>
              <a:t>Validation</a:t>
            </a:r>
            <a:r>
              <a:rPr kumimoji="0" lang="en-US" sz="1600" b="1" i="0" u="none" strike="noStrike" kern="0" cap="none" spc="0" normalizeH="0" baseline="0" noProof="0" dirty="0">
                <a:ln>
                  <a:noFill/>
                </a:ln>
                <a:solidFill>
                  <a:srgbClr val="FFFFFF"/>
                </a:solidFill>
                <a:effectLst/>
                <a:uLnTx/>
                <a:uFillTx/>
              </a:rPr>
              <a:t> Measures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Output Visualization </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Conclusion and Next Steps</a:t>
            </a:r>
            <a:endParaRPr kumimoji="0" lang="en-US" sz="16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902925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8054BB-8FDF-4C0E-B486-6122EE1298F5}"/>
              </a:ext>
            </a:extLst>
          </p:cNvPr>
          <p:cNvSpPr>
            <a:spLocks noGrp="1"/>
          </p:cNvSpPr>
          <p:nvPr>
            <p:ph type="title"/>
          </p:nvPr>
        </p:nvSpPr>
        <p:spPr>
          <a:xfrm>
            <a:off x="559203" y="-186671"/>
            <a:ext cx="10941073" cy="1095121"/>
          </a:xfrm>
        </p:spPr>
        <p:txBody>
          <a:bodyPr/>
          <a:lstStyle/>
          <a:p>
            <a:r>
              <a:rPr lang="en-US" sz="2400" b="1" dirty="0">
                <a:solidFill>
                  <a:srgbClr val="C00000"/>
                </a:solidFill>
              </a:rPr>
              <a:t>Models Evaluated</a:t>
            </a:r>
            <a:endParaRPr lang="en-US" dirty="0"/>
          </a:p>
        </p:txBody>
      </p:sp>
      <p:grpSp>
        <p:nvGrpSpPr>
          <p:cNvPr id="27" name="Group 26">
            <a:extLst>
              <a:ext uri="{FF2B5EF4-FFF2-40B4-BE49-F238E27FC236}">
                <a16:creationId xmlns:a16="http://schemas.microsoft.com/office/drawing/2014/main" id="{655A69AD-F0B2-45F6-9D67-9DBC2C0750A0}"/>
              </a:ext>
            </a:extLst>
          </p:cNvPr>
          <p:cNvGrpSpPr/>
          <p:nvPr/>
        </p:nvGrpSpPr>
        <p:grpSpPr>
          <a:xfrm>
            <a:off x="1916292" y="2489721"/>
            <a:ext cx="8340891" cy="3538330"/>
            <a:chOff x="1929544" y="2345634"/>
            <a:chExt cx="8124030" cy="3021496"/>
          </a:xfrm>
        </p:grpSpPr>
        <p:grpSp>
          <p:nvGrpSpPr>
            <p:cNvPr id="6" name="Group 5">
              <a:extLst>
                <a:ext uri="{FF2B5EF4-FFF2-40B4-BE49-F238E27FC236}">
                  <a16:creationId xmlns:a16="http://schemas.microsoft.com/office/drawing/2014/main" id="{5180CF7D-464A-48EB-917B-1C55BADC3382}"/>
                </a:ext>
              </a:extLst>
            </p:cNvPr>
            <p:cNvGrpSpPr/>
            <p:nvPr/>
          </p:nvGrpSpPr>
          <p:grpSpPr>
            <a:xfrm>
              <a:off x="1929544" y="2345634"/>
              <a:ext cx="8124030" cy="3021496"/>
              <a:chOff x="2033984" y="2779960"/>
              <a:chExt cx="8124030" cy="1298078"/>
            </a:xfrm>
          </p:grpSpPr>
          <p:sp>
            <p:nvSpPr>
              <p:cNvPr id="7" name="Freeform: Shape 6">
                <a:extLst>
                  <a:ext uri="{FF2B5EF4-FFF2-40B4-BE49-F238E27FC236}">
                    <a16:creationId xmlns:a16="http://schemas.microsoft.com/office/drawing/2014/main" id="{A8FCF974-E360-48BA-9E1F-B90D1B69D46C}"/>
                  </a:ext>
                </a:extLst>
              </p:cNvPr>
              <p:cNvSpPr/>
              <p:nvPr/>
            </p:nvSpPr>
            <p:spPr>
              <a:xfrm>
                <a:off x="8038703" y="3762989"/>
                <a:ext cx="353218" cy="91440"/>
              </a:xfrm>
              <a:custGeom>
                <a:avLst/>
                <a:gdLst/>
                <a:ahLst/>
                <a:cxnLst/>
                <a:rect l="0" t="0" r="0" b="0"/>
                <a:pathLst>
                  <a:path>
                    <a:moveTo>
                      <a:pt x="0" y="45720"/>
                    </a:moveTo>
                    <a:lnTo>
                      <a:pt x="353218" y="45720"/>
                    </a:lnTo>
                  </a:path>
                </a:pathLst>
              </a:custGeom>
              <a:noFill/>
            </p:spPr>
            <p:style>
              <a:lnRef idx="2">
                <a:schemeClr val="accent6">
                  <a:tint val="50000"/>
                  <a:hueOff val="0"/>
                  <a:satOff val="0"/>
                  <a:lumOff val="0"/>
                  <a:alphaOff val="0"/>
                </a:schemeClr>
              </a:lnRef>
              <a:fillRef idx="0">
                <a:scrgbClr r="0" g="0" b="0"/>
              </a:fillRef>
              <a:effectRef idx="0">
                <a:schemeClr val="accent6">
                  <a:tint val="50000"/>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A3CFF93B-9B5B-4F5E-8E2A-6AF977FD3D3A}"/>
                  </a:ext>
                </a:extLst>
              </p:cNvPr>
              <p:cNvSpPr/>
              <p:nvPr/>
            </p:nvSpPr>
            <p:spPr>
              <a:xfrm>
                <a:off x="5919390" y="3762989"/>
                <a:ext cx="353218" cy="91440"/>
              </a:xfrm>
              <a:custGeom>
                <a:avLst/>
                <a:gdLst/>
                <a:ahLst/>
                <a:cxnLst/>
                <a:rect l="0" t="0" r="0" b="0"/>
                <a:pathLst>
                  <a:path>
                    <a:moveTo>
                      <a:pt x="0" y="45720"/>
                    </a:moveTo>
                    <a:lnTo>
                      <a:pt x="353218" y="45720"/>
                    </a:lnTo>
                  </a:path>
                </a:pathLst>
              </a:custGeom>
              <a:noFill/>
            </p:spPr>
            <p:style>
              <a:lnRef idx="2">
                <a:schemeClr val="accent6">
                  <a:tint val="70000"/>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0A117864-6847-4FAF-A172-0FD2E486958C}"/>
                  </a:ext>
                </a:extLst>
              </p:cNvPr>
              <p:cNvSpPr/>
              <p:nvPr/>
            </p:nvSpPr>
            <p:spPr>
              <a:xfrm>
                <a:off x="3800078" y="3428999"/>
                <a:ext cx="353218" cy="379710"/>
              </a:xfrm>
              <a:custGeom>
                <a:avLst/>
                <a:gdLst/>
                <a:ahLst/>
                <a:cxnLst/>
                <a:rect l="0" t="0" r="0" b="0"/>
                <a:pathLst>
                  <a:path>
                    <a:moveTo>
                      <a:pt x="0" y="0"/>
                    </a:moveTo>
                    <a:lnTo>
                      <a:pt x="176609" y="0"/>
                    </a:lnTo>
                    <a:lnTo>
                      <a:pt x="176609" y="379710"/>
                    </a:lnTo>
                    <a:lnTo>
                      <a:pt x="353218" y="379710"/>
                    </a:lnTo>
                  </a:path>
                </a:pathLst>
              </a:custGeom>
              <a:noFill/>
            </p:spPr>
            <p:style>
              <a:lnRef idx="2">
                <a:schemeClr val="accent6">
                  <a:tint val="90000"/>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B45D52C2-4CE5-42F9-8EAF-60064CB0371B}"/>
                  </a:ext>
                </a:extLst>
              </p:cNvPr>
              <p:cNvSpPr/>
              <p:nvPr/>
            </p:nvSpPr>
            <p:spPr>
              <a:xfrm>
                <a:off x="8038703" y="3003569"/>
                <a:ext cx="353218" cy="91440"/>
              </a:xfrm>
              <a:custGeom>
                <a:avLst/>
                <a:gdLst/>
                <a:ahLst/>
                <a:cxnLst/>
                <a:rect l="0" t="0" r="0" b="0"/>
                <a:pathLst>
                  <a:path>
                    <a:moveTo>
                      <a:pt x="0" y="45720"/>
                    </a:moveTo>
                    <a:lnTo>
                      <a:pt x="353218" y="45720"/>
                    </a:lnTo>
                  </a:path>
                </a:pathLst>
              </a:custGeom>
              <a:noFill/>
            </p:spPr>
            <p:style>
              <a:lnRef idx="2">
                <a:schemeClr val="accent6">
                  <a:tint val="50000"/>
                  <a:hueOff val="0"/>
                  <a:satOff val="0"/>
                  <a:lumOff val="0"/>
                  <a:alphaOff val="0"/>
                </a:schemeClr>
              </a:lnRef>
              <a:fillRef idx="0">
                <a:scrgbClr r="0" g="0" b="0"/>
              </a:fillRef>
              <a:effectRef idx="0">
                <a:schemeClr val="accent6">
                  <a:tint val="50000"/>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262CA36D-25FB-4D2A-997C-78B751712F9C}"/>
                  </a:ext>
                </a:extLst>
              </p:cNvPr>
              <p:cNvSpPr/>
              <p:nvPr/>
            </p:nvSpPr>
            <p:spPr>
              <a:xfrm>
                <a:off x="5919390" y="3003569"/>
                <a:ext cx="353218" cy="91440"/>
              </a:xfrm>
              <a:custGeom>
                <a:avLst/>
                <a:gdLst/>
                <a:ahLst/>
                <a:cxnLst/>
                <a:rect l="0" t="0" r="0" b="0"/>
                <a:pathLst>
                  <a:path>
                    <a:moveTo>
                      <a:pt x="0" y="45720"/>
                    </a:moveTo>
                    <a:lnTo>
                      <a:pt x="353218" y="45720"/>
                    </a:lnTo>
                  </a:path>
                </a:pathLst>
              </a:custGeom>
              <a:noFill/>
            </p:spPr>
            <p:style>
              <a:lnRef idx="2">
                <a:schemeClr val="accent6">
                  <a:tint val="70000"/>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EC9E520F-73A4-433B-9AAA-FD50F3EF16FE}"/>
                  </a:ext>
                </a:extLst>
              </p:cNvPr>
              <p:cNvSpPr/>
              <p:nvPr/>
            </p:nvSpPr>
            <p:spPr>
              <a:xfrm>
                <a:off x="3800078" y="3049289"/>
                <a:ext cx="353218" cy="379710"/>
              </a:xfrm>
              <a:custGeom>
                <a:avLst/>
                <a:gdLst/>
                <a:ahLst/>
                <a:cxnLst/>
                <a:rect l="0" t="0" r="0" b="0"/>
                <a:pathLst>
                  <a:path>
                    <a:moveTo>
                      <a:pt x="0" y="379710"/>
                    </a:moveTo>
                    <a:lnTo>
                      <a:pt x="176609" y="379710"/>
                    </a:lnTo>
                    <a:lnTo>
                      <a:pt x="176609" y="0"/>
                    </a:lnTo>
                    <a:lnTo>
                      <a:pt x="353218" y="0"/>
                    </a:lnTo>
                  </a:path>
                </a:pathLst>
              </a:custGeom>
              <a:noFill/>
            </p:spPr>
            <p:style>
              <a:lnRef idx="2">
                <a:schemeClr val="accent6">
                  <a:tint val="90000"/>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6596E605-07C0-4E2B-B91C-8750BB07580A}"/>
                  </a:ext>
                </a:extLst>
              </p:cNvPr>
              <p:cNvSpPr/>
              <p:nvPr/>
            </p:nvSpPr>
            <p:spPr>
              <a:xfrm>
                <a:off x="2033984" y="3159670"/>
                <a:ext cx="1766093" cy="538658"/>
              </a:xfrm>
              <a:custGeom>
                <a:avLst/>
                <a:gdLst>
                  <a:gd name="connsiteX0" fmla="*/ 0 w 1766093"/>
                  <a:gd name="connsiteY0" fmla="*/ 0 h 538658"/>
                  <a:gd name="connsiteX1" fmla="*/ 1766093 w 1766093"/>
                  <a:gd name="connsiteY1" fmla="*/ 0 h 538658"/>
                  <a:gd name="connsiteX2" fmla="*/ 1766093 w 1766093"/>
                  <a:gd name="connsiteY2" fmla="*/ 538658 h 538658"/>
                  <a:gd name="connsiteX3" fmla="*/ 0 w 1766093"/>
                  <a:gd name="connsiteY3" fmla="*/ 538658 h 538658"/>
                  <a:gd name="connsiteX4" fmla="*/ 0 w 1766093"/>
                  <a:gd name="connsiteY4" fmla="*/ 0 h 53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93" h="538658">
                    <a:moveTo>
                      <a:pt x="0" y="0"/>
                    </a:moveTo>
                    <a:lnTo>
                      <a:pt x="1766093" y="0"/>
                    </a:lnTo>
                    <a:lnTo>
                      <a:pt x="1766093" y="538658"/>
                    </a:lnTo>
                    <a:lnTo>
                      <a:pt x="0" y="538658"/>
                    </a:lnTo>
                    <a:lnTo>
                      <a:pt x="0" y="0"/>
                    </a:lnTo>
                    <a:close/>
                  </a:path>
                </a:pathLst>
              </a:custGeom>
            </p:spPr>
            <p:style>
              <a:lnRef idx="2">
                <a:schemeClr val="lt1">
                  <a:hueOff val="0"/>
                  <a:satOff val="0"/>
                  <a:lumOff val="0"/>
                  <a:alphaOff val="0"/>
                </a:schemeClr>
              </a:lnRef>
              <a:fillRef idx="1">
                <a:schemeClr val="accent6">
                  <a:alpha val="80000"/>
                  <a:hueOff val="0"/>
                  <a:satOff val="0"/>
                  <a:lumOff val="0"/>
                  <a:alphaOff val="0"/>
                </a:schemeClr>
              </a:fillRef>
              <a:effectRef idx="0">
                <a:schemeClr val="accent6">
                  <a:alpha val="80000"/>
                  <a:hueOff val="0"/>
                  <a:satOff val="0"/>
                  <a:lumOff val="0"/>
                  <a:alphaOff val="0"/>
                </a:schemeClr>
              </a:effectRef>
              <a:fontRef idx="minor">
                <a:schemeClr val="lt1"/>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US" sz="3700" kern="1200"/>
              </a:p>
            </p:txBody>
          </p:sp>
          <p:sp>
            <p:nvSpPr>
              <p:cNvPr id="14" name="Freeform: Shape 13">
                <a:extLst>
                  <a:ext uri="{FF2B5EF4-FFF2-40B4-BE49-F238E27FC236}">
                    <a16:creationId xmlns:a16="http://schemas.microsoft.com/office/drawing/2014/main" id="{6BCCF994-5B90-4560-9F06-8266A50FAB9F}"/>
                  </a:ext>
                </a:extLst>
              </p:cNvPr>
              <p:cNvSpPr/>
              <p:nvPr/>
            </p:nvSpPr>
            <p:spPr>
              <a:xfrm>
                <a:off x="4153296" y="2779960"/>
                <a:ext cx="1766093" cy="538658"/>
              </a:xfrm>
              <a:custGeom>
                <a:avLst/>
                <a:gdLst>
                  <a:gd name="connsiteX0" fmla="*/ 0 w 1766093"/>
                  <a:gd name="connsiteY0" fmla="*/ 0 h 538658"/>
                  <a:gd name="connsiteX1" fmla="*/ 1766093 w 1766093"/>
                  <a:gd name="connsiteY1" fmla="*/ 0 h 538658"/>
                  <a:gd name="connsiteX2" fmla="*/ 1766093 w 1766093"/>
                  <a:gd name="connsiteY2" fmla="*/ 538658 h 538658"/>
                  <a:gd name="connsiteX3" fmla="*/ 0 w 1766093"/>
                  <a:gd name="connsiteY3" fmla="*/ 538658 h 538658"/>
                  <a:gd name="connsiteX4" fmla="*/ 0 w 1766093"/>
                  <a:gd name="connsiteY4" fmla="*/ 0 h 53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93" h="538658">
                    <a:moveTo>
                      <a:pt x="0" y="0"/>
                    </a:moveTo>
                    <a:lnTo>
                      <a:pt x="1766093" y="0"/>
                    </a:lnTo>
                    <a:lnTo>
                      <a:pt x="1766093" y="538658"/>
                    </a:lnTo>
                    <a:lnTo>
                      <a:pt x="0" y="538658"/>
                    </a:lnTo>
                    <a:lnTo>
                      <a:pt x="0" y="0"/>
                    </a:lnTo>
                    <a:close/>
                  </a:path>
                </a:pathLst>
              </a:custGeom>
            </p:spPr>
            <p:style>
              <a:lnRef idx="2">
                <a:schemeClr val="lt1">
                  <a:hueOff val="0"/>
                  <a:satOff val="0"/>
                  <a:lumOff val="0"/>
                  <a:alphaOff val="0"/>
                </a:schemeClr>
              </a:lnRef>
              <a:fillRef idx="1">
                <a:schemeClr val="accent6">
                  <a:alpha val="70000"/>
                  <a:hueOff val="0"/>
                  <a:satOff val="0"/>
                  <a:lumOff val="0"/>
                  <a:alphaOff val="0"/>
                </a:schemeClr>
              </a:fillRef>
              <a:effectRef idx="0">
                <a:schemeClr val="accent6">
                  <a:alpha val="70000"/>
                  <a:hueOff val="0"/>
                  <a:satOff val="0"/>
                  <a:lumOff val="0"/>
                  <a:alphaOff val="0"/>
                </a:schemeClr>
              </a:effectRef>
              <a:fontRef idx="minor">
                <a:schemeClr val="lt1"/>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US" sz="3700" kern="1200"/>
              </a:p>
            </p:txBody>
          </p:sp>
          <p:sp>
            <p:nvSpPr>
              <p:cNvPr id="15" name="Freeform: Shape 14">
                <a:extLst>
                  <a:ext uri="{FF2B5EF4-FFF2-40B4-BE49-F238E27FC236}">
                    <a16:creationId xmlns:a16="http://schemas.microsoft.com/office/drawing/2014/main" id="{3944F808-EAF5-4E4A-AF6F-8E47B6D3A8A2}"/>
                  </a:ext>
                </a:extLst>
              </p:cNvPr>
              <p:cNvSpPr/>
              <p:nvPr/>
            </p:nvSpPr>
            <p:spPr>
              <a:xfrm>
                <a:off x="6272609" y="2779960"/>
                <a:ext cx="1766093" cy="538658"/>
              </a:xfrm>
              <a:custGeom>
                <a:avLst/>
                <a:gdLst>
                  <a:gd name="connsiteX0" fmla="*/ 0 w 1766093"/>
                  <a:gd name="connsiteY0" fmla="*/ 0 h 538658"/>
                  <a:gd name="connsiteX1" fmla="*/ 1766093 w 1766093"/>
                  <a:gd name="connsiteY1" fmla="*/ 0 h 538658"/>
                  <a:gd name="connsiteX2" fmla="*/ 1766093 w 1766093"/>
                  <a:gd name="connsiteY2" fmla="*/ 538658 h 538658"/>
                  <a:gd name="connsiteX3" fmla="*/ 0 w 1766093"/>
                  <a:gd name="connsiteY3" fmla="*/ 538658 h 538658"/>
                  <a:gd name="connsiteX4" fmla="*/ 0 w 1766093"/>
                  <a:gd name="connsiteY4" fmla="*/ 0 h 53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93" h="538658">
                    <a:moveTo>
                      <a:pt x="0" y="0"/>
                    </a:moveTo>
                    <a:lnTo>
                      <a:pt x="1766093" y="0"/>
                    </a:lnTo>
                    <a:lnTo>
                      <a:pt x="1766093" y="538658"/>
                    </a:lnTo>
                    <a:lnTo>
                      <a:pt x="0" y="538658"/>
                    </a:lnTo>
                    <a:lnTo>
                      <a:pt x="0" y="0"/>
                    </a:lnTo>
                    <a:close/>
                  </a:path>
                </a:pathLst>
              </a:custGeom>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lt1"/>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US" sz="3700" kern="1200"/>
              </a:p>
            </p:txBody>
          </p:sp>
          <p:sp>
            <p:nvSpPr>
              <p:cNvPr id="16" name="Freeform: Shape 15">
                <a:extLst>
                  <a:ext uri="{FF2B5EF4-FFF2-40B4-BE49-F238E27FC236}">
                    <a16:creationId xmlns:a16="http://schemas.microsoft.com/office/drawing/2014/main" id="{0844B21F-3DC3-41EF-9CFE-15BDF3DF8F83}"/>
                  </a:ext>
                </a:extLst>
              </p:cNvPr>
              <p:cNvSpPr/>
              <p:nvPr/>
            </p:nvSpPr>
            <p:spPr>
              <a:xfrm>
                <a:off x="8391921" y="2779960"/>
                <a:ext cx="1766093" cy="538658"/>
              </a:xfrm>
              <a:custGeom>
                <a:avLst/>
                <a:gdLst>
                  <a:gd name="connsiteX0" fmla="*/ 0 w 1766093"/>
                  <a:gd name="connsiteY0" fmla="*/ 0 h 538658"/>
                  <a:gd name="connsiteX1" fmla="*/ 1766093 w 1766093"/>
                  <a:gd name="connsiteY1" fmla="*/ 0 h 538658"/>
                  <a:gd name="connsiteX2" fmla="*/ 1766093 w 1766093"/>
                  <a:gd name="connsiteY2" fmla="*/ 538658 h 538658"/>
                  <a:gd name="connsiteX3" fmla="*/ 0 w 1766093"/>
                  <a:gd name="connsiteY3" fmla="*/ 538658 h 538658"/>
                  <a:gd name="connsiteX4" fmla="*/ 0 w 1766093"/>
                  <a:gd name="connsiteY4" fmla="*/ 0 h 53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93" h="538658">
                    <a:moveTo>
                      <a:pt x="0" y="0"/>
                    </a:moveTo>
                    <a:lnTo>
                      <a:pt x="1766093" y="0"/>
                    </a:lnTo>
                    <a:lnTo>
                      <a:pt x="1766093" y="538658"/>
                    </a:lnTo>
                    <a:lnTo>
                      <a:pt x="0" y="538658"/>
                    </a:lnTo>
                    <a:lnTo>
                      <a:pt x="0" y="0"/>
                    </a:lnTo>
                    <a:close/>
                  </a:path>
                </a:pathLst>
              </a:custGeom>
            </p:spPr>
            <p:style>
              <a:lnRef idx="2">
                <a:schemeClr val="lt1">
                  <a:hueOff val="0"/>
                  <a:satOff val="0"/>
                  <a:lumOff val="0"/>
                  <a:alphaOff val="0"/>
                </a:schemeClr>
              </a:lnRef>
              <a:fillRef idx="1">
                <a:schemeClr val="accent6">
                  <a:alpha val="30000"/>
                  <a:hueOff val="0"/>
                  <a:satOff val="0"/>
                  <a:lumOff val="0"/>
                  <a:alphaOff val="0"/>
                </a:schemeClr>
              </a:fillRef>
              <a:effectRef idx="0">
                <a:schemeClr val="accent6">
                  <a:alpha val="30000"/>
                  <a:hueOff val="0"/>
                  <a:satOff val="0"/>
                  <a:lumOff val="0"/>
                  <a:alphaOff val="0"/>
                </a:schemeClr>
              </a:effectRef>
              <a:fontRef idx="minor">
                <a:schemeClr val="lt1"/>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US" sz="3700" kern="1200" dirty="0"/>
              </a:p>
            </p:txBody>
          </p:sp>
          <p:sp>
            <p:nvSpPr>
              <p:cNvPr id="17" name="Freeform: Shape 16">
                <a:extLst>
                  <a:ext uri="{FF2B5EF4-FFF2-40B4-BE49-F238E27FC236}">
                    <a16:creationId xmlns:a16="http://schemas.microsoft.com/office/drawing/2014/main" id="{E1F9FB0D-1C51-4ABF-950C-34A752F34142}"/>
                  </a:ext>
                </a:extLst>
              </p:cNvPr>
              <p:cNvSpPr/>
              <p:nvPr/>
            </p:nvSpPr>
            <p:spPr>
              <a:xfrm>
                <a:off x="4153296" y="3539380"/>
                <a:ext cx="1766093" cy="538658"/>
              </a:xfrm>
              <a:custGeom>
                <a:avLst/>
                <a:gdLst>
                  <a:gd name="connsiteX0" fmla="*/ 0 w 1766093"/>
                  <a:gd name="connsiteY0" fmla="*/ 0 h 538658"/>
                  <a:gd name="connsiteX1" fmla="*/ 1766093 w 1766093"/>
                  <a:gd name="connsiteY1" fmla="*/ 0 h 538658"/>
                  <a:gd name="connsiteX2" fmla="*/ 1766093 w 1766093"/>
                  <a:gd name="connsiteY2" fmla="*/ 538658 h 538658"/>
                  <a:gd name="connsiteX3" fmla="*/ 0 w 1766093"/>
                  <a:gd name="connsiteY3" fmla="*/ 538658 h 538658"/>
                  <a:gd name="connsiteX4" fmla="*/ 0 w 1766093"/>
                  <a:gd name="connsiteY4" fmla="*/ 0 h 53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93" h="538658">
                    <a:moveTo>
                      <a:pt x="0" y="0"/>
                    </a:moveTo>
                    <a:lnTo>
                      <a:pt x="1766093" y="0"/>
                    </a:lnTo>
                    <a:lnTo>
                      <a:pt x="1766093" y="538658"/>
                    </a:lnTo>
                    <a:lnTo>
                      <a:pt x="0" y="538658"/>
                    </a:lnTo>
                    <a:lnTo>
                      <a:pt x="0" y="0"/>
                    </a:lnTo>
                    <a:close/>
                  </a:path>
                </a:pathLst>
              </a:custGeom>
            </p:spPr>
            <p:style>
              <a:lnRef idx="2">
                <a:schemeClr val="lt1">
                  <a:hueOff val="0"/>
                  <a:satOff val="0"/>
                  <a:lumOff val="0"/>
                  <a:alphaOff val="0"/>
                </a:schemeClr>
              </a:lnRef>
              <a:fillRef idx="1">
                <a:schemeClr val="accent6">
                  <a:alpha val="70000"/>
                  <a:hueOff val="0"/>
                  <a:satOff val="0"/>
                  <a:lumOff val="0"/>
                  <a:alphaOff val="0"/>
                </a:schemeClr>
              </a:fillRef>
              <a:effectRef idx="0">
                <a:schemeClr val="accent6">
                  <a:alpha val="70000"/>
                  <a:hueOff val="0"/>
                  <a:satOff val="0"/>
                  <a:lumOff val="0"/>
                  <a:alphaOff val="0"/>
                </a:schemeClr>
              </a:effectRef>
              <a:fontRef idx="minor">
                <a:schemeClr val="lt1"/>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US" sz="3700" kern="1200"/>
              </a:p>
            </p:txBody>
          </p:sp>
          <p:sp>
            <p:nvSpPr>
              <p:cNvPr id="18" name="Freeform: Shape 17">
                <a:extLst>
                  <a:ext uri="{FF2B5EF4-FFF2-40B4-BE49-F238E27FC236}">
                    <a16:creationId xmlns:a16="http://schemas.microsoft.com/office/drawing/2014/main" id="{93EEE891-1DF9-4CDB-AE3C-89A3D62F6855}"/>
                  </a:ext>
                </a:extLst>
              </p:cNvPr>
              <p:cNvSpPr/>
              <p:nvPr/>
            </p:nvSpPr>
            <p:spPr>
              <a:xfrm>
                <a:off x="6272609" y="3539380"/>
                <a:ext cx="1766093" cy="538658"/>
              </a:xfrm>
              <a:custGeom>
                <a:avLst/>
                <a:gdLst>
                  <a:gd name="connsiteX0" fmla="*/ 0 w 1766093"/>
                  <a:gd name="connsiteY0" fmla="*/ 0 h 538658"/>
                  <a:gd name="connsiteX1" fmla="*/ 1766093 w 1766093"/>
                  <a:gd name="connsiteY1" fmla="*/ 0 h 538658"/>
                  <a:gd name="connsiteX2" fmla="*/ 1766093 w 1766093"/>
                  <a:gd name="connsiteY2" fmla="*/ 538658 h 538658"/>
                  <a:gd name="connsiteX3" fmla="*/ 0 w 1766093"/>
                  <a:gd name="connsiteY3" fmla="*/ 538658 h 538658"/>
                  <a:gd name="connsiteX4" fmla="*/ 0 w 1766093"/>
                  <a:gd name="connsiteY4" fmla="*/ 0 h 53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93" h="538658">
                    <a:moveTo>
                      <a:pt x="0" y="0"/>
                    </a:moveTo>
                    <a:lnTo>
                      <a:pt x="1766093" y="0"/>
                    </a:lnTo>
                    <a:lnTo>
                      <a:pt x="1766093" y="538658"/>
                    </a:lnTo>
                    <a:lnTo>
                      <a:pt x="0" y="538658"/>
                    </a:lnTo>
                    <a:lnTo>
                      <a:pt x="0" y="0"/>
                    </a:lnTo>
                    <a:close/>
                  </a:path>
                </a:pathLst>
              </a:custGeom>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lt1"/>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US" sz="3700" kern="1200"/>
              </a:p>
            </p:txBody>
          </p:sp>
          <p:sp>
            <p:nvSpPr>
              <p:cNvPr id="19" name="Freeform: Shape 18">
                <a:extLst>
                  <a:ext uri="{FF2B5EF4-FFF2-40B4-BE49-F238E27FC236}">
                    <a16:creationId xmlns:a16="http://schemas.microsoft.com/office/drawing/2014/main" id="{B5A69CC4-CE78-4506-A62A-77CCA8BFA26A}"/>
                  </a:ext>
                </a:extLst>
              </p:cNvPr>
              <p:cNvSpPr/>
              <p:nvPr/>
            </p:nvSpPr>
            <p:spPr>
              <a:xfrm>
                <a:off x="8391921" y="3539380"/>
                <a:ext cx="1766093" cy="538658"/>
              </a:xfrm>
              <a:custGeom>
                <a:avLst/>
                <a:gdLst>
                  <a:gd name="connsiteX0" fmla="*/ 0 w 1766093"/>
                  <a:gd name="connsiteY0" fmla="*/ 0 h 538658"/>
                  <a:gd name="connsiteX1" fmla="*/ 1766093 w 1766093"/>
                  <a:gd name="connsiteY1" fmla="*/ 0 h 538658"/>
                  <a:gd name="connsiteX2" fmla="*/ 1766093 w 1766093"/>
                  <a:gd name="connsiteY2" fmla="*/ 538658 h 538658"/>
                  <a:gd name="connsiteX3" fmla="*/ 0 w 1766093"/>
                  <a:gd name="connsiteY3" fmla="*/ 538658 h 538658"/>
                  <a:gd name="connsiteX4" fmla="*/ 0 w 1766093"/>
                  <a:gd name="connsiteY4" fmla="*/ 0 h 53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93" h="538658">
                    <a:moveTo>
                      <a:pt x="0" y="0"/>
                    </a:moveTo>
                    <a:lnTo>
                      <a:pt x="1766093" y="0"/>
                    </a:lnTo>
                    <a:lnTo>
                      <a:pt x="1766093" y="538658"/>
                    </a:lnTo>
                    <a:lnTo>
                      <a:pt x="0" y="538658"/>
                    </a:lnTo>
                    <a:lnTo>
                      <a:pt x="0" y="0"/>
                    </a:lnTo>
                    <a:close/>
                  </a:path>
                </a:pathLst>
              </a:custGeom>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6">
                  <a:alpha val="30000"/>
                  <a:hueOff val="0"/>
                  <a:satOff val="0"/>
                  <a:lumOff val="0"/>
                  <a:alphaOff val="0"/>
                </a:schemeClr>
              </a:fillRef>
              <a:effectRef idx="0">
                <a:scrgbClr r="0" g="0" b="0"/>
              </a:effectRef>
              <a:fontRef idx="minor">
                <a:schemeClr val="lt1"/>
              </a:fontRef>
            </p:style>
            <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endParaRPr lang="en-US" sz="3700" kern="1200"/>
              </a:p>
            </p:txBody>
          </p:sp>
        </p:grpSp>
        <p:sp>
          <p:nvSpPr>
            <p:cNvPr id="20" name="Rectangle 19">
              <a:extLst>
                <a:ext uri="{FF2B5EF4-FFF2-40B4-BE49-F238E27FC236}">
                  <a16:creationId xmlns:a16="http://schemas.microsoft.com/office/drawing/2014/main" id="{72197324-4064-4307-B7BA-D8AEEAA2CC4E}"/>
                </a:ext>
              </a:extLst>
            </p:cNvPr>
            <p:cNvSpPr/>
            <p:nvPr/>
          </p:nvSpPr>
          <p:spPr>
            <a:xfrm>
              <a:off x="4167375" y="2827037"/>
              <a:ext cx="1537600" cy="341632"/>
            </a:xfrm>
            <a:prstGeom prst="rect">
              <a:avLst/>
            </a:prstGeom>
          </p:spPr>
          <p:txBody>
            <a:bodyPr wrap="none">
              <a:spAutoFit/>
            </a:bodyPr>
            <a:lstStyle/>
            <a:p>
              <a:pPr lvl="0" algn="ctr" defTabSz="2222500">
                <a:lnSpc>
                  <a:spcPct val="90000"/>
                </a:lnSpc>
                <a:spcBef>
                  <a:spcPct val="0"/>
                </a:spcBef>
                <a:spcAft>
                  <a:spcPct val="35000"/>
                </a:spcAft>
              </a:pPr>
              <a:r>
                <a:rPr lang="en-US" b="1" dirty="0">
                  <a:solidFill>
                    <a:schemeClr val="bg1"/>
                  </a:solidFill>
                  <a:latin typeface="Calibri" panose="020F0502020204030204" pitchFamily="34" charset="0"/>
                  <a:cs typeface="Calibri" panose="020F0502020204030204" pitchFamily="34" charset="0"/>
                </a:rPr>
                <a:t>Linear Models</a:t>
              </a:r>
            </a:p>
          </p:txBody>
        </p:sp>
        <p:sp>
          <p:nvSpPr>
            <p:cNvPr id="21" name="Rectangle 20">
              <a:extLst>
                <a:ext uri="{FF2B5EF4-FFF2-40B4-BE49-F238E27FC236}">
                  <a16:creationId xmlns:a16="http://schemas.microsoft.com/office/drawing/2014/main" id="{3AD0761F-C9EF-47F3-BCDE-3AC6FB9CD3A6}"/>
                </a:ext>
              </a:extLst>
            </p:cNvPr>
            <p:cNvSpPr/>
            <p:nvPr/>
          </p:nvSpPr>
          <p:spPr>
            <a:xfrm>
              <a:off x="4158829" y="4303008"/>
              <a:ext cx="1546145" cy="840230"/>
            </a:xfrm>
            <a:prstGeom prst="rect">
              <a:avLst/>
            </a:prstGeom>
          </p:spPr>
          <p:txBody>
            <a:bodyPr wrap="square">
              <a:spAutoFit/>
            </a:bodyPr>
            <a:lstStyle/>
            <a:p>
              <a:pPr lvl="0" algn="ctr" defTabSz="2222500">
                <a:lnSpc>
                  <a:spcPct val="90000"/>
                </a:lnSpc>
                <a:spcBef>
                  <a:spcPct val="0"/>
                </a:spcBef>
                <a:spcAft>
                  <a:spcPct val="35000"/>
                </a:spcAft>
              </a:pPr>
              <a:r>
                <a:rPr lang="en-US" b="1" dirty="0">
                  <a:solidFill>
                    <a:schemeClr val="bg1"/>
                  </a:solidFill>
                  <a:latin typeface="Calibri" panose="020F0502020204030204" pitchFamily="34" charset="0"/>
                  <a:cs typeface="Calibri" panose="020F0502020204030204" pitchFamily="34" charset="0"/>
                </a:rPr>
                <a:t>Tree based Ensemble Models</a:t>
              </a:r>
            </a:p>
          </p:txBody>
        </p:sp>
        <p:sp>
          <p:nvSpPr>
            <p:cNvPr id="22" name="Rectangle 21">
              <a:extLst>
                <a:ext uri="{FF2B5EF4-FFF2-40B4-BE49-F238E27FC236}">
                  <a16:creationId xmlns:a16="http://schemas.microsoft.com/office/drawing/2014/main" id="{AC831D64-10E5-4AED-B281-2ABA746FBA13}"/>
                </a:ext>
              </a:extLst>
            </p:cNvPr>
            <p:cNvSpPr/>
            <p:nvPr/>
          </p:nvSpPr>
          <p:spPr>
            <a:xfrm>
              <a:off x="6443292" y="2628602"/>
              <a:ext cx="1215846" cy="687881"/>
            </a:xfrm>
            <a:prstGeom prst="rect">
              <a:avLst/>
            </a:prstGeom>
          </p:spPr>
          <p:txBody>
            <a:bodyPr wrap="none">
              <a:spAutoFit/>
            </a:bodyPr>
            <a:lstStyle/>
            <a:p>
              <a:pPr lvl="0" algn="ctr" defTabSz="2222500">
                <a:lnSpc>
                  <a:spcPct val="90000"/>
                </a:lnSpc>
                <a:spcBef>
                  <a:spcPct val="0"/>
                </a:spcBef>
                <a:spcAft>
                  <a:spcPct val="35000"/>
                </a:spcAft>
              </a:pPr>
              <a:r>
                <a:rPr lang="en-US" b="1" dirty="0">
                  <a:solidFill>
                    <a:schemeClr val="bg1"/>
                  </a:solidFill>
                  <a:latin typeface="Calibri" panose="020F0502020204030204" pitchFamily="34" charset="0"/>
                  <a:cs typeface="Calibri" panose="020F0502020204030204" pitchFamily="34" charset="0"/>
                </a:rPr>
                <a:t>Logistic </a:t>
              </a:r>
            </a:p>
            <a:p>
              <a:pPr lvl="0" algn="ctr" defTabSz="2222500">
                <a:lnSpc>
                  <a:spcPct val="90000"/>
                </a:lnSpc>
                <a:spcBef>
                  <a:spcPct val="0"/>
                </a:spcBef>
                <a:spcAft>
                  <a:spcPct val="35000"/>
                </a:spcAft>
              </a:pPr>
              <a:r>
                <a:rPr lang="en-US" b="1" dirty="0">
                  <a:solidFill>
                    <a:schemeClr val="bg1"/>
                  </a:solidFill>
                  <a:latin typeface="Calibri" panose="020F0502020204030204" pitchFamily="34" charset="0"/>
                  <a:cs typeface="Calibri" panose="020F0502020204030204" pitchFamily="34" charset="0"/>
                </a:rPr>
                <a:t>Regression</a:t>
              </a:r>
            </a:p>
          </p:txBody>
        </p:sp>
        <p:sp>
          <p:nvSpPr>
            <p:cNvPr id="23" name="Rectangle 22">
              <a:extLst>
                <a:ext uri="{FF2B5EF4-FFF2-40B4-BE49-F238E27FC236}">
                  <a16:creationId xmlns:a16="http://schemas.microsoft.com/office/drawing/2014/main" id="{B1B9AE5E-C5E0-429F-9830-F81A23EB45D2}"/>
                </a:ext>
              </a:extLst>
            </p:cNvPr>
            <p:cNvSpPr/>
            <p:nvPr/>
          </p:nvSpPr>
          <p:spPr>
            <a:xfrm>
              <a:off x="6558131" y="4379182"/>
              <a:ext cx="986167" cy="687881"/>
            </a:xfrm>
            <a:prstGeom prst="rect">
              <a:avLst/>
            </a:prstGeom>
          </p:spPr>
          <p:txBody>
            <a:bodyPr wrap="none">
              <a:spAutoFit/>
            </a:bodyPr>
            <a:lstStyle/>
            <a:p>
              <a:pPr lvl="0" algn="ctr" defTabSz="2222500">
                <a:lnSpc>
                  <a:spcPct val="90000"/>
                </a:lnSpc>
                <a:spcBef>
                  <a:spcPct val="0"/>
                </a:spcBef>
                <a:spcAft>
                  <a:spcPct val="35000"/>
                </a:spcAft>
              </a:pPr>
              <a:r>
                <a:rPr lang="en-US" b="1" dirty="0">
                  <a:solidFill>
                    <a:schemeClr val="bg1"/>
                  </a:solidFill>
                  <a:latin typeface="Calibri" panose="020F0502020204030204" pitchFamily="34" charset="0"/>
                  <a:cs typeface="Calibri" panose="020F0502020204030204" pitchFamily="34" charset="0"/>
                </a:rPr>
                <a:t>Random</a:t>
              </a:r>
            </a:p>
            <a:p>
              <a:pPr lvl="0" algn="ctr" defTabSz="2222500">
                <a:lnSpc>
                  <a:spcPct val="90000"/>
                </a:lnSpc>
                <a:spcBef>
                  <a:spcPct val="0"/>
                </a:spcBef>
                <a:spcAft>
                  <a:spcPct val="35000"/>
                </a:spcAft>
              </a:pPr>
              <a:r>
                <a:rPr lang="en-US" b="1" dirty="0">
                  <a:solidFill>
                    <a:schemeClr val="bg1"/>
                  </a:solidFill>
                  <a:latin typeface="Calibri" panose="020F0502020204030204" pitchFamily="34" charset="0"/>
                  <a:cs typeface="Calibri" panose="020F0502020204030204" pitchFamily="34" charset="0"/>
                </a:rPr>
                <a:t>Forest</a:t>
              </a:r>
            </a:p>
          </p:txBody>
        </p:sp>
        <p:sp>
          <p:nvSpPr>
            <p:cNvPr id="24" name="Rectangle 23">
              <a:extLst>
                <a:ext uri="{FF2B5EF4-FFF2-40B4-BE49-F238E27FC236}">
                  <a16:creationId xmlns:a16="http://schemas.microsoft.com/office/drawing/2014/main" id="{766FA088-7421-4873-BCAA-F1C03EA2B064}"/>
                </a:ext>
              </a:extLst>
            </p:cNvPr>
            <p:cNvSpPr/>
            <p:nvPr/>
          </p:nvSpPr>
          <p:spPr>
            <a:xfrm>
              <a:off x="8287480" y="2628602"/>
              <a:ext cx="1750532" cy="590931"/>
            </a:xfrm>
            <a:prstGeom prst="rect">
              <a:avLst/>
            </a:prstGeom>
          </p:spPr>
          <p:txBody>
            <a:bodyPr wrap="square">
              <a:spAutoFit/>
            </a:bodyPr>
            <a:lstStyle/>
            <a:p>
              <a:pPr lvl="0" algn="ctr" defTabSz="2222500">
                <a:lnSpc>
                  <a:spcPct val="90000"/>
                </a:lnSpc>
                <a:spcBef>
                  <a:spcPct val="0"/>
                </a:spcBef>
                <a:spcAft>
                  <a:spcPct val="35000"/>
                </a:spcAft>
              </a:pPr>
              <a:r>
                <a:rPr lang="en-US" b="1" dirty="0">
                  <a:solidFill>
                    <a:schemeClr val="bg1"/>
                  </a:solidFill>
                  <a:latin typeface="Calibri" panose="020F0502020204030204" pitchFamily="34" charset="0"/>
                  <a:cs typeface="Calibri" panose="020F0502020204030204" pitchFamily="34" charset="0"/>
                </a:rPr>
                <a:t>Regularization Parameter</a:t>
              </a:r>
            </a:p>
          </p:txBody>
        </p:sp>
        <p:sp>
          <p:nvSpPr>
            <p:cNvPr id="25" name="Rectangle 24">
              <a:extLst>
                <a:ext uri="{FF2B5EF4-FFF2-40B4-BE49-F238E27FC236}">
                  <a16:creationId xmlns:a16="http://schemas.microsoft.com/office/drawing/2014/main" id="{B2F59182-4B35-4714-BF34-5BA5365AF27F}"/>
                </a:ext>
              </a:extLst>
            </p:cNvPr>
            <p:cNvSpPr/>
            <p:nvPr/>
          </p:nvSpPr>
          <p:spPr>
            <a:xfrm>
              <a:off x="8303042" y="4208248"/>
              <a:ext cx="1750532" cy="1089529"/>
            </a:xfrm>
            <a:prstGeom prst="rect">
              <a:avLst/>
            </a:prstGeom>
          </p:spPr>
          <p:txBody>
            <a:bodyPr wrap="square">
              <a:spAutoFit/>
            </a:bodyPr>
            <a:lstStyle/>
            <a:p>
              <a:pPr lvl="0" algn="ctr" defTabSz="2222500">
                <a:lnSpc>
                  <a:spcPct val="90000"/>
                </a:lnSpc>
                <a:spcBef>
                  <a:spcPct val="0"/>
                </a:spcBef>
                <a:spcAft>
                  <a:spcPct val="35000"/>
                </a:spcAft>
              </a:pPr>
              <a:r>
                <a:rPr lang="en-US" b="1" dirty="0">
                  <a:solidFill>
                    <a:schemeClr val="bg1"/>
                  </a:solidFill>
                  <a:latin typeface="Calibri" panose="020F0502020204030204" pitchFamily="34" charset="0"/>
                  <a:cs typeface="Calibri" panose="020F0502020204030204" pitchFamily="34" charset="0"/>
                </a:rPr>
                <a:t>No. of Trees, Tree depth, No. of features sampled</a:t>
              </a:r>
            </a:p>
          </p:txBody>
        </p:sp>
        <p:sp>
          <p:nvSpPr>
            <p:cNvPr id="26" name="Rectangle 25">
              <a:extLst>
                <a:ext uri="{FF2B5EF4-FFF2-40B4-BE49-F238E27FC236}">
                  <a16:creationId xmlns:a16="http://schemas.microsoft.com/office/drawing/2014/main" id="{2A78DA2F-7317-4240-8AFF-D5E1576C8538}"/>
                </a:ext>
              </a:extLst>
            </p:cNvPr>
            <p:cNvSpPr/>
            <p:nvPr/>
          </p:nvSpPr>
          <p:spPr>
            <a:xfrm>
              <a:off x="2098593" y="3599452"/>
              <a:ext cx="1427993" cy="590931"/>
            </a:xfrm>
            <a:prstGeom prst="rect">
              <a:avLst/>
            </a:prstGeom>
          </p:spPr>
          <p:txBody>
            <a:bodyPr wrap="square">
              <a:spAutoFit/>
            </a:bodyPr>
            <a:lstStyle/>
            <a:p>
              <a:pPr lvl="0" algn="ctr" defTabSz="2222500">
                <a:lnSpc>
                  <a:spcPct val="90000"/>
                </a:lnSpc>
                <a:spcBef>
                  <a:spcPct val="0"/>
                </a:spcBef>
                <a:spcAft>
                  <a:spcPct val="35000"/>
                </a:spcAft>
              </a:pPr>
              <a:r>
                <a:rPr lang="en-US" b="1" dirty="0">
                  <a:solidFill>
                    <a:schemeClr val="bg1"/>
                  </a:solidFill>
                  <a:latin typeface="Calibri" panose="020F0502020204030204" pitchFamily="34" charset="0"/>
                  <a:cs typeface="Calibri" panose="020F0502020204030204" pitchFamily="34" charset="0"/>
                </a:rPr>
                <a:t>Models Evaluated</a:t>
              </a:r>
            </a:p>
          </p:txBody>
        </p:sp>
      </p:grpSp>
      <p:sp>
        <p:nvSpPr>
          <p:cNvPr id="29" name="Chevron 109">
            <a:extLst>
              <a:ext uri="{FF2B5EF4-FFF2-40B4-BE49-F238E27FC236}">
                <a16:creationId xmlns:a16="http://schemas.microsoft.com/office/drawing/2014/main" id="{20158132-F88A-4CF5-9F7E-D7A42F88966B}"/>
              </a:ext>
            </a:extLst>
          </p:cNvPr>
          <p:cNvSpPr/>
          <p:nvPr/>
        </p:nvSpPr>
        <p:spPr bwMode="auto">
          <a:xfrm>
            <a:off x="4035605" y="1755578"/>
            <a:ext cx="1766093" cy="596819"/>
          </a:xfrm>
          <a:prstGeom prst="chevron">
            <a:avLst>
              <a:gd name="adj" fmla="val 30263"/>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60960" rIns="0" bIns="60960" numCol="1" rtlCol="0" anchor="ctr" anchorCtr="0" compatLnSpc="1">
            <a:prstTxWarp prst="textNoShape">
              <a:avLst/>
            </a:prstTxWarp>
          </a:bodyPr>
          <a:lstStyle/>
          <a:p>
            <a:pPr algn="ctr">
              <a:spcAft>
                <a:spcPts val="800"/>
              </a:spcAft>
            </a:pPr>
            <a:r>
              <a:rPr lang="en-US" sz="1400" b="1" dirty="0">
                <a:solidFill>
                  <a:schemeClr val="bg1"/>
                </a:solidFill>
              </a:rPr>
              <a:t>Model Type</a:t>
            </a:r>
          </a:p>
        </p:txBody>
      </p:sp>
      <p:sp>
        <p:nvSpPr>
          <p:cNvPr id="30" name="Chevron 109">
            <a:extLst>
              <a:ext uri="{FF2B5EF4-FFF2-40B4-BE49-F238E27FC236}">
                <a16:creationId xmlns:a16="http://schemas.microsoft.com/office/drawing/2014/main" id="{0218D7DC-3AFA-4029-94AC-83EDB213305E}"/>
              </a:ext>
            </a:extLst>
          </p:cNvPr>
          <p:cNvSpPr/>
          <p:nvPr/>
        </p:nvSpPr>
        <p:spPr bwMode="auto">
          <a:xfrm>
            <a:off x="6154916" y="1755578"/>
            <a:ext cx="1766093" cy="605914"/>
          </a:xfrm>
          <a:prstGeom prst="chevron">
            <a:avLst>
              <a:gd name="adj" fmla="val 30263"/>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60960" rIns="0" bIns="60960" numCol="1" rtlCol="0" anchor="ctr" anchorCtr="0" compatLnSpc="1">
            <a:prstTxWarp prst="textNoShape">
              <a:avLst/>
            </a:prstTxWarp>
          </a:bodyPr>
          <a:lstStyle/>
          <a:p>
            <a:pPr algn="ctr">
              <a:spcAft>
                <a:spcPts val="800"/>
              </a:spcAft>
            </a:pPr>
            <a:r>
              <a:rPr lang="en-US" sz="1400" b="1" dirty="0">
                <a:solidFill>
                  <a:schemeClr val="bg1"/>
                </a:solidFill>
              </a:rPr>
              <a:t>Algorithm</a:t>
            </a:r>
          </a:p>
        </p:txBody>
      </p:sp>
      <p:sp>
        <p:nvSpPr>
          <p:cNvPr id="31" name="Chevron 109">
            <a:extLst>
              <a:ext uri="{FF2B5EF4-FFF2-40B4-BE49-F238E27FC236}">
                <a16:creationId xmlns:a16="http://schemas.microsoft.com/office/drawing/2014/main" id="{33B176F2-ADC4-4D94-B298-FF26504A70BD}"/>
              </a:ext>
            </a:extLst>
          </p:cNvPr>
          <p:cNvSpPr/>
          <p:nvPr/>
        </p:nvSpPr>
        <p:spPr bwMode="auto">
          <a:xfrm>
            <a:off x="8289791" y="1774428"/>
            <a:ext cx="1967393" cy="577969"/>
          </a:xfrm>
          <a:prstGeom prst="chevron">
            <a:avLst>
              <a:gd name="adj" fmla="val 30263"/>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60960" rIns="0" bIns="60960" numCol="1" rtlCol="0" anchor="ctr" anchorCtr="0" compatLnSpc="1">
            <a:prstTxWarp prst="textNoShape">
              <a:avLst/>
            </a:prstTxWarp>
          </a:bodyPr>
          <a:lstStyle/>
          <a:p>
            <a:pPr algn="ctr">
              <a:spcAft>
                <a:spcPts val="800"/>
              </a:spcAft>
            </a:pPr>
            <a:r>
              <a:rPr lang="en-US" sz="1400" b="1" dirty="0">
                <a:solidFill>
                  <a:schemeClr val="bg1"/>
                </a:solidFill>
              </a:rPr>
              <a:t>Key Hyperparameters</a:t>
            </a:r>
          </a:p>
        </p:txBody>
      </p:sp>
      <p:sp>
        <p:nvSpPr>
          <p:cNvPr id="32" name="Text Placeholder 3">
            <a:extLst>
              <a:ext uri="{FF2B5EF4-FFF2-40B4-BE49-F238E27FC236}">
                <a16:creationId xmlns:a16="http://schemas.microsoft.com/office/drawing/2014/main" id="{814256EF-FD81-4477-8830-C8277F961D0A}"/>
              </a:ext>
            </a:extLst>
          </p:cNvPr>
          <p:cNvSpPr txBox="1">
            <a:spLocks/>
          </p:cNvSpPr>
          <p:nvPr/>
        </p:nvSpPr>
        <p:spPr>
          <a:xfrm>
            <a:off x="523450" y="915598"/>
            <a:ext cx="11012578" cy="832832"/>
          </a:xfrm>
          <a:prstGeom prst="rect">
            <a:avLst/>
          </a:prstGeom>
        </p:spPr>
        <p:txBody>
          <a:bodyPr vert="horz" lIns="0" tIns="60949" rIns="0" bIns="60949" rtlCol="0">
            <a:no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3499"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3199"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2899"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2699"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lvl="0"/>
            <a:r>
              <a:rPr lang="en-US" sz="1800" b="1" dirty="0">
                <a:solidFill>
                  <a:srgbClr val="0070C0"/>
                </a:solidFill>
              </a:rPr>
              <a:t>Variety of Different Models Evaluated – Hyperparameters tuned to optimize Model Accuracy</a:t>
            </a:r>
          </a:p>
        </p:txBody>
      </p:sp>
    </p:spTree>
    <p:extLst>
      <p:ext uri="{BB962C8B-B14F-4D97-AF65-F5344CB8AC3E}">
        <p14:creationId xmlns:p14="http://schemas.microsoft.com/office/powerpoint/2010/main" val="360116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CEDE0A-1D77-4A2E-A2EE-6B1DCCDCCB4D}"/>
              </a:ext>
            </a:extLst>
          </p:cNvPr>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19</a:t>
            </a:fld>
            <a:endParaRPr lang="en-US" dirty="0">
              <a:solidFill>
                <a:srgbClr val="666666"/>
              </a:solidFill>
            </a:endParaRPr>
          </a:p>
        </p:txBody>
      </p:sp>
      <p:sp>
        <p:nvSpPr>
          <p:cNvPr id="3" name="Title 2">
            <a:extLst>
              <a:ext uri="{FF2B5EF4-FFF2-40B4-BE49-F238E27FC236}">
                <a16:creationId xmlns:a16="http://schemas.microsoft.com/office/drawing/2014/main" id="{2D4605C4-354A-44FE-ADB1-408952EBC730}"/>
              </a:ext>
            </a:extLst>
          </p:cNvPr>
          <p:cNvSpPr>
            <a:spLocks noGrp="1"/>
          </p:cNvSpPr>
          <p:nvPr>
            <p:ph type="title"/>
          </p:nvPr>
        </p:nvSpPr>
        <p:spPr/>
        <p:txBody>
          <a:bodyPr/>
          <a:lstStyle/>
          <a:p>
            <a:r>
              <a:rPr lang="en-US" sz="2400" b="1" dirty="0">
                <a:solidFill>
                  <a:srgbClr val="C00000"/>
                </a:solidFill>
              </a:rPr>
              <a:t>Model Validation &amp; Accuracy Measures</a:t>
            </a:r>
            <a:endParaRPr lang="en-US" dirty="0"/>
          </a:p>
        </p:txBody>
      </p:sp>
      <p:graphicFrame>
        <p:nvGraphicFramePr>
          <p:cNvPr id="6" name="Table 5">
            <a:extLst>
              <a:ext uri="{FF2B5EF4-FFF2-40B4-BE49-F238E27FC236}">
                <a16:creationId xmlns:a16="http://schemas.microsoft.com/office/drawing/2014/main" id="{4FF583E7-2A33-4DA1-882B-E9DCB336623E}"/>
              </a:ext>
            </a:extLst>
          </p:cNvPr>
          <p:cNvGraphicFramePr>
            <a:graphicFrameLocks noGrp="1"/>
          </p:cNvGraphicFramePr>
          <p:nvPr>
            <p:extLst>
              <p:ext uri="{D42A27DB-BD31-4B8C-83A1-F6EECF244321}">
                <p14:modId xmlns:p14="http://schemas.microsoft.com/office/powerpoint/2010/main" val="1620353175"/>
              </p:ext>
            </p:extLst>
          </p:nvPr>
        </p:nvGraphicFramePr>
        <p:xfrm>
          <a:off x="607958" y="1973815"/>
          <a:ext cx="10029285" cy="3426149"/>
        </p:xfrm>
        <a:graphic>
          <a:graphicData uri="http://schemas.openxmlformats.org/drawingml/2006/table">
            <a:tbl>
              <a:tblPr firstRow="1" bandRow="1">
                <a:tableStyleId>{85BE263C-DBD7-4A20-BB59-AAB30ACAA65A}</a:tableStyleId>
              </a:tblPr>
              <a:tblGrid>
                <a:gridCol w="1432755">
                  <a:extLst>
                    <a:ext uri="{9D8B030D-6E8A-4147-A177-3AD203B41FA5}">
                      <a16:colId xmlns:a16="http://schemas.microsoft.com/office/drawing/2014/main" val="3065011847"/>
                    </a:ext>
                  </a:extLst>
                </a:gridCol>
                <a:gridCol w="1432755">
                  <a:extLst>
                    <a:ext uri="{9D8B030D-6E8A-4147-A177-3AD203B41FA5}">
                      <a16:colId xmlns:a16="http://schemas.microsoft.com/office/drawing/2014/main" val="1004421655"/>
                    </a:ext>
                  </a:extLst>
                </a:gridCol>
                <a:gridCol w="1432755">
                  <a:extLst>
                    <a:ext uri="{9D8B030D-6E8A-4147-A177-3AD203B41FA5}">
                      <a16:colId xmlns:a16="http://schemas.microsoft.com/office/drawing/2014/main" val="1491305955"/>
                    </a:ext>
                  </a:extLst>
                </a:gridCol>
                <a:gridCol w="1432755">
                  <a:extLst>
                    <a:ext uri="{9D8B030D-6E8A-4147-A177-3AD203B41FA5}">
                      <a16:colId xmlns:a16="http://schemas.microsoft.com/office/drawing/2014/main" val="3556240202"/>
                    </a:ext>
                  </a:extLst>
                </a:gridCol>
                <a:gridCol w="1432755">
                  <a:extLst>
                    <a:ext uri="{9D8B030D-6E8A-4147-A177-3AD203B41FA5}">
                      <a16:colId xmlns:a16="http://schemas.microsoft.com/office/drawing/2014/main" val="943262251"/>
                    </a:ext>
                  </a:extLst>
                </a:gridCol>
                <a:gridCol w="1432755">
                  <a:extLst>
                    <a:ext uri="{9D8B030D-6E8A-4147-A177-3AD203B41FA5}">
                      <a16:colId xmlns:a16="http://schemas.microsoft.com/office/drawing/2014/main" val="2724071428"/>
                    </a:ext>
                  </a:extLst>
                </a:gridCol>
                <a:gridCol w="1432755">
                  <a:extLst>
                    <a:ext uri="{9D8B030D-6E8A-4147-A177-3AD203B41FA5}">
                      <a16:colId xmlns:a16="http://schemas.microsoft.com/office/drawing/2014/main" val="3975491069"/>
                    </a:ext>
                  </a:extLst>
                </a:gridCol>
              </a:tblGrid>
              <a:tr h="465577">
                <a:tc>
                  <a:txBody>
                    <a:bodyPr/>
                    <a:lstStyle/>
                    <a:p>
                      <a:pPr algn="l" fontAlgn="b"/>
                      <a:r>
                        <a:rPr lang="en-US" sz="1500" b="1" i="0" u="none" strike="noStrike">
                          <a:solidFill>
                            <a:schemeClr val="bg1"/>
                          </a:solidFill>
                          <a:effectLst/>
                          <a:latin typeface="Calibri" panose="020F0502020204030204" pitchFamily="34" charset="0"/>
                        </a:rPr>
                        <a:t>Company</a:t>
                      </a:r>
                    </a:p>
                  </a:txBody>
                  <a:tcPr marL="9525" marR="9525" marT="9525" marB="0" anchor="b"/>
                </a:tc>
                <a:tc>
                  <a:txBody>
                    <a:bodyPr/>
                    <a:lstStyle/>
                    <a:p>
                      <a:pPr algn="l" fontAlgn="b"/>
                      <a:r>
                        <a:rPr lang="en-US" sz="1500" b="1" i="0" u="none" strike="noStrike" dirty="0">
                          <a:solidFill>
                            <a:schemeClr val="bg1"/>
                          </a:solidFill>
                          <a:effectLst/>
                          <a:latin typeface="Calibri" panose="020F0502020204030204" pitchFamily="34" charset="0"/>
                        </a:rPr>
                        <a:t>Model*</a:t>
                      </a:r>
                    </a:p>
                  </a:txBody>
                  <a:tcPr marL="9525" marR="9525" marT="9525" marB="0" anchor="b"/>
                </a:tc>
                <a:tc>
                  <a:txBody>
                    <a:bodyPr/>
                    <a:lstStyle/>
                    <a:p>
                      <a:pPr algn="l" fontAlgn="b"/>
                      <a:r>
                        <a:rPr lang="en-US" sz="1500" b="1" i="0" u="none" strike="noStrike">
                          <a:solidFill>
                            <a:schemeClr val="bg1"/>
                          </a:solidFill>
                          <a:effectLst/>
                          <a:latin typeface="Calibri" panose="020F0502020204030204" pitchFamily="34" charset="0"/>
                        </a:rPr>
                        <a:t>test_accuracy</a:t>
                      </a:r>
                    </a:p>
                  </a:txBody>
                  <a:tcPr marL="9525" marR="9525" marT="9525" marB="0" anchor="b"/>
                </a:tc>
                <a:tc>
                  <a:txBody>
                    <a:bodyPr/>
                    <a:lstStyle/>
                    <a:p>
                      <a:pPr algn="l" fontAlgn="b"/>
                      <a:r>
                        <a:rPr lang="en-US" sz="1500" b="1" i="0" u="none" strike="noStrike">
                          <a:solidFill>
                            <a:schemeClr val="bg1"/>
                          </a:solidFill>
                          <a:effectLst/>
                          <a:latin typeface="Calibri" panose="020F0502020204030204" pitchFamily="34" charset="0"/>
                        </a:rPr>
                        <a:t>test_f1</a:t>
                      </a:r>
                    </a:p>
                  </a:txBody>
                  <a:tcPr marL="9525" marR="9525" marT="9525" marB="0" anchor="b"/>
                </a:tc>
                <a:tc>
                  <a:txBody>
                    <a:bodyPr/>
                    <a:lstStyle/>
                    <a:p>
                      <a:pPr algn="l" fontAlgn="b"/>
                      <a:r>
                        <a:rPr lang="en-US" sz="1500" b="1" i="0" u="none" strike="noStrike">
                          <a:solidFill>
                            <a:schemeClr val="bg1"/>
                          </a:solidFill>
                          <a:effectLst/>
                          <a:latin typeface="Calibri" panose="020F0502020204030204" pitchFamily="34" charset="0"/>
                        </a:rPr>
                        <a:t>test_auc</a:t>
                      </a:r>
                    </a:p>
                  </a:txBody>
                  <a:tcPr marL="9525" marR="9525" marT="9525" marB="0" anchor="b"/>
                </a:tc>
                <a:tc>
                  <a:txBody>
                    <a:bodyPr/>
                    <a:lstStyle/>
                    <a:p>
                      <a:pPr algn="l" fontAlgn="b"/>
                      <a:r>
                        <a:rPr lang="en-US" sz="1500" b="1" i="0" u="none" strike="noStrike">
                          <a:solidFill>
                            <a:schemeClr val="bg1"/>
                          </a:solidFill>
                          <a:effectLst/>
                          <a:latin typeface="Calibri" panose="020F0502020204030204" pitchFamily="34" charset="0"/>
                        </a:rPr>
                        <a:t>test_weightedRecall</a:t>
                      </a:r>
                    </a:p>
                  </a:txBody>
                  <a:tcPr marL="9525" marR="9525" marT="9525" marB="0" anchor="b"/>
                </a:tc>
                <a:tc>
                  <a:txBody>
                    <a:bodyPr/>
                    <a:lstStyle/>
                    <a:p>
                      <a:pPr algn="l" fontAlgn="b"/>
                      <a:r>
                        <a:rPr lang="en-US" sz="1500" b="1" i="0" u="none" strike="noStrike" dirty="0" err="1">
                          <a:solidFill>
                            <a:schemeClr val="bg1"/>
                          </a:solidFill>
                          <a:effectLst/>
                          <a:latin typeface="Calibri" panose="020F0502020204030204" pitchFamily="34" charset="0"/>
                        </a:rPr>
                        <a:t>test_weightedPrecision</a:t>
                      </a:r>
                      <a:endParaRPr lang="en-US" sz="1500" b="1"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8940851"/>
                  </a:ext>
                </a:extLst>
              </a:tr>
              <a:tr h="369928">
                <a:tc>
                  <a:txBody>
                    <a:bodyPr/>
                    <a:lstStyle/>
                    <a:p>
                      <a:pPr algn="l" fontAlgn="b"/>
                      <a:r>
                        <a:rPr lang="en-US" sz="1500" b="0" i="0" u="none" strike="noStrike" dirty="0">
                          <a:solidFill>
                            <a:srgbClr val="000000"/>
                          </a:solidFill>
                          <a:effectLst/>
                          <a:latin typeface="Calibri" panose="020F0502020204030204" pitchFamily="34" charset="0"/>
                        </a:rPr>
                        <a:t>Reliance</a:t>
                      </a:r>
                    </a:p>
                  </a:txBody>
                  <a:tcPr marL="9525" marR="9525" marT="9525" marB="0" anchor="b"/>
                </a:tc>
                <a:tc>
                  <a:txBody>
                    <a:bodyPr/>
                    <a:lstStyle/>
                    <a:p>
                      <a:pPr algn="l" fontAlgn="b"/>
                      <a:r>
                        <a:rPr lang="en-US" sz="1500" b="0" i="0" u="none" strike="noStrike">
                          <a:solidFill>
                            <a:srgbClr val="000000"/>
                          </a:solidFill>
                          <a:effectLst/>
                          <a:latin typeface="Calibri" panose="020F0502020204030204" pitchFamily="34" charset="0"/>
                        </a:rPr>
                        <a:t>RF</a:t>
                      </a:r>
                    </a:p>
                  </a:txBody>
                  <a:tcPr marL="9525" marR="9525" marT="9525" marB="0" anchor="b"/>
                </a:tc>
                <a:tc>
                  <a:txBody>
                    <a:bodyPr/>
                    <a:lstStyle/>
                    <a:p>
                      <a:pPr algn="ctr" fontAlgn="b"/>
                      <a:r>
                        <a:rPr lang="en-US" sz="1500" b="0" i="0" u="none" strike="noStrike" dirty="0">
                          <a:solidFill>
                            <a:srgbClr val="000000"/>
                          </a:solidFill>
                          <a:effectLst/>
                          <a:latin typeface="Calibri" panose="020F0502020204030204" pitchFamily="34" charset="0"/>
                        </a:rPr>
                        <a:t>60.99%</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65.06%</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54.54%</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56.48%</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65.06%</a:t>
                      </a:r>
                    </a:p>
                  </a:txBody>
                  <a:tcPr marL="9525" marR="9525" marT="9525" marB="0" anchor="b"/>
                </a:tc>
                <a:extLst>
                  <a:ext uri="{0D108BD9-81ED-4DB2-BD59-A6C34878D82A}">
                    <a16:rowId xmlns:a16="http://schemas.microsoft.com/office/drawing/2014/main" val="3094932299"/>
                  </a:ext>
                </a:extLst>
              </a:tr>
              <a:tr h="369928">
                <a:tc>
                  <a:txBody>
                    <a:bodyPr/>
                    <a:lstStyle/>
                    <a:p>
                      <a:pPr algn="l" fontAlgn="b"/>
                      <a:r>
                        <a:rPr lang="en-US" sz="1500" b="0" i="0" u="none" strike="noStrike" dirty="0">
                          <a:solidFill>
                            <a:srgbClr val="000000"/>
                          </a:solidFill>
                          <a:effectLst/>
                          <a:latin typeface="Calibri" panose="020F0502020204030204" pitchFamily="34" charset="0"/>
                        </a:rPr>
                        <a:t>Wipro</a:t>
                      </a:r>
                    </a:p>
                  </a:txBody>
                  <a:tcPr marL="9525" marR="9525" marT="9525" marB="0" anchor="b"/>
                </a:tc>
                <a:tc>
                  <a:txBody>
                    <a:bodyPr/>
                    <a:lstStyle/>
                    <a:p>
                      <a:pPr algn="l" fontAlgn="b"/>
                      <a:r>
                        <a:rPr lang="en-US" sz="1500" b="0" i="0" u="none" strike="noStrike" dirty="0">
                          <a:solidFill>
                            <a:srgbClr val="000000"/>
                          </a:solidFill>
                          <a:effectLst/>
                          <a:latin typeface="Calibri" panose="020F0502020204030204" pitchFamily="34" charset="0"/>
                        </a:rPr>
                        <a:t>RF</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59.91%</a:t>
                      </a:r>
                    </a:p>
                  </a:txBody>
                  <a:tcPr marL="9525" marR="9525" marT="9525" marB="0" anchor="b"/>
                </a:tc>
                <a:tc>
                  <a:txBody>
                    <a:bodyPr/>
                    <a:lstStyle/>
                    <a:p>
                      <a:pPr algn="ctr" fontAlgn="b"/>
                      <a:r>
                        <a:rPr lang="en-US" sz="1500" b="0" i="0" u="none" strike="noStrike" dirty="0">
                          <a:solidFill>
                            <a:srgbClr val="000000"/>
                          </a:solidFill>
                          <a:effectLst/>
                          <a:latin typeface="Calibri" panose="020F0502020204030204" pitchFamily="34" charset="0"/>
                        </a:rPr>
                        <a:t>58.48%</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58.52%</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58.71%</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58.48%</a:t>
                      </a:r>
                    </a:p>
                  </a:txBody>
                  <a:tcPr marL="9525" marR="9525" marT="9525" marB="0" anchor="b"/>
                </a:tc>
                <a:extLst>
                  <a:ext uri="{0D108BD9-81ED-4DB2-BD59-A6C34878D82A}">
                    <a16:rowId xmlns:a16="http://schemas.microsoft.com/office/drawing/2014/main" val="232422938"/>
                  </a:ext>
                </a:extLst>
              </a:tr>
              <a:tr h="369928">
                <a:tc>
                  <a:txBody>
                    <a:bodyPr/>
                    <a:lstStyle/>
                    <a:p>
                      <a:pPr algn="l" fontAlgn="b"/>
                      <a:r>
                        <a:rPr lang="en-US" sz="1500" b="0" i="0" u="none" strike="noStrike">
                          <a:solidFill>
                            <a:srgbClr val="000000"/>
                          </a:solidFill>
                          <a:effectLst/>
                          <a:latin typeface="Calibri" panose="020F0502020204030204" pitchFamily="34" charset="0"/>
                        </a:rPr>
                        <a:t>Maruti</a:t>
                      </a:r>
                    </a:p>
                  </a:txBody>
                  <a:tcPr marL="9525" marR="9525" marT="9525" marB="0" anchor="b"/>
                </a:tc>
                <a:tc>
                  <a:txBody>
                    <a:bodyPr/>
                    <a:lstStyle/>
                    <a:p>
                      <a:pPr algn="l" fontAlgn="b"/>
                      <a:r>
                        <a:rPr lang="en-US" sz="1500" b="0" i="0" u="none" strike="noStrike">
                          <a:solidFill>
                            <a:srgbClr val="000000"/>
                          </a:solidFill>
                          <a:effectLst/>
                          <a:latin typeface="Calibri" panose="020F0502020204030204" pitchFamily="34" charset="0"/>
                        </a:rPr>
                        <a:t>RF</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56.59%</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54.23%</a:t>
                      </a:r>
                    </a:p>
                  </a:txBody>
                  <a:tcPr marL="9525" marR="9525" marT="9525" marB="0" anchor="b"/>
                </a:tc>
                <a:tc>
                  <a:txBody>
                    <a:bodyPr/>
                    <a:lstStyle/>
                    <a:p>
                      <a:pPr algn="ctr" fontAlgn="b"/>
                      <a:r>
                        <a:rPr lang="en-US" sz="1500" b="0" i="0" u="none" strike="noStrike" dirty="0">
                          <a:solidFill>
                            <a:srgbClr val="000000"/>
                          </a:solidFill>
                          <a:effectLst/>
                          <a:latin typeface="Calibri" panose="020F0502020204030204" pitchFamily="34" charset="0"/>
                        </a:rPr>
                        <a:t>48.07%</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53.90%</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54.23%</a:t>
                      </a:r>
                    </a:p>
                  </a:txBody>
                  <a:tcPr marL="9525" marR="9525" marT="9525" marB="0" anchor="b"/>
                </a:tc>
                <a:extLst>
                  <a:ext uri="{0D108BD9-81ED-4DB2-BD59-A6C34878D82A}">
                    <a16:rowId xmlns:a16="http://schemas.microsoft.com/office/drawing/2014/main" val="3479146140"/>
                  </a:ext>
                </a:extLst>
              </a:tr>
              <a:tr h="369928">
                <a:tc>
                  <a:txBody>
                    <a:bodyPr/>
                    <a:lstStyle/>
                    <a:p>
                      <a:pPr algn="l" fontAlgn="b"/>
                      <a:r>
                        <a:rPr lang="en-US" sz="1500" b="0" i="0" u="none" strike="noStrike">
                          <a:solidFill>
                            <a:srgbClr val="000000"/>
                          </a:solidFill>
                          <a:effectLst/>
                          <a:latin typeface="Calibri" panose="020F0502020204030204" pitchFamily="34" charset="0"/>
                        </a:rPr>
                        <a:t>Airtel</a:t>
                      </a:r>
                    </a:p>
                  </a:txBody>
                  <a:tcPr marL="9525" marR="9525" marT="9525" marB="0" anchor="b"/>
                </a:tc>
                <a:tc>
                  <a:txBody>
                    <a:bodyPr/>
                    <a:lstStyle/>
                    <a:p>
                      <a:pPr algn="l" fontAlgn="b"/>
                      <a:r>
                        <a:rPr lang="en-US" sz="1500" b="0" i="0" u="none" strike="noStrike">
                          <a:solidFill>
                            <a:srgbClr val="000000"/>
                          </a:solidFill>
                          <a:effectLst/>
                          <a:latin typeface="Calibri" panose="020F0502020204030204" pitchFamily="34" charset="0"/>
                        </a:rPr>
                        <a:t>RF</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56.36%</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58.82%</a:t>
                      </a:r>
                    </a:p>
                  </a:txBody>
                  <a:tcPr marL="9525" marR="9525" marT="9525" marB="0" anchor="b"/>
                </a:tc>
                <a:tc>
                  <a:txBody>
                    <a:bodyPr/>
                    <a:lstStyle/>
                    <a:p>
                      <a:pPr algn="ctr" fontAlgn="b"/>
                      <a:r>
                        <a:rPr lang="en-US" sz="1500" b="0" i="0" u="none" strike="noStrike" dirty="0">
                          <a:solidFill>
                            <a:srgbClr val="000000"/>
                          </a:solidFill>
                          <a:effectLst/>
                          <a:latin typeface="Calibri" panose="020F0502020204030204" pitchFamily="34" charset="0"/>
                        </a:rPr>
                        <a:t>55.82%</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57.40%</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58.82%</a:t>
                      </a:r>
                    </a:p>
                  </a:txBody>
                  <a:tcPr marL="9525" marR="9525" marT="9525" marB="0" anchor="b"/>
                </a:tc>
                <a:extLst>
                  <a:ext uri="{0D108BD9-81ED-4DB2-BD59-A6C34878D82A}">
                    <a16:rowId xmlns:a16="http://schemas.microsoft.com/office/drawing/2014/main" val="879332021"/>
                  </a:ext>
                </a:extLst>
              </a:tr>
              <a:tr h="369928">
                <a:tc>
                  <a:txBody>
                    <a:bodyPr/>
                    <a:lstStyle/>
                    <a:p>
                      <a:pPr algn="l" fontAlgn="b"/>
                      <a:r>
                        <a:rPr lang="en-US" sz="1500" b="0" i="0" u="none" strike="noStrike">
                          <a:solidFill>
                            <a:srgbClr val="000000"/>
                          </a:solidFill>
                          <a:effectLst/>
                          <a:latin typeface="Calibri" panose="020F0502020204030204" pitchFamily="34" charset="0"/>
                        </a:rPr>
                        <a:t>ONGC</a:t>
                      </a:r>
                    </a:p>
                  </a:txBody>
                  <a:tcPr marL="9525" marR="9525" marT="9525" marB="0" anchor="b"/>
                </a:tc>
                <a:tc>
                  <a:txBody>
                    <a:bodyPr/>
                    <a:lstStyle/>
                    <a:p>
                      <a:pPr algn="l" fontAlgn="b"/>
                      <a:r>
                        <a:rPr lang="en-US" sz="1500" b="0" i="0" u="none" strike="noStrike" dirty="0">
                          <a:solidFill>
                            <a:srgbClr val="000000"/>
                          </a:solidFill>
                          <a:effectLst/>
                          <a:latin typeface="Calibri" panose="020F0502020204030204" pitchFamily="34" charset="0"/>
                        </a:rPr>
                        <a:t>LR</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55.59%</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56.75%</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56.31%</a:t>
                      </a:r>
                    </a:p>
                  </a:txBody>
                  <a:tcPr marL="9525" marR="9525" marT="9525" marB="0" anchor="b"/>
                </a:tc>
                <a:tc>
                  <a:txBody>
                    <a:bodyPr/>
                    <a:lstStyle/>
                    <a:p>
                      <a:pPr algn="ctr" fontAlgn="b"/>
                      <a:r>
                        <a:rPr lang="en-US" sz="1500" b="0" i="0" u="none" strike="noStrike" dirty="0">
                          <a:solidFill>
                            <a:srgbClr val="000000"/>
                          </a:solidFill>
                          <a:effectLst/>
                          <a:latin typeface="Calibri" panose="020F0502020204030204" pitchFamily="34" charset="0"/>
                        </a:rPr>
                        <a:t>56.18%</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56.75%</a:t>
                      </a:r>
                    </a:p>
                  </a:txBody>
                  <a:tcPr marL="9525" marR="9525" marT="9525" marB="0" anchor="b"/>
                </a:tc>
                <a:extLst>
                  <a:ext uri="{0D108BD9-81ED-4DB2-BD59-A6C34878D82A}">
                    <a16:rowId xmlns:a16="http://schemas.microsoft.com/office/drawing/2014/main" val="1255180353"/>
                  </a:ext>
                </a:extLst>
              </a:tr>
              <a:tr h="369928">
                <a:tc>
                  <a:txBody>
                    <a:bodyPr/>
                    <a:lstStyle/>
                    <a:p>
                      <a:pPr algn="l" fontAlgn="b"/>
                      <a:r>
                        <a:rPr lang="en-US" sz="1500" b="0" i="0" u="none" strike="noStrike">
                          <a:solidFill>
                            <a:srgbClr val="000000"/>
                          </a:solidFill>
                          <a:effectLst/>
                          <a:latin typeface="Calibri" panose="020F0502020204030204" pitchFamily="34" charset="0"/>
                        </a:rPr>
                        <a:t>IndusInd</a:t>
                      </a:r>
                    </a:p>
                  </a:txBody>
                  <a:tcPr marL="9525" marR="9525" marT="9525" marB="0" anchor="b"/>
                </a:tc>
                <a:tc>
                  <a:txBody>
                    <a:bodyPr/>
                    <a:lstStyle/>
                    <a:p>
                      <a:pPr algn="l" fontAlgn="b"/>
                      <a:r>
                        <a:rPr lang="en-US" sz="1500" b="0" i="0" u="none" strike="noStrike">
                          <a:solidFill>
                            <a:srgbClr val="000000"/>
                          </a:solidFill>
                          <a:effectLst/>
                          <a:latin typeface="Calibri" panose="020F0502020204030204" pitchFamily="34" charset="0"/>
                        </a:rPr>
                        <a:t>LR</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55.51%</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52.85%</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52.28%</a:t>
                      </a:r>
                    </a:p>
                  </a:txBody>
                  <a:tcPr marL="9525" marR="9525" marT="9525" marB="0" anchor="b"/>
                </a:tc>
                <a:tc>
                  <a:txBody>
                    <a:bodyPr/>
                    <a:lstStyle/>
                    <a:p>
                      <a:pPr algn="ctr" fontAlgn="b"/>
                      <a:r>
                        <a:rPr lang="en-US" sz="1500" b="0" i="0" u="none" strike="noStrike" dirty="0">
                          <a:solidFill>
                            <a:srgbClr val="000000"/>
                          </a:solidFill>
                          <a:effectLst/>
                          <a:latin typeface="Calibri" panose="020F0502020204030204" pitchFamily="34" charset="0"/>
                        </a:rPr>
                        <a:t>52.72%</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52.85%</a:t>
                      </a:r>
                    </a:p>
                  </a:txBody>
                  <a:tcPr marL="9525" marR="9525" marT="9525" marB="0" anchor="b"/>
                </a:tc>
                <a:extLst>
                  <a:ext uri="{0D108BD9-81ED-4DB2-BD59-A6C34878D82A}">
                    <a16:rowId xmlns:a16="http://schemas.microsoft.com/office/drawing/2014/main" val="118138049"/>
                  </a:ext>
                </a:extLst>
              </a:tr>
              <a:tr h="369928">
                <a:tc>
                  <a:txBody>
                    <a:bodyPr/>
                    <a:lstStyle/>
                    <a:p>
                      <a:pPr algn="l" fontAlgn="b"/>
                      <a:r>
                        <a:rPr lang="en-US" sz="1500" b="0" i="0" u="none" strike="noStrike">
                          <a:solidFill>
                            <a:srgbClr val="000000"/>
                          </a:solidFill>
                          <a:effectLst/>
                          <a:latin typeface="Calibri" panose="020F0502020204030204" pitchFamily="34" charset="0"/>
                        </a:rPr>
                        <a:t>ICICI</a:t>
                      </a:r>
                    </a:p>
                  </a:txBody>
                  <a:tcPr marL="9525" marR="9525" marT="9525" marB="0" anchor="b"/>
                </a:tc>
                <a:tc>
                  <a:txBody>
                    <a:bodyPr/>
                    <a:lstStyle/>
                    <a:p>
                      <a:pPr algn="l" fontAlgn="b"/>
                      <a:r>
                        <a:rPr lang="en-US" sz="1500" b="0" i="0" u="none" strike="noStrike">
                          <a:solidFill>
                            <a:srgbClr val="000000"/>
                          </a:solidFill>
                          <a:effectLst/>
                          <a:latin typeface="Calibri" panose="020F0502020204030204" pitchFamily="34" charset="0"/>
                        </a:rPr>
                        <a:t>RF</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55.11%</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56.36%</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49.41%</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52.15%</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56.36%</a:t>
                      </a:r>
                    </a:p>
                  </a:txBody>
                  <a:tcPr marL="9525" marR="9525" marT="9525" marB="0" anchor="b"/>
                </a:tc>
                <a:extLst>
                  <a:ext uri="{0D108BD9-81ED-4DB2-BD59-A6C34878D82A}">
                    <a16:rowId xmlns:a16="http://schemas.microsoft.com/office/drawing/2014/main" val="1811244880"/>
                  </a:ext>
                </a:extLst>
              </a:tr>
              <a:tr h="369928">
                <a:tc>
                  <a:txBody>
                    <a:bodyPr/>
                    <a:lstStyle/>
                    <a:p>
                      <a:pPr algn="l" fontAlgn="b"/>
                      <a:r>
                        <a:rPr lang="en-US" sz="1500" b="0" i="0" u="none" strike="noStrike">
                          <a:solidFill>
                            <a:srgbClr val="000000"/>
                          </a:solidFill>
                          <a:effectLst/>
                          <a:latin typeface="Calibri" panose="020F0502020204030204" pitchFamily="34" charset="0"/>
                        </a:rPr>
                        <a:t>Kotak</a:t>
                      </a:r>
                    </a:p>
                  </a:txBody>
                  <a:tcPr marL="9525" marR="9525" marT="9525" marB="0" anchor="b"/>
                </a:tc>
                <a:tc>
                  <a:txBody>
                    <a:bodyPr/>
                    <a:lstStyle/>
                    <a:p>
                      <a:pPr algn="l" fontAlgn="b"/>
                      <a:r>
                        <a:rPr lang="en-US" sz="1500" b="0" i="0" u="none" strike="noStrike">
                          <a:solidFill>
                            <a:srgbClr val="000000"/>
                          </a:solidFill>
                          <a:effectLst/>
                          <a:latin typeface="Calibri" panose="020F0502020204030204" pitchFamily="34" charset="0"/>
                        </a:rPr>
                        <a:t>RF</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54.99%</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57.14%</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56.89%</a:t>
                      </a:r>
                    </a:p>
                  </a:txBody>
                  <a:tcPr marL="9525" marR="9525" marT="9525" marB="0" anchor="b"/>
                </a:tc>
                <a:tc>
                  <a:txBody>
                    <a:bodyPr/>
                    <a:lstStyle/>
                    <a:p>
                      <a:pPr algn="ctr" fontAlgn="b"/>
                      <a:r>
                        <a:rPr lang="en-US" sz="1500" b="0" i="0" u="none" strike="noStrike">
                          <a:solidFill>
                            <a:srgbClr val="000000"/>
                          </a:solidFill>
                          <a:effectLst/>
                          <a:latin typeface="Calibri" panose="020F0502020204030204" pitchFamily="34" charset="0"/>
                        </a:rPr>
                        <a:t>57.00%</a:t>
                      </a:r>
                    </a:p>
                  </a:txBody>
                  <a:tcPr marL="9525" marR="9525" marT="9525" marB="0" anchor="b"/>
                </a:tc>
                <a:tc>
                  <a:txBody>
                    <a:bodyPr/>
                    <a:lstStyle/>
                    <a:p>
                      <a:pPr algn="ctr" fontAlgn="b"/>
                      <a:r>
                        <a:rPr lang="en-US" sz="1500" b="0" i="0" u="none" strike="noStrike" dirty="0">
                          <a:solidFill>
                            <a:srgbClr val="000000"/>
                          </a:solidFill>
                          <a:effectLst/>
                          <a:latin typeface="Calibri" panose="020F0502020204030204" pitchFamily="34" charset="0"/>
                        </a:rPr>
                        <a:t>57.14%</a:t>
                      </a:r>
                    </a:p>
                  </a:txBody>
                  <a:tcPr marL="9525" marR="9525" marT="9525" marB="0" anchor="b"/>
                </a:tc>
                <a:extLst>
                  <a:ext uri="{0D108BD9-81ED-4DB2-BD59-A6C34878D82A}">
                    <a16:rowId xmlns:a16="http://schemas.microsoft.com/office/drawing/2014/main" val="3013253942"/>
                  </a:ext>
                </a:extLst>
              </a:tr>
            </a:tbl>
          </a:graphicData>
        </a:graphic>
      </p:graphicFrame>
      <p:sp>
        <p:nvSpPr>
          <p:cNvPr id="7" name="TextBox 6">
            <a:extLst>
              <a:ext uri="{FF2B5EF4-FFF2-40B4-BE49-F238E27FC236}">
                <a16:creationId xmlns:a16="http://schemas.microsoft.com/office/drawing/2014/main" id="{524BA411-E044-40B6-9F4B-D28DAA1D4411}"/>
              </a:ext>
            </a:extLst>
          </p:cNvPr>
          <p:cNvSpPr txBox="1"/>
          <p:nvPr/>
        </p:nvSpPr>
        <p:spPr>
          <a:xfrm>
            <a:off x="607958" y="6016486"/>
            <a:ext cx="3684022" cy="276999"/>
          </a:xfrm>
          <a:prstGeom prst="rect">
            <a:avLst/>
          </a:prstGeom>
          <a:noFill/>
        </p:spPr>
        <p:txBody>
          <a:bodyPr wrap="none" rtlCol="0">
            <a:spAutoFit/>
          </a:bodyPr>
          <a:lstStyle/>
          <a:p>
            <a:r>
              <a:rPr lang="en-US" sz="1200" b="1" dirty="0"/>
              <a:t>*RF – Random Forest, LR – Logistic Regression</a:t>
            </a:r>
          </a:p>
        </p:txBody>
      </p:sp>
      <p:sp>
        <p:nvSpPr>
          <p:cNvPr id="8" name="Text Placeholder 3">
            <a:extLst>
              <a:ext uri="{FF2B5EF4-FFF2-40B4-BE49-F238E27FC236}">
                <a16:creationId xmlns:a16="http://schemas.microsoft.com/office/drawing/2014/main" id="{E4C2BD19-F180-494F-91BE-08ED103DCA51}"/>
              </a:ext>
            </a:extLst>
          </p:cNvPr>
          <p:cNvSpPr txBox="1">
            <a:spLocks/>
          </p:cNvSpPr>
          <p:nvPr/>
        </p:nvSpPr>
        <p:spPr>
          <a:xfrm>
            <a:off x="625463" y="1140983"/>
            <a:ext cx="10559372" cy="832832"/>
          </a:xfrm>
          <a:prstGeom prst="rect">
            <a:avLst/>
          </a:prstGeom>
        </p:spPr>
        <p:txBody>
          <a:bodyPr vert="horz" lIns="0" tIns="60949" rIns="0" bIns="60949" rtlCol="0">
            <a:no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3499"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3199"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2899"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2699"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lvl="0"/>
            <a:r>
              <a:rPr lang="en-US" sz="1600" b="1" dirty="0">
                <a:solidFill>
                  <a:srgbClr val="0070C0"/>
                </a:solidFill>
              </a:rPr>
              <a:t>Accuracy Measures for Stocks with ~55% or greater accuracy on Test Set (i.e. at least 10% better than Random Guessing)</a:t>
            </a:r>
          </a:p>
        </p:txBody>
      </p:sp>
    </p:spTree>
    <p:extLst>
      <p:ext uri="{BB962C8B-B14F-4D97-AF65-F5344CB8AC3E}">
        <p14:creationId xmlns:p14="http://schemas.microsoft.com/office/powerpoint/2010/main" val="309960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07485" y="310121"/>
            <a:ext cx="10977033" cy="1161492"/>
          </a:xfrm>
        </p:spPr>
        <p:txBody>
          <a:bodyPr anchor="ctr"/>
          <a:lstStyle/>
          <a:p>
            <a:r>
              <a:rPr lang="en-US" dirty="0">
                <a:latin typeface="Arial" panose="020B0604020202020204" pitchFamily="34" charset="0"/>
              </a:rPr>
              <a:t>Agenda</a:t>
            </a:r>
          </a:p>
        </p:txBody>
      </p:sp>
      <p:sp>
        <p:nvSpPr>
          <p:cNvPr id="12" name="Slide Number Placeholder 7"/>
          <p:cNvSpPr>
            <a:spLocks noGrp="1"/>
          </p:cNvSpPr>
          <p:nvPr>
            <p:ph type="sldNum" sz="quarter" idx="4"/>
          </p:nvPr>
        </p:nvSpPr>
        <p:spPr>
          <a:prstGeom prst="rect">
            <a:avLst/>
          </a:prstGeom>
        </p:spPr>
        <p:txBody>
          <a:bodyPr vert="horz" wrap="square" lIns="91440" tIns="45720" rIns="0" bIns="45720" numCol="1" anchor="ctr" anchorCtr="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fld id="{90CBDC3A-D49F-4631-A8C7-55D59B33E5FA}" type="slidenum">
              <a:rPr kumimoji="0" lang="en-US" sz="9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p:cNvSpPr/>
          <p:nvPr/>
        </p:nvSpPr>
        <p:spPr>
          <a:xfrm>
            <a:off x="749524" y="2106047"/>
            <a:ext cx="9077056" cy="800219"/>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Rectangle 7"/>
          <p:cNvSpPr/>
          <p:nvPr/>
        </p:nvSpPr>
        <p:spPr>
          <a:xfrm>
            <a:off x="749524" y="2029514"/>
            <a:ext cx="8683628" cy="4230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Rectangle 9"/>
          <p:cNvSpPr/>
          <p:nvPr/>
        </p:nvSpPr>
        <p:spPr>
          <a:xfrm>
            <a:off x="989461" y="2106047"/>
            <a:ext cx="7537001" cy="3139321"/>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b="1" kern="0" dirty="0">
                <a:solidFill>
                  <a:srgbClr val="FFFFFF"/>
                </a:solidFill>
              </a:rPr>
              <a:t>Introduction</a:t>
            </a:r>
            <a:endParaRPr kumimoji="0" lang="en-US" sz="1600" b="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Tools, Infrastructure and Software Packages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Data Preparation and EDA</a:t>
            </a:r>
            <a:endParaRPr kumimoji="0" lang="en-US" sz="1600" b="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Stock Prediction Algorithm and Methodology</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Sentiment Mining Modeling Approach</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Models Evaluated and Validation Measures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Output Visualization </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Conclusion and Next Steps</a:t>
            </a:r>
            <a:endParaRPr kumimoji="0" lang="en-US" sz="16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482243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07485" y="310121"/>
            <a:ext cx="10977033" cy="1161492"/>
          </a:xfrm>
        </p:spPr>
        <p:txBody>
          <a:bodyPr anchor="ctr"/>
          <a:lstStyle/>
          <a:p>
            <a:r>
              <a:rPr lang="en-US" dirty="0">
                <a:latin typeface="Arial" panose="020B0604020202020204" pitchFamily="34" charset="0"/>
              </a:rPr>
              <a:t>Agenda</a:t>
            </a:r>
          </a:p>
        </p:txBody>
      </p:sp>
      <p:sp>
        <p:nvSpPr>
          <p:cNvPr id="12" name="Slide Number Placeholder 7"/>
          <p:cNvSpPr>
            <a:spLocks noGrp="1"/>
          </p:cNvSpPr>
          <p:nvPr>
            <p:ph type="sldNum" sz="quarter" idx="4"/>
          </p:nvPr>
        </p:nvSpPr>
        <p:spPr>
          <a:prstGeom prst="rect">
            <a:avLst/>
          </a:prstGeom>
        </p:spPr>
        <p:txBody>
          <a:bodyPr vert="horz" wrap="square" lIns="91440" tIns="45720" rIns="0" bIns="45720" numCol="1" anchor="ctr" anchorCtr="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fld id="{90CBDC3A-D49F-4631-A8C7-55D59B33E5FA}" type="slidenum">
              <a:rPr kumimoji="0" lang="en-US" sz="9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20</a:t>
            </a:fld>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p:cNvSpPr/>
          <p:nvPr/>
        </p:nvSpPr>
        <p:spPr>
          <a:xfrm>
            <a:off x="749524" y="2106047"/>
            <a:ext cx="9077056" cy="800219"/>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Rectangle 7"/>
          <p:cNvSpPr/>
          <p:nvPr/>
        </p:nvSpPr>
        <p:spPr>
          <a:xfrm>
            <a:off x="749524" y="4439064"/>
            <a:ext cx="8683628" cy="4230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Rectangle 9"/>
          <p:cNvSpPr/>
          <p:nvPr/>
        </p:nvSpPr>
        <p:spPr>
          <a:xfrm>
            <a:off x="989461" y="2106047"/>
            <a:ext cx="7537001" cy="3139321"/>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Introduction</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Tools, Infrastructure and Software Packages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Data Gathering, Preparation and EDA</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Stock Prediction Algorithm and Methodology</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Sentiment Mining Modeling Approach</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Model Validation &amp; Accuracy Measures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1" i="0" u="none" strike="noStrike" kern="0" cap="none" spc="0" normalizeH="0" baseline="0" noProof="0" dirty="0">
                <a:ln>
                  <a:noFill/>
                </a:ln>
                <a:solidFill>
                  <a:srgbClr val="FFFFFF"/>
                </a:solidFill>
                <a:effectLst/>
                <a:uLnTx/>
                <a:uFillTx/>
              </a:rPr>
              <a:t>Output Visualization </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Conclusion and Next Steps</a:t>
            </a:r>
            <a:endParaRPr kumimoji="0" lang="en-US" sz="16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11238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CEDE0A-1D77-4A2E-A2EE-6B1DCCDCCB4D}"/>
              </a:ext>
            </a:extLst>
          </p:cNvPr>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21</a:t>
            </a:fld>
            <a:endParaRPr lang="en-US" dirty="0">
              <a:solidFill>
                <a:srgbClr val="666666"/>
              </a:solidFill>
            </a:endParaRPr>
          </a:p>
        </p:txBody>
      </p:sp>
      <p:sp>
        <p:nvSpPr>
          <p:cNvPr id="3" name="Title 2">
            <a:extLst>
              <a:ext uri="{FF2B5EF4-FFF2-40B4-BE49-F238E27FC236}">
                <a16:creationId xmlns:a16="http://schemas.microsoft.com/office/drawing/2014/main" id="{2D4605C4-354A-44FE-ADB1-408952EBC730}"/>
              </a:ext>
            </a:extLst>
          </p:cNvPr>
          <p:cNvSpPr>
            <a:spLocks noGrp="1"/>
          </p:cNvSpPr>
          <p:nvPr>
            <p:ph type="title"/>
          </p:nvPr>
        </p:nvSpPr>
        <p:spPr/>
        <p:txBody>
          <a:bodyPr/>
          <a:lstStyle/>
          <a:p>
            <a:r>
              <a:rPr lang="en-US" sz="2000" b="1" dirty="0">
                <a:solidFill>
                  <a:srgbClr val="C00000"/>
                </a:solidFill>
              </a:rPr>
              <a:t>Tableau Dashboard Screenshot</a:t>
            </a:r>
            <a:endParaRPr lang="en-US" dirty="0"/>
          </a:p>
        </p:txBody>
      </p:sp>
    </p:spTree>
    <p:extLst>
      <p:ext uri="{BB962C8B-B14F-4D97-AF65-F5344CB8AC3E}">
        <p14:creationId xmlns:p14="http://schemas.microsoft.com/office/powerpoint/2010/main" val="283379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07485" y="310121"/>
            <a:ext cx="10977033" cy="1161492"/>
          </a:xfrm>
        </p:spPr>
        <p:txBody>
          <a:bodyPr anchor="ctr"/>
          <a:lstStyle/>
          <a:p>
            <a:r>
              <a:rPr lang="en-US" dirty="0">
                <a:latin typeface="Arial" panose="020B0604020202020204" pitchFamily="34" charset="0"/>
              </a:rPr>
              <a:t>Agenda</a:t>
            </a:r>
          </a:p>
        </p:txBody>
      </p:sp>
      <p:sp>
        <p:nvSpPr>
          <p:cNvPr id="12" name="Slide Number Placeholder 7"/>
          <p:cNvSpPr>
            <a:spLocks noGrp="1"/>
          </p:cNvSpPr>
          <p:nvPr>
            <p:ph type="sldNum" sz="quarter" idx="4"/>
          </p:nvPr>
        </p:nvSpPr>
        <p:spPr>
          <a:prstGeom prst="rect">
            <a:avLst/>
          </a:prstGeom>
        </p:spPr>
        <p:txBody>
          <a:bodyPr vert="horz" wrap="square" lIns="91440" tIns="45720" rIns="0" bIns="45720" numCol="1" anchor="ctr" anchorCtr="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fld id="{90CBDC3A-D49F-4631-A8C7-55D59B33E5FA}" type="slidenum">
              <a:rPr kumimoji="0" lang="en-US" sz="9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22</a:t>
            </a:fld>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p:cNvSpPr/>
          <p:nvPr/>
        </p:nvSpPr>
        <p:spPr>
          <a:xfrm>
            <a:off x="749524" y="2106047"/>
            <a:ext cx="9077056" cy="800219"/>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Rectangle 7"/>
          <p:cNvSpPr/>
          <p:nvPr/>
        </p:nvSpPr>
        <p:spPr>
          <a:xfrm>
            <a:off x="749524" y="4822288"/>
            <a:ext cx="8683628" cy="4230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Rectangle 9"/>
          <p:cNvSpPr/>
          <p:nvPr/>
        </p:nvSpPr>
        <p:spPr>
          <a:xfrm>
            <a:off x="989461" y="2106047"/>
            <a:ext cx="7537001" cy="3139321"/>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Introduction</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Tools, Infrastructure and Software Packages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Data Gathering, Preparation and EDA</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Stock Prediction Algorithm and Methodology</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Sentiment Mining Modeling Approach</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Model Validation &amp; Accuracy Measures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Output Visualization </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Conclusion and Next Steps</a:t>
            </a:r>
            <a:endParaRPr kumimoji="0" lang="en-US" sz="16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016123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95882A2-D133-4CE1-8DD9-46A5CD1D9FEB}"/>
              </a:ext>
            </a:extLst>
          </p:cNvPr>
          <p:cNvSpPr/>
          <p:nvPr/>
        </p:nvSpPr>
        <p:spPr bwMode="gray">
          <a:xfrm>
            <a:off x="8217790" y="2524170"/>
            <a:ext cx="3523636" cy="3374924"/>
          </a:xfrm>
          <a:prstGeom prst="rect">
            <a:avLst/>
          </a:prstGeom>
          <a:noFill/>
          <a:ln w="19050">
            <a:solidFill>
              <a:schemeClr val="accent3">
                <a:lumMod val="50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a:spcBef>
                <a:spcPts val="300"/>
              </a:spcBef>
              <a:spcAft>
                <a:spcPts val="300"/>
              </a:spcAft>
              <a:defRPr/>
            </a:pPr>
            <a:endParaRPr lang="it-IT" sz="1600" kern="0" dirty="0">
              <a:latin typeface="Calibri" panose="020F0502020204030204" pitchFamily="34" charset="0"/>
              <a:cs typeface="Calibri" panose="020F0502020204030204" pitchFamily="34" charset="0"/>
            </a:endParaRPr>
          </a:p>
          <a:p>
            <a:pPr marL="321750" indent="-285750">
              <a:buFont typeface="Arial" panose="020B0604020202020204" pitchFamily="34" charset="0"/>
              <a:buChar char="•"/>
              <a:defRPr/>
            </a:pPr>
            <a:r>
              <a:rPr lang="en-US" sz="1600" kern="0" dirty="0">
                <a:latin typeface="Calibri" panose="020F0502020204030204" pitchFamily="34" charset="0"/>
                <a:cs typeface="Calibri" panose="020F0502020204030204" pitchFamily="34" charset="0"/>
              </a:rPr>
              <a:t>In the absence of domain specific data, movie review data was considered to train a Sentiment classifier</a:t>
            </a:r>
          </a:p>
          <a:p>
            <a:pPr marL="321750" indent="-285750">
              <a:buFont typeface="Arial" panose="020B0604020202020204" pitchFamily="34" charset="0"/>
              <a:buChar char="•"/>
              <a:defRPr/>
            </a:pPr>
            <a:r>
              <a:rPr lang="en-US" sz="1600" kern="0" dirty="0">
                <a:latin typeface="Calibri" panose="020F0502020204030204" pitchFamily="34" charset="0"/>
                <a:cs typeface="Calibri" panose="020F0502020204030204" pitchFamily="34" charset="0"/>
              </a:rPr>
              <a:t>Given that News articles are significantly less polar than movie reviews and may also have domain specific vocabulary indicating sentiment, this is not an ideal choice</a:t>
            </a:r>
          </a:p>
          <a:p>
            <a:pPr marL="321750" indent="-285750">
              <a:buFont typeface="Arial" panose="020B0604020202020204" pitchFamily="34" charset="0"/>
              <a:buChar char="•"/>
              <a:defRPr/>
            </a:pPr>
            <a:r>
              <a:rPr lang="en-US" sz="1600" kern="0" dirty="0">
                <a:latin typeface="Calibri" panose="020F0502020204030204" pitchFamily="34" charset="0"/>
                <a:cs typeface="Calibri" panose="020F0502020204030204" pitchFamily="34" charset="0"/>
              </a:rPr>
              <a:t>Manually hand-labelling training data may be required to enhance Sentiment mining model accuracy</a:t>
            </a:r>
            <a:endParaRPr lang="it-IT" sz="1600" kern="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1CEDE0A-1D77-4A2E-A2EE-6B1DCCDCCB4D}"/>
              </a:ext>
            </a:extLst>
          </p:cNvPr>
          <p:cNvSpPr>
            <a:spLocks noGrp="1"/>
          </p:cNvSpPr>
          <p:nvPr>
            <p:ph type="sldNum" sz="quarter" idx="11"/>
          </p:nvPr>
        </p:nvSpPr>
        <p:spPr>
          <a:xfrm flipH="1">
            <a:off x="10716209" y="6325364"/>
            <a:ext cx="677794" cy="161888"/>
          </a:xfrm>
        </p:spPr>
        <p:txBody>
          <a:bodyPr/>
          <a:lstStyle/>
          <a:p>
            <a:pPr>
              <a:defRPr/>
            </a:pPr>
            <a:fld id="{90CBDC3A-D49F-4631-A8C7-55D59B33E5FA}" type="slidenum">
              <a:rPr lang="en-US" smtClean="0">
                <a:solidFill>
                  <a:srgbClr val="666666"/>
                </a:solidFill>
              </a:rPr>
              <a:pPr>
                <a:defRPr/>
              </a:pPr>
              <a:t>23</a:t>
            </a:fld>
            <a:endParaRPr lang="en-US" dirty="0">
              <a:solidFill>
                <a:srgbClr val="666666"/>
              </a:solidFill>
            </a:endParaRPr>
          </a:p>
        </p:txBody>
      </p:sp>
      <p:sp>
        <p:nvSpPr>
          <p:cNvPr id="38" name="Rectangle 37">
            <a:extLst>
              <a:ext uri="{FF2B5EF4-FFF2-40B4-BE49-F238E27FC236}">
                <a16:creationId xmlns:a16="http://schemas.microsoft.com/office/drawing/2014/main" id="{5BC5C5A2-09B8-47EA-9F3C-2FC201B3E694}"/>
              </a:ext>
            </a:extLst>
          </p:cNvPr>
          <p:cNvSpPr/>
          <p:nvPr/>
        </p:nvSpPr>
        <p:spPr bwMode="gray">
          <a:xfrm>
            <a:off x="8217789" y="2029789"/>
            <a:ext cx="3523636" cy="806046"/>
          </a:xfrm>
          <a:prstGeom prst="rect">
            <a:avLst/>
          </a:prstGeom>
          <a:solidFill>
            <a:schemeClr val="accent2">
              <a:lumMod val="20000"/>
              <a:lumOff val="80000"/>
            </a:schemeClr>
          </a:solidFill>
          <a:ln w="19050">
            <a:solidFill>
              <a:schemeClr val="accent3">
                <a:lumMod val="50000"/>
              </a:schemeClr>
            </a:solidFill>
            <a:prstDash val="sysDot"/>
            <a:miter lim="800000"/>
            <a:headEnd/>
            <a:tailEnd/>
          </a:ln>
          <a:effectLst/>
        </p:spPr>
        <p:txBody>
          <a:bodyPr vert="horz" wrap="square" lIns="72000" tIns="72000" rIns="72000" bIns="72000" numCol="1" rtlCol="0" anchor="ctr" anchorCtr="0" compatLnSpc="1">
            <a:prstTxWarp prst="textNoShape">
              <a:avLst/>
            </a:prstTxWarp>
            <a:noAutofit/>
          </a:bodyPr>
          <a:lstStyle/>
          <a:p>
            <a:pPr marL="36000" algn="ctr">
              <a:spcAft>
                <a:spcPts val="300"/>
              </a:spcAft>
              <a:defRPr/>
            </a:pPr>
            <a:endParaRPr lang="it-IT" sz="1600" b="1" kern="0" dirty="0">
              <a:solidFill>
                <a:prstClr val="white"/>
              </a:solidFill>
              <a:latin typeface="Arial" pitchFamily="34" charset="0"/>
              <a:cs typeface="Arial" pitchFamily="34" charset="0"/>
            </a:endParaRPr>
          </a:p>
        </p:txBody>
      </p:sp>
      <p:sp>
        <p:nvSpPr>
          <p:cNvPr id="3" name="Title 2">
            <a:extLst>
              <a:ext uri="{FF2B5EF4-FFF2-40B4-BE49-F238E27FC236}">
                <a16:creationId xmlns:a16="http://schemas.microsoft.com/office/drawing/2014/main" id="{2D4605C4-354A-44FE-ADB1-408952EBC730}"/>
              </a:ext>
            </a:extLst>
          </p:cNvPr>
          <p:cNvSpPr>
            <a:spLocks noGrp="1"/>
          </p:cNvSpPr>
          <p:nvPr>
            <p:ph type="title"/>
          </p:nvPr>
        </p:nvSpPr>
        <p:spPr/>
        <p:txBody>
          <a:bodyPr/>
          <a:lstStyle/>
          <a:p>
            <a:r>
              <a:rPr lang="en-US" sz="2400" b="1" dirty="0">
                <a:solidFill>
                  <a:srgbClr val="C00000"/>
                </a:solidFill>
              </a:rPr>
              <a:t>Conclusions and Next Steps</a:t>
            </a:r>
            <a:endParaRPr lang="en-US" dirty="0"/>
          </a:p>
        </p:txBody>
      </p:sp>
      <p:sp>
        <p:nvSpPr>
          <p:cNvPr id="6" name="Oval 5">
            <a:extLst>
              <a:ext uri="{FF2B5EF4-FFF2-40B4-BE49-F238E27FC236}">
                <a16:creationId xmlns:a16="http://schemas.microsoft.com/office/drawing/2014/main" id="{45B7C5F3-6B30-41F9-93A5-62C8D584082A}"/>
              </a:ext>
            </a:extLst>
          </p:cNvPr>
          <p:cNvSpPr/>
          <p:nvPr/>
        </p:nvSpPr>
        <p:spPr bwMode="gray">
          <a:xfrm>
            <a:off x="473853" y="1761565"/>
            <a:ext cx="268224" cy="268224"/>
          </a:xfrm>
          <a:prstGeom prst="ellipse">
            <a:avLst/>
          </a:prstGeom>
          <a:solidFill>
            <a:srgbClr val="00B050"/>
          </a:solidFill>
          <a:ln w="6350">
            <a:noFill/>
            <a:miter lim="800000"/>
            <a:headEnd/>
            <a:tailEnd/>
          </a:ln>
          <a:effectLst/>
        </p:spPr>
        <p:txBody>
          <a:bodyPr vert="horz" wrap="square" lIns="96000" tIns="96000" rIns="96000" bIns="96000" numCol="1" rtlCol="0" anchor="ctr" anchorCtr="0" compatLnSpc="1">
            <a:prstTxWarp prst="textNoShape">
              <a:avLst/>
            </a:prstTxWarp>
            <a:noAutofit/>
          </a:bodyPr>
          <a:lstStyle/>
          <a:p>
            <a:pPr algn="ctr" defTabSz="1219170" fontAlgn="base">
              <a:spcAft>
                <a:spcPts val="400"/>
              </a:spcAft>
            </a:pPr>
            <a:r>
              <a:rPr lang="en-US" sz="1400" b="1" kern="0" dirty="0">
                <a:solidFill>
                  <a:schemeClr val="bg1"/>
                </a:solidFill>
                <a:latin typeface="Arial" pitchFamily="34" charset="0"/>
                <a:cs typeface="Arial" pitchFamily="34" charset="0"/>
              </a:rPr>
              <a:t>1</a:t>
            </a:r>
          </a:p>
        </p:txBody>
      </p:sp>
      <p:sp>
        <p:nvSpPr>
          <p:cNvPr id="7" name="Rectangle 6">
            <a:extLst>
              <a:ext uri="{FF2B5EF4-FFF2-40B4-BE49-F238E27FC236}">
                <a16:creationId xmlns:a16="http://schemas.microsoft.com/office/drawing/2014/main" id="{24B8E598-4D44-4F89-8CAE-8D3587E7F5BF}"/>
              </a:ext>
            </a:extLst>
          </p:cNvPr>
          <p:cNvSpPr/>
          <p:nvPr/>
        </p:nvSpPr>
        <p:spPr bwMode="gray">
          <a:xfrm>
            <a:off x="681855" y="2524169"/>
            <a:ext cx="3479327" cy="3374925"/>
          </a:xfrm>
          <a:prstGeom prst="rect">
            <a:avLst/>
          </a:prstGeom>
          <a:noFill/>
          <a:ln w="19050">
            <a:solidFill>
              <a:schemeClr val="accent3">
                <a:lumMod val="50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a:spcBef>
                <a:spcPts val="300"/>
              </a:spcBef>
              <a:spcAft>
                <a:spcPts val="300"/>
              </a:spcAft>
              <a:defRPr/>
            </a:pPr>
            <a:endParaRPr lang="it-IT" sz="1600" kern="0" dirty="0">
              <a:latin typeface="Calibri" panose="020F0502020204030204" pitchFamily="34" charset="0"/>
              <a:cs typeface="Calibri" panose="020F0502020204030204" pitchFamily="34" charset="0"/>
            </a:endParaRPr>
          </a:p>
          <a:p>
            <a:pPr marL="321750" indent="-285750">
              <a:buFont typeface="Arial" panose="020B0604020202020204" pitchFamily="34" charset="0"/>
              <a:buChar char="•"/>
              <a:defRPr/>
            </a:pPr>
            <a:r>
              <a:rPr lang="en-US" sz="1600" kern="0" dirty="0">
                <a:latin typeface="Calibri" panose="020F0502020204030204" pitchFamily="34" charset="0"/>
                <a:cs typeface="Calibri" panose="020F0502020204030204" pitchFamily="34" charset="0"/>
              </a:rPr>
              <a:t>It’s extremely difficult to achieve high degree of accuracy with stock price (or even price direction) prediction</a:t>
            </a:r>
          </a:p>
          <a:p>
            <a:pPr marL="321750" indent="-285750">
              <a:buFont typeface="Arial" panose="020B0604020202020204" pitchFamily="34" charset="0"/>
              <a:buChar char="•"/>
              <a:defRPr/>
            </a:pPr>
            <a:r>
              <a:rPr lang="en-US" sz="1600" kern="0" dirty="0">
                <a:latin typeface="Calibri" panose="020F0502020204030204" pitchFamily="34" charset="0"/>
                <a:cs typeface="Calibri" panose="020F0502020204030204" pitchFamily="34" charset="0"/>
              </a:rPr>
              <a:t>In investment theory, this is referred to as the “Efficient Market Hypothesis”</a:t>
            </a:r>
          </a:p>
          <a:p>
            <a:pPr marL="321750" indent="-285750">
              <a:buFont typeface="Arial" panose="020B0604020202020204" pitchFamily="34" charset="0"/>
              <a:buChar char="•"/>
              <a:defRPr/>
            </a:pPr>
            <a:r>
              <a:rPr lang="en-US" sz="1600" kern="0" dirty="0">
                <a:latin typeface="Calibri" panose="020F0502020204030204" pitchFamily="34" charset="0"/>
                <a:cs typeface="Calibri" panose="020F0502020204030204" pitchFamily="34" charset="0"/>
              </a:rPr>
              <a:t>A possible enhancement would be to explore training the model on more granular, historical data (minute/hourly data)</a:t>
            </a:r>
            <a:endParaRPr lang="it-IT" sz="1600" kern="0" dirty="0">
              <a:latin typeface="Calibri" panose="020F0502020204030204" pitchFamily="34" charset="0"/>
              <a:cs typeface="Calibri" panose="020F0502020204030204" pitchFamily="34" charset="0"/>
            </a:endParaRPr>
          </a:p>
          <a:p>
            <a:pPr marL="321750" indent="-285750">
              <a:buFont typeface="Arial" panose="020B0604020202020204" pitchFamily="34" charset="0"/>
              <a:buChar char="•"/>
              <a:defRPr/>
            </a:pPr>
            <a:endParaRPr lang="it-IT" sz="1600" kern="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3A0BC501-9A2D-4B7D-9AC5-5616F6E125DE}"/>
              </a:ext>
            </a:extLst>
          </p:cNvPr>
          <p:cNvSpPr/>
          <p:nvPr/>
        </p:nvSpPr>
        <p:spPr bwMode="gray">
          <a:xfrm>
            <a:off x="681862" y="2029789"/>
            <a:ext cx="3479320" cy="806046"/>
          </a:xfrm>
          <a:prstGeom prst="rect">
            <a:avLst/>
          </a:prstGeom>
          <a:solidFill>
            <a:schemeClr val="accent2">
              <a:lumMod val="75000"/>
            </a:schemeClr>
          </a:solidFill>
          <a:ln w="19050">
            <a:solidFill>
              <a:schemeClr val="accent3">
                <a:lumMod val="50000"/>
              </a:schemeClr>
            </a:solidFill>
            <a:prstDash val="sysDot"/>
            <a:miter lim="800000"/>
            <a:headEnd/>
            <a:tailEnd/>
          </a:ln>
          <a:effectLst/>
        </p:spPr>
        <p:txBody>
          <a:bodyPr vert="horz" wrap="square" lIns="72000" tIns="72000" rIns="72000" bIns="72000" numCol="1" rtlCol="0" anchor="ctr" anchorCtr="0" compatLnSpc="1">
            <a:prstTxWarp prst="textNoShape">
              <a:avLst/>
            </a:prstTxWarp>
            <a:noAutofit/>
          </a:bodyPr>
          <a:lstStyle/>
          <a:p>
            <a:pPr marL="36000" algn="ctr">
              <a:spcAft>
                <a:spcPts val="300"/>
              </a:spcAft>
              <a:defRPr/>
            </a:pPr>
            <a:endParaRPr lang="it-IT" sz="1600" b="1" kern="0" dirty="0">
              <a:solidFill>
                <a:prstClr val="white"/>
              </a:solidFill>
              <a:latin typeface="Arial" pitchFamily="34" charset="0"/>
              <a:cs typeface="Arial" pitchFamily="34" charset="0"/>
            </a:endParaRPr>
          </a:p>
        </p:txBody>
      </p:sp>
      <p:grpSp>
        <p:nvGrpSpPr>
          <p:cNvPr id="9" name="Group 34">
            <a:extLst>
              <a:ext uri="{FF2B5EF4-FFF2-40B4-BE49-F238E27FC236}">
                <a16:creationId xmlns:a16="http://schemas.microsoft.com/office/drawing/2014/main" id="{4A502A9D-782A-4BD3-B2B7-61D0C48C049A}"/>
              </a:ext>
            </a:extLst>
          </p:cNvPr>
          <p:cNvGrpSpPr>
            <a:grpSpLocks noChangeAspect="1"/>
          </p:cNvGrpSpPr>
          <p:nvPr/>
        </p:nvGrpSpPr>
        <p:grpSpPr bwMode="auto">
          <a:xfrm>
            <a:off x="859707" y="2097746"/>
            <a:ext cx="587005" cy="574547"/>
            <a:chOff x="2372" y="1691"/>
            <a:chExt cx="973" cy="980"/>
          </a:xfrm>
          <a:solidFill>
            <a:schemeClr val="bg1"/>
          </a:solidFill>
        </p:grpSpPr>
        <p:sp>
          <p:nvSpPr>
            <p:cNvPr id="10" name="Freeform 35">
              <a:extLst>
                <a:ext uri="{FF2B5EF4-FFF2-40B4-BE49-F238E27FC236}">
                  <a16:creationId xmlns:a16="http://schemas.microsoft.com/office/drawing/2014/main" id="{CD30B1B4-E9EA-4080-8CC7-5A0FB8D4E1B9}"/>
                </a:ext>
              </a:extLst>
            </p:cNvPr>
            <p:cNvSpPr>
              <a:spLocks/>
            </p:cNvSpPr>
            <p:nvPr/>
          </p:nvSpPr>
          <p:spPr bwMode="auto">
            <a:xfrm>
              <a:off x="3016" y="1996"/>
              <a:ext cx="102" cy="99"/>
            </a:xfrm>
            <a:custGeom>
              <a:avLst/>
              <a:gdLst>
                <a:gd name="T0" fmla="*/ 13 w 43"/>
                <a:gd name="T1" fmla="*/ 42 h 42"/>
                <a:gd name="T2" fmla="*/ 43 w 43"/>
                <a:gd name="T3" fmla="*/ 25 h 42"/>
                <a:gd name="T4" fmla="*/ 25 w 43"/>
                <a:gd name="T5" fmla="*/ 0 h 42"/>
                <a:gd name="T6" fmla="*/ 0 w 43"/>
                <a:gd name="T7" fmla="*/ 24 h 42"/>
                <a:gd name="T8" fmla="*/ 13 w 43"/>
                <a:gd name="T9" fmla="*/ 42 h 42"/>
              </a:gdLst>
              <a:ahLst/>
              <a:cxnLst>
                <a:cxn ang="0">
                  <a:pos x="T0" y="T1"/>
                </a:cxn>
                <a:cxn ang="0">
                  <a:pos x="T2" y="T3"/>
                </a:cxn>
                <a:cxn ang="0">
                  <a:pos x="T4" y="T5"/>
                </a:cxn>
                <a:cxn ang="0">
                  <a:pos x="T6" y="T7"/>
                </a:cxn>
                <a:cxn ang="0">
                  <a:pos x="T8" y="T9"/>
                </a:cxn>
              </a:cxnLst>
              <a:rect l="0" t="0" r="r" b="b"/>
              <a:pathLst>
                <a:path w="43" h="42">
                  <a:moveTo>
                    <a:pt x="13" y="42"/>
                  </a:moveTo>
                  <a:cubicBezTo>
                    <a:pt x="43" y="25"/>
                    <a:pt x="43" y="25"/>
                    <a:pt x="43" y="25"/>
                  </a:cubicBezTo>
                  <a:cubicBezTo>
                    <a:pt x="38" y="16"/>
                    <a:pt x="32" y="8"/>
                    <a:pt x="25" y="0"/>
                  </a:cubicBezTo>
                  <a:cubicBezTo>
                    <a:pt x="0" y="24"/>
                    <a:pt x="0" y="24"/>
                    <a:pt x="0" y="24"/>
                  </a:cubicBezTo>
                  <a:cubicBezTo>
                    <a:pt x="5" y="30"/>
                    <a:pt x="9" y="36"/>
                    <a:pt x="13"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sp>
          <p:nvSpPr>
            <p:cNvPr id="11" name="Freeform 36">
              <a:extLst>
                <a:ext uri="{FF2B5EF4-FFF2-40B4-BE49-F238E27FC236}">
                  <a16:creationId xmlns:a16="http://schemas.microsoft.com/office/drawing/2014/main" id="{D77CB880-0B98-4ACD-B87F-04CC469229AF}"/>
                </a:ext>
              </a:extLst>
            </p:cNvPr>
            <p:cNvSpPr>
              <a:spLocks/>
            </p:cNvSpPr>
            <p:nvPr/>
          </p:nvSpPr>
          <p:spPr bwMode="auto">
            <a:xfrm>
              <a:off x="2372" y="1840"/>
              <a:ext cx="833" cy="831"/>
            </a:xfrm>
            <a:custGeom>
              <a:avLst/>
              <a:gdLst>
                <a:gd name="T0" fmla="*/ 268 w 353"/>
                <a:gd name="T1" fmla="*/ 265 h 352"/>
                <a:gd name="T2" fmla="*/ 87 w 353"/>
                <a:gd name="T3" fmla="*/ 265 h 352"/>
                <a:gd name="T4" fmla="*/ 87 w 353"/>
                <a:gd name="T5" fmla="*/ 84 h 352"/>
                <a:gd name="T6" fmla="*/ 229 w 353"/>
                <a:gd name="T7" fmla="*/ 58 h 352"/>
                <a:gd name="T8" fmla="*/ 245 w 353"/>
                <a:gd name="T9" fmla="*/ 27 h 352"/>
                <a:gd name="T10" fmla="*/ 63 w 353"/>
                <a:gd name="T11" fmla="*/ 60 h 352"/>
                <a:gd name="T12" fmla="*/ 63 w 353"/>
                <a:gd name="T13" fmla="*/ 289 h 352"/>
                <a:gd name="T14" fmla="*/ 292 w 353"/>
                <a:gd name="T15" fmla="*/ 289 h 352"/>
                <a:gd name="T16" fmla="*/ 324 w 353"/>
                <a:gd name="T17" fmla="*/ 105 h 352"/>
                <a:gd name="T18" fmla="*/ 293 w 353"/>
                <a:gd name="T19" fmla="*/ 121 h 352"/>
                <a:gd name="T20" fmla="*/ 268 w 353"/>
                <a:gd name="T21" fmla="*/ 26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52">
                  <a:moveTo>
                    <a:pt x="268" y="265"/>
                  </a:moveTo>
                  <a:cubicBezTo>
                    <a:pt x="218" y="314"/>
                    <a:pt x="137" y="314"/>
                    <a:pt x="87" y="265"/>
                  </a:cubicBezTo>
                  <a:cubicBezTo>
                    <a:pt x="38" y="215"/>
                    <a:pt x="38" y="134"/>
                    <a:pt x="87" y="84"/>
                  </a:cubicBezTo>
                  <a:cubicBezTo>
                    <a:pt x="126" y="46"/>
                    <a:pt x="182" y="37"/>
                    <a:pt x="229" y="58"/>
                  </a:cubicBezTo>
                  <a:cubicBezTo>
                    <a:pt x="245" y="27"/>
                    <a:pt x="245" y="27"/>
                    <a:pt x="245" y="27"/>
                  </a:cubicBezTo>
                  <a:cubicBezTo>
                    <a:pt x="185" y="0"/>
                    <a:pt x="112" y="11"/>
                    <a:pt x="63" y="60"/>
                  </a:cubicBezTo>
                  <a:cubicBezTo>
                    <a:pt x="0" y="123"/>
                    <a:pt x="0" y="226"/>
                    <a:pt x="63" y="289"/>
                  </a:cubicBezTo>
                  <a:cubicBezTo>
                    <a:pt x="126" y="352"/>
                    <a:pt x="229" y="352"/>
                    <a:pt x="292" y="289"/>
                  </a:cubicBezTo>
                  <a:cubicBezTo>
                    <a:pt x="342" y="239"/>
                    <a:pt x="353" y="165"/>
                    <a:pt x="324" y="105"/>
                  </a:cubicBezTo>
                  <a:cubicBezTo>
                    <a:pt x="293" y="121"/>
                    <a:pt x="293" y="121"/>
                    <a:pt x="293" y="121"/>
                  </a:cubicBezTo>
                  <a:cubicBezTo>
                    <a:pt x="315" y="168"/>
                    <a:pt x="307" y="226"/>
                    <a:pt x="268" y="2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sp>
          <p:nvSpPr>
            <p:cNvPr id="12" name="Freeform 37">
              <a:extLst>
                <a:ext uri="{FF2B5EF4-FFF2-40B4-BE49-F238E27FC236}">
                  <a16:creationId xmlns:a16="http://schemas.microsoft.com/office/drawing/2014/main" id="{F5BC5FAC-220A-446F-8CF6-A02362AB0CAB}"/>
                </a:ext>
              </a:extLst>
            </p:cNvPr>
            <p:cNvSpPr>
              <a:spLocks/>
            </p:cNvSpPr>
            <p:nvPr/>
          </p:nvSpPr>
          <p:spPr bwMode="auto">
            <a:xfrm>
              <a:off x="2946" y="1920"/>
              <a:ext cx="103" cy="107"/>
            </a:xfrm>
            <a:custGeom>
              <a:avLst/>
              <a:gdLst>
                <a:gd name="T0" fmla="*/ 20 w 44"/>
                <a:gd name="T1" fmla="*/ 45 h 45"/>
                <a:gd name="T2" fmla="*/ 44 w 44"/>
                <a:gd name="T3" fmla="*/ 21 h 45"/>
                <a:gd name="T4" fmla="*/ 16 w 44"/>
                <a:gd name="T5" fmla="*/ 0 h 45"/>
                <a:gd name="T6" fmla="*/ 0 w 44"/>
                <a:gd name="T7" fmla="*/ 31 h 45"/>
                <a:gd name="T8" fmla="*/ 20 w 44"/>
                <a:gd name="T9" fmla="*/ 45 h 45"/>
              </a:gdLst>
              <a:ahLst/>
              <a:cxnLst>
                <a:cxn ang="0">
                  <a:pos x="T0" y="T1"/>
                </a:cxn>
                <a:cxn ang="0">
                  <a:pos x="T2" y="T3"/>
                </a:cxn>
                <a:cxn ang="0">
                  <a:pos x="T4" y="T5"/>
                </a:cxn>
                <a:cxn ang="0">
                  <a:pos x="T6" y="T7"/>
                </a:cxn>
                <a:cxn ang="0">
                  <a:pos x="T8" y="T9"/>
                </a:cxn>
              </a:cxnLst>
              <a:rect l="0" t="0" r="r" b="b"/>
              <a:pathLst>
                <a:path w="44" h="45">
                  <a:moveTo>
                    <a:pt x="20" y="45"/>
                  </a:moveTo>
                  <a:cubicBezTo>
                    <a:pt x="44" y="21"/>
                    <a:pt x="44" y="21"/>
                    <a:pt x="44" y="21"/>
                  </a:cubicBezTo>
                  <a:cubicBezTo>
                    <a:pt x="35" y="13"/>
                    <a:pt x="26" y="6"/>
                    <a:pt x="16" y="0"/>
                  </a:cubicBezTo>
                  <a:cubicBezTo>
                    <a:pt x="0" y="31"/>
                    <a:pt x="0" y="31"/>
                    <a:pt x="0" y="31"/>
                  </a:cubicBezTo>
                  <a:cubicBezTo>
                    <a:pt x="7" y="35"/>
                    <a:pt x="13" y="40"/>
                    <a:pt x="20" y="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sp>
          <p:nvSpPr>
            <p:cNvPr id="13" name="Freeform 38">
              <a:extLst>
                <a:ext uri="{FF2B5EF4-FFF2-40B4-BE49-F238E27FC236}">
                  <a16:creationId xmlns:a16="http://schemas.microsoft.com/office/drawing/2014/main" id="{D7736EEF-6823-49F3-9880-BD2753ACDD84}"/>
                </a:ext>
              </a:extLst>
            </p:cNvPr>
            <p:cNvSpPr>
              <a:spLocks/>
            </p:cNvSpPr>
            <p:nvPr/>
          </p:nvSpPr>
          <p:spPr bwMode="auto">
            <a:xfrm>
              <a:off x="2544" y="2010"/>
              <a:ext cx="489" cy="489"/>
            </a:xfrm>
            <a:custGeom>
              <a:avLst/>
              <a:gdLst>
                <a:gd name="T0" fmla="*/ 147 w 207"/>
                <a:gd name="T1" fmla="*/ 145 h 207"/>
                <a:gd name="T2" fmla="*/ 62 w 207"/>
                <a:gd name="T3" fmla="*/ 145 h 207"/>
                <a:gd name="T4" fmla="*/ 62 w 207"/>
                <a:gd name="T5" fmla="*/ 60 h 207"/>
                <a:gd name="T6" fmla="*/ 126 w 207"/>
                <a:gd name="T7" fmla="*/ 46 h 207"/>
                <a:gd name="T8" fmla="*/ 142 w 207"/>
                <a:gd name="T9" fmla="*/ 15 h 207"/>
                <a:gd name="T10" fmla="*/ 37 w 207"/>
                <a:gd name="T11" fmla="*/ 35 h 207"/>
                <a:gd name="T12" fmla="*/ 37 w 207"/>
                <a:gd name="T13" fmla="*/ 170 h 207"/>
                <a:gd name="T14" fmla="*/ 172 w 207"/>
                <a:gd name="T15" fmla="*/ 170 h 207"/>
                <a:gd name="T16" fmla="*/ 192 w 207"/>
                <a:gd name="T17" fmla="*/ 64 h 207"/>
                <a:gd name="T18" fmla="*/ 161 w 207"/>
                <a:gd name="T19" fmla="*/ 80 h 207"/>
                <a:gd name="T20" fmla="*/ 147 w 207"/>
                <a:gd name="T21" fmla="*/ 1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207">
                  <a:moveTo>
                    <a:pt x="147" y="145"/>
                  </a:moveTo>
                  <a:cubicBezTo>
                    <a:pt x="124" y="169"/>
                    <a:pt x="85" y="169"/>
                    <a:pt x="62" y="145"/>
                  </a:cubicBezTo>
                  <a:cubicBezTo>
                    <a:pt x="38" y="122"/>
                    <a:pt x="38" y="83"/>
                    <a:pt x="62" y="60"/>
                  </a:cubicBezTo>
                  <a:cubicBezTo>
                    <a:pt x="79" y="42"/>
                    <a:pt x="105" y="38"/>
                    <a:pt x="126" y="46"/>
                  </a:cubicBezTo>
                  <a:cubicBezTo>
                    <a:pt x="142" y="15"/>
                    <a:pt x="142" y="15"/>
                    <a:pt x="142" y="15"/>
                  </a:cubicBezTo>
                  <a:cubicBezTo>
                    <a:pt x="107" y="0"/>
                    <a:pt x="66" y="7"/>
                    <a:pt x="37" y="35"/>
                  </a:cubicBezTo>
                  <a:cubicBezTo>
                    <a:pt x="0" y="72"/>
                    <a:pt x="0" y="132"/>
                    <a:pt x="37" y="170"/>
                  </a:cubicBezTo>
                  <a:cubicBezTo>
                    <a:pt x="74" y="207"/>
                    <a:pt x="135" y="207"/>
                    <a:pt x="172" y="170"/>
                  </a:cubicBezTo>
                  <a:cubicBezTo>
                    <a:pt x="200" y="141"/>
                    <a:pt x="207" y="99"/>
                    <a:pt x="192" y="64"/>
                  </a:cubicBezTo>
                  <a:cubicBezTo>
                    <a:pt x="161" y="80"/>
                    <a:pt x="161" y="80"/>
                    <a:pt x="161" y="80"/>
                  </a:cubicBezTo>
                  <a:cubicBezTo>
                    <a:pt x="169" y="102"/>
                    <a:pt x="165" y="128"/>
                    <a:pt x="147" y="1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sp>
          <p:nvSpPr>
            <p:cNvPr id="14" name="Freeform 39">
              <a:extLst>
                <a:ext uri="{FF2B5EF4-FFF2-40B4-BE49-F238E27FC236}">
                  <a16:creationId xmlns:a16="http://schemas.microsoft.com/office/drawing/2014/main" id="{63B11C73-5B6F-4D9B-9220-D2068AB10D12}"/>
                </a:ext>
              </a:extLst>
            </p:cNvPr>
            <p:cNvSpPr>
              <a:spLocks/>
            </p:cNvSpPr>
            <p:nvPr/>
          </p:nvSpPr>
          <p:spPr bwMode="auto">
            <a:xfrm>
              <a:off x="2903" y="2107"/>
              <a:ext cx="78" cy="64"/>
            </a:xfrm>
            <a:custGeom>
              <a:avLst/>
              <a:gdLst>
                <a:gd name="T0" fmla="*/ 0 w 33"/>
                <a:gd name="T1" fmla="*/ 24 h 27"/>
                <a:gd name="T2" fmla="*/ 2 w 33"/>
                <a:gd name="T3" fmla="*/ 27 h 27"/>
                <a:gd name="T4" fmla="*/ 33 w 33"/>
                <a:gd name="T5" fmla="*/ 10 h 27"/>
                <a:gd name="T6" fmla="*/ 25 w 33"/>
                <a:gd name="T7" fmla="*/ 0 h 27"/>
                <a:gd name="T8" fmla="*/ 0 w 33"/>
                <a:gd name="T9" fmla="*/ 24 h 27"/>
              </a:gdLst>
              <a:ahLst/>
              <a:cxnLst>
                <a:cxn ang="0">
                  <a:pos x="T0" y="T1"/>
                </a:cxn>
                <a:cxn ang="0">
                  <a:pos x="T2" y="T3"/>
                </a:cxn>
                <a:cxn ang="0">
                  <a:pos x="T4" y="T5"/>
                </a:cxn>
                <a:cxn ang="0">
                  <a:pos x="T6" y="T7"/>
                </a:cxn>
                <a:cxn ang="0">
                  <a:pos x="T8" y="T9"/>
                </a:cxn>
              </a:cxnLst>
              <a:rect l="0" t="0" r="r" b="b"/>
              <a:pathLst>
                <a:path w="33" h="27">
                  <a:moveTo>
                    <a:pt x="0" y="24"/>
                  </a:moveTo>
                  <a:cubicBezTo>
                    <a:pt x="1" y="25"/>
                    <a:pt x="2" y="26"/>
                    <a:pt x="2" y="27"/>
                  </a:cubicBezTo>
                  <a:cubicBezTo>
                    <a:pt x="33" y="10"/>
                    <a:pt x="33" y="10"/>
                    <a:pt x="33" y="10"/>
                  </a:cubicBezTo>
                  <a:cubicBezTo>
                    <a:pt x="30" y="7"/>
                    <a:pt x="28" y="3"/>
                    <a:pt x="25" y="0"/>
                  </a:cubicBez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sp>
          <p:nvSpPr>
            <p:cNvPr id="15" name="Freeform 40">
              <a:extLst>
                <a:ext uri="{FF2B5EF4-FFF2-40B4-BE49-F238E27FC236}">
                  <a16:creationId xmlns:a16="http://schemas.microsoft.com/office/drawing/2014/main" id="{361884BB-FED5-497F-8CFB-DFCC9EB5020B}"/>
                </a:ext>
              </a:extLst>
            </p:cNvPr>
            <p:cNvSpPr>
              <a:spLocks/>
            </p:cNvSpPr>
            <p:nvPr/>
          </p:nvSpPr>
          <p:spPr bwMode="auto">
            <a:xfrm>
              <a:off x="2870" y="2062"/>
              <a:ext cx="68" cy="78"/>
            </a:xfrm>
            <a:custGeom>
              <a:avLst/>
              <a:gdLst>
                <a:gd name="T0" fmla="*/ 29 w 29"/>
                <a:gd name="T1" fmla="*/ 9 h 33"/>
                <a:gd name="T2" fmla="*/ 16 w 29"/>
                <a:gd name="T3" fmla="*/ 0 h 33"/>
                <a:gd name="T4" fmla="*/ 0 w 29"/>
                <a:gd name="T5" fmla="*/ 30 h 33"/>
                <a:gd name="T6" fmla="*/ 5 w 29"/>
                <a:gd name="T7" fmla="*/ 33 h 33"/>
                <a:gd name="T8" fmla="*/ 29 w 29"/>
                <a:gd name="T9" fmla="*/ 9 h 33"/>
              </a:gdLst>
              <a:ahLst/>
              <a:cxnLst>
                <a:cxn ang="0">
                  <a:pos x="T0" y="T1"/>
                </a:cxn>
                <a:cxn ang="0">
                  <a:pos x="T2" y="T3"/>
                </a:cxn>
                <a:cxn ang="0">
                  <a:pos x="T4" y="T5"/>
                </a:cxn>
                <a:cxn ang="0">
                  <a:pos x="T6" y="T7"/>
                </a:cxn>
                <a:cxn ang="0">
                  <a:pos x="T8" y="T9"/>
                </a:cxn>
              </a:cxnLst>
              <a:rect l="0" t="0" r="r" b="b"/>
              <a:pathLst>
                <a:path w="29" h="33">
                  <a:moveTo>
                    <a:pt x="29" y="9"/>
                  </a:moveTo>
                  <a:cubicBezTo>
                    <a:pt x="25" y="5"/>
                    <a:pt x="21" y="2"/>
                    <a:pt x="16" y="0"/>
                  </a:cubicBezTo>
                  <a:cubicBezTo>
                    <a:pt x="0" y="30"/>
                    <a:pt x="0" y="30"/>
                    <a:pt x="0" y="30"/>
                  </a:cubicBezTo>
                  <a:cubicBezTo>
                    <a:pt x="2" y="31"/>
                    <a:pt x="3" y="32"/>
                    <a:pt x="5" y="33"/>
                  </a:cubicBezTo>
                  <a:lnTo>
                    <a:pt x="29"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sp>
          <p:nvSpPr>
            <p:cNvPr id="16" name="Freeform 41">
              <a:extLst>
                <a:ext uri="{FF2B5EF4-FFF2-40B4-BE49-F238E27FC236}">
                  <a16:creationId xmlns:a16="http://schemas.microsoft.com/office/drawing/2014/main" id="{A7D406F6-9B1D-4C5C-AF96-1D89CF229AA4}"/>
                </a:ext>
              </a:extLst>
            </p:cNvPr>
            <p:cNvSpPr>
              <a:spLocks/>
            </p:cNvSpPr>
            <p:nvPr/>
          </p:nvSpPr>
          <p:spPr bwMode="auto">
            <a:xfrm>
              <a:off x="2728" y="2187"/>
              <a:ext cx="130" cy="128"/>
            </a:xfrm>
            <a:custGeom>
              <a:avLst/>
              <a:gdLst>
                <a:gd name="T0" fmla="*/ 22 w 55"/>
                <a:gd name="T1" fmla="*/ 28 h 54"/>
                <a:gd name="T2" fmla="*/ 21 w 55"/>
                <a:gd name="T3" fmla="*/ 27 h 54"/>
                <a:gd name="T4" fmla="*/ 22 w 55"/>
                <a:gd name="T5" fmla="*/ 24 h 54"/>
                <a:gd name="T6" fmla="*/ 33 w 55"/>
                <a:gd name="T7" fmla="*/ 2 h 54"/>
                <a:gd name="T8" fmla="*/ 10 w 55"/>
                <a:gd name="T9" fmla="*/ 9 h 54"/>
                <a:gd name="T10" fmla="*/ 10 w 55"/>
                <a:gd name="T11" fmla="*/ 45 h 54"/>
                <a:gd name="T12" fmla="*/ 46 w 55"/>
                <a:gd name="T13" fmla="*/ 45 h 54"/>
                <a:gd name="T14" fmla="*/ 53 w 55"/>
                <a:gd name="T15" fmla="*/ 21 h 54"/>
                <a:gd name="T16" fmla="*/ 31 w 55"/>
                <a:gd name="T17" fmla="*/ 33 h 54"/>
                <a:gd name="T18" fmla="*/ 29 w 55"/>
                <a:gd name="T19" fmla="*/ 33 h 54"/>
                <a:gd name="T20" fmla="*/ 25 w 55"/>
                <a:gd name="T21" fmla="*/ 32 h 54"/>
                <a:gd name="T22" fmla="*/ 24 w 55"/>
                <a:gd name="T23" fmla="*/ 31 h 54"/>
                <a:gd name="T24" fmla="*/ 22 w 55"/>
                <a:gd name="T25"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4">
                  <a:moveTo>
                    <a:pt x="22" y="28"/>
                  </a:moveTo>
                  <a:cubicBezTo>
                    <a:pt x="22" y="27"/>
                    <a:pt x="21" y="27"/>
                    <a:pt x="21" y="27"/>
                  </a:cubicBezTo>
                  <a:cubicBezTo>
                    <a:pt x="21" y="25"/>
                    <a:pt x="22" y="24"/>
                    <a:pt x="22" y="24"/>
                  </a:cubicBezTo>
                  <a:cubicBezTo>
                    <a:pt x="33" y="2"/>
                    <a:pt x="33" y="2"/>
                    <a:pt x="33" y="2"/>
                  </a:cubicBezTo>
                  <a:cubicBezTo>
                    <a:pt x="25" y="0"/>
                    <a:pt x="16" y="3"/>
                    <a:pt x="10" y="9"/>
                  </a:cubicBezTo>
                  <a:cubicBezTo>
                    <a:pt x="0" y="19"/>
                    <a:pt x="0" y="35"/>
                    <a:pt x="10" y="45"/>
                  </a:cubicBezTo>
                  <a:cubicBezTo>
                    <a:pt x="20" y="54"/>
                    <a:pt x="36" y="54"/>
                    <a:pt x="46" y="45"/>
                  </a:cubicBezTo>
                  <a:cubicBezTo>
                    <a:pt x="52" y="38"/>
                    <a:pt x="55" y="29"/>
                    <a:pt x="53" y="21"/>
                  </a:cubicBezTo>
                  <a:cubicBezTo>
                    <a:pt x="31" y="33"/>
                    <a:pt x="31" y="33"/>
                    <a:pt x="31" y="33"/>
                  </a:cubicBezTo>
                  <a:cubicBezTo>
                    <a:pt x="31" y="33"/>
                    <a:pt x="30" y="33"/>
                    <a:pt x="29" y="33"/>
                  </a:cubicBezTo>
                  <a:cubicBezTo>
                    <a:pt x="28" y="33"/>
                    <a:pt x="26" y="33"/>
                    <a:pt x="25" y="32"/>
                  </a:cubicBezTo>
                  <a:cubicBezTo>
                    <a:pt x="25" y="32"/>
                    <a:pt x="24" y="31"/>
                    <a:pt x="24" y="31"/>
                  </a:cubicBezTo>
                  <a:cubicBezTo>
                    <a:pt x="23" y="30"/>
                    <a:pt x="22" y="29"/>
                    <a:pt x="22"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sp>
          <p:nvSpPr>
            <p:cNvPr id="17" name="Freeform 42">
              <a:extLst>
                <a:ext uri="{FF2B5EF4-FFF2-40B4-BE49-F238E27FC236}">
                  <a16:creationId xmlns:a16="http://schemas.microsoft.com/office/drawing/2014/main" id="{4DA83228-4848-46CF-9F14-7728AF08553E}"/>
                </a:ext>
              </a:extLst>
            </p:cNvPr>
            <p:cNvSpPr>
              <a:spLocks/>
            </p:cNvSpPr>
            <p:nvPr/>
          </p:nvSpPr>
          <p:spPr bwMode="auto">
            <a:xfrm>
              <a:off x="2794" y="1691"/>
              <a:ext cx="314" cy="539"/>
            </a:xfrm>
            <a:custGeom>
              <a:avLst/>
              <a:gdLst>
                <a:gd name="T0" fmla="*/ 16 w 133"/>
                <a:gd name="T1" fmla="*/ 211 h 228"/>
                <a:gd name="T2" fmla="*/ 103 w 133"/>
                <a:gd name="T3" fmla="*/ 46 h 228"/>
                <a:gd name="T4" fmla="*/ 104 w 133"/>
                <a:gd name="T5" fmla="*/ 46 h 228"/>
                <a:gd name="T6" fmla="*/ 104 w 133"/>
                <a:gd name="T7" fmla="*/ 46 h 228"/>
                <a:gd name="T8" fmla="*/ 133 w 133"/>
                <a:gd name="T9" fmla="*/ 19 h 228"/>
                <a:gd name="T10" fmla="*/ 126 w 133"/>
                <a:gd name="T11" fmla="*/ 17 h 228"/>
                <a:gd name="T12" fmla="*/ 111 w 133"/>
                <a:gd name="T13" fmla="*/ 21 h 228"/>
                <a:gd name="T14" fmla="*/ 109 w 133"/>
                <a:gd name="T15" fmla="*/ 22 h 228"/>
                <a:gd name="T16" fmla="*/ 109 w 133"/>
                <a:gd name="T17" fmla="*/ 20 h 228"/>
                <a:gd name="T18" fmla="*/ 99 w 133"/>
                <a:gd name="T19" fmla="*/ 0 h 228"/>
                <a:gd name="T20" fmla="*/ 93 w 133"/>
                <a:gd name="T21" fmla="*/ 40 h 228"/>
                <a:gd name="T22" fmla="*/ 93 w 133"/>
                <a:gd name="T23" fmla="*/ 41 h 228"/>
                <a:gd name="T24" fmla="*/ 93 w 133"/>
                <a:gd name="T25" fmla="*/ 42 h 228"/>
                <a:gd name="T26" fmla="*/ 0 w 133"/>
                <a:gd name="T27" fmla="*/ 228 h 228"/>
                <a:gd name="T28" fmla="*/ 16 w 133"/>
                <a:gd name="T29" fmla="*/ 2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228">
                  <a:moveTo>
                    <a:pt x="16" y="211"/>
                  </a:moveTo>
                  <a:cubicBezTo>
                    <a:pt x="103" y="46"/>
                    <a:pt x="103" y="46"/>
                    <a:pt x="103" y="46"/>
                  </a:cubicBezTo>
                  <a:cubicBezTo>
                    <a:pt x="104" y="46"/>
                    <a:pt x="104" y="46"/>
                    <a:pt x="104" y="46"/>
                  </a:cubicBezTo>
                  <a:cubicBezTo>
                    <a:pt x="104" y="46"/>
                    <a:pt x="104" y="46"/>
                    <a:pt x="104" y="46"/>
                  </a:cubicBezTo>
                  <a:cubicBezTo>
                    <a:pt x="106" y="46"/>
                    <a:pt x="122" y="45"/>
                    <a:pt x="133" y="19"/>
                  </a:cubicBezTo>
                  <a:cubicBezTo>
                    <a:pt x="131" y="18"/>
                    <a:pt x="129" y="17"/>
                    <a:pt x="126" y="17"/>
                  </a:cubicBezTo>
                  <a:cubicBezTo>
                    <a:pt x="119" y="17"/>
                    <a:pt x="111" y="21"/>
                    <a:pt x="111" y="21"/>
                  </a:cubicBezTo>
                  <a:cubicBezTo>
                    <a:pt x="109" y="22"/>
                    <a:pt x="109" y="22"/>
                    <a:pt x="109" y="22"/>
                  </a:cubicBezTo>
                  <a:cubicBezTo>
                    <a:pt x="109" y="20"/>
                    <a:pt x="109" y="20"/>
                    <a:pt x="109" y="20"/>
                  </a:cubicBezTo>
                  <a:cubicBezTo>
                    <a:pt x="109" y="20"/>
                    <a:pt x="108" y="5"/>
                    <a:pt x="99" y="0"/>
                  </a:cubicBezTo>
                  <a:cubicBezTo>
                    <a:pt x="83" y="26"/>
                    <a:pt x="93" y="40"/>
                    <a:pt x="93" y="40"/>
                  </a:cubicBezTo>
                  <a:cubicBezTo>
                    <a:pt x="93" y="41"/>
                    <a:pt x="93" y="41"/>
                    <a:pt x="93" y="41"/>
                  </a:cubicBezTo>
                  <a:cubicBezTo>
                    <a:pt x="93" y="42"/>
                    <a:pt x="93" y="42"/>
                    <a:pt x="93" y="42"/>
                  </a:cubicBezTo>
                  <a:cubicBezTo>
                    <a:pt x="0" y="228"/>
                    <a:pt x="0" y="228"/>
                    <a:pt x="0" y="228"/>
                  </a:cubicBezTo>
                  <a:lnTo>
                    <a:pt x="16" y="2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sp>
          <p:nvSpPr>
            <p:cNvPr id="18" name="Freeform 43">
              <a:extLst>
                <a:ext uri="{FF2B5EF4-FFF2-40B4-BE49-F238E27FC236}">
                  <a16:creationId xmlns:a16="http://schemas.microsoft.com/office/drawing/2014/main" id="{CF0CD081-7E79-47CF-BD4F-8D00C0850732}"/>
                </a:ext>
              </a:extLst>
            </p:cNvPr>
            <p:cNvSpPr>
              <a:spLocks/>
            </p:cNvSpPr>
            <p:nvPr/>
          </p:nvSpPr>
          <p:spPr bwMode="auto">
            <a:xfrm>
              <a:off x="2818" y="1925"/>
              <a:ext cx="527" cy="324"/>
            </a:xfrm>
            <a:custGeom>
              <a:avLst/>
              <a:gdLst>
                <a:gd name="T0" fmla="*/ 0 w 223"/>
                <a:gd name="T1" fmla="*/ 137 h 137"/>
                <a:gd name="T2" fmla="*/ 183 w 223"/>
                <a:gd name="T3" fmla="*/ 40 h 137"/>
                <a:gd name="T4" fmla="*/ 184 w 223"/>
                <a:gd name="T5" fmla="*/ 40 h 137"/>
                <a:gd name="T6" fmla="*/ 196 w 223"/>
                <a:gd name="T7" fmla="*/ 44 h 137"/>
                <a:gd name="T8" fmla="*/ 223 w 223"/>
                <a:gd name="T9" fmla="*/ 34 h 137"/>
                <a:gd name="T10" fmla="*/ 204 w 223"/>
                <a:gd name="T11" fmla="*/ 24 h 137"/>
                <a:gd name="T12" fmla="*/ 201 w 223"/>
                <a:gd name="T13" fmla="*/ 24 h 137"/>
                <a:gd name="T14" fmla="*/ 203 w 223"/>
                <a:gd name="T15" fmla="*/ 22 h 137"/>
                <a:gd name="T16" fmla="*/ 205 w 223"/>
                <a:gd name="T17" fmla="*/ 0 h 137"/>
                <a:gd name="T18" fmla="*/ 178 w 223"/>
                <a:gd name="T19" fmla="*/ 29 h 137"/>
                <a:gd name="T20" fmla="*/ 178 w 223"/>
                <a:gd name="T21" fmla="*/ 30 h 137"/>
                <a:gd name="T22" fmla="*/ 18 w 223"/>
                <a:gd name="T23" fmla="*/ 119 h 137"/>
                <a:gd name="T24" fmla="*/ 0 w 223"/>
                <a:gd name="T2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137">
                  <a:moveTo>
                    <a:pt x="0" y="137"/>
                  </a:moveTo>
                  <a:cubicBezTo>
                    <a:pt x="183" y="40"/>
                    <a:pt x="183" y="40"/>
                    <a:pt x="183" y="40"/>
                  </a:cubicBezTo>
                  <a:cubicBezTo>
                    <a:pt x="184" y="40"/>
                    <a:pt x="184" y="40"/>
                    <a:pt x="184" y="40"/>
                  </a:cubicBezTo>
                  <a:cubicBezTo>
                    <a:pt x="184" y="40"/>
                    <a:pt x="188" y="44"/>
                    <a:pt x="196" y="44"/>
                  </a:cubicBezTo>
                  <a:cubicBezTo>
                    <a:pt x="204" y="44"/>
                    <a:pt x="213" y="40"/>
                    <a:pt x="223" y="34"/>
                  </a:cubicBezTo>
                  <a:cubicBezTo>
                    <a:pt x="219" y="26"/>
                    <a:pt x="204" y="24"/>
                    <a:pt x="204" y="24"/>
                  </a:cubicBezTo>
                  <a:cubicBezTo>
                    <a:pt x="201" y="24"/>
                    <a:pt x="201" y="24"/>
                    <a:pt x="201" y="24"/>
                  </a:cubicBezTo>
                  <a:cubicBezTo>
                    <a:pt x="203" y="22"/>
                    <a:pt x="203" y="22"/>
                    <a:pt x="203" y="22"/>
                  </a:cubicBezTo>
                  <a:cubicBezTo>
                    <a:pt x="203" y="21"/>
                    <a:pt x="210" y="9"/>
                    <a:pt x="205" y="0"/>
                  </a:cubicBezTo>
                  <a:cubicBezTo>
                    <a:pt x="178" y="12"/>
                    <a:pt x="178" y="29"/>
                    <a:pt x="178" y="29"/>
                  </a:cubicBezTo>
                  <a:cubicBezTo>
                    <a:pt x="178" y="30"/>
                    <a:pt x="178" y="30"/>
                    <a:pt x="178" y="30"/>
                  </a:cubicBezTo>
                  <a:cubicBezTo>
                    <a:pt x="18" y="119"/>
                    <a:pt x="18" y="119"/>
                    <a:pt x="18" y="119"/>
                  </a:cubicBezTo>
                  <a:lnTo>
                    <a:pt x="0" y="13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sp>
          <p:nvSpPr>
            <p:cNvPr id="19" name="Freeform 44">
              <a:extLst>
                <a:ext uri="{FF2B5EF4-FFF2-40B4-BE49-F238E27FC236}">
                  <a16:creationId xmlns:a16="http://schemas.microsoft.com/office/drawing/2014/main" id="{07E3B6EA-3FE5-4BD0-86A8-B8AC1A9635BA}"/>
                </a:ext>
              </a:extLst>
            </p:cNvPr>
            <p:cNvSpPr>
              <a:spLocks/>
            </p:cNvSpPr>
            <p:nvPr/>
          </p:nvSpPr>
          <p:spPr bwMode="auto">
            <a:xfrm>
              <a:off x="2785" y="1793"/>
              <a:ext cx="465" cy="465"/>
            </a:xfrm>
            <a:custGeom>
              <a:avLst/>
              <a:gdLst>
                <a:gd name="T0" fmla="*/ 1 w 197"/>
                <a:gd name="T1" fmla="*/ 192 h 197"/>
                <a:gd name="T2" fmla="*/ 0 w 197"/>
                <a:gd name="T3" fmla="*/ 193 h 197"/>
                <a:gd name="T4" fmla="*/ 2 w 197"/>
                <a:gd name="T5" fmla="*/ 196 h 197"/>
                <a:gd name="T6" fmla="*/ 5 w 197"/>
                <a:gd name="T7" fmla="*/ 197 h 197"/>
                <a:gd name="T8" fmla="*/ 5 w 197"/>
                <a:gd name="T9" fmla="*/ 197 h 197"/>
                <a:gd name="T10" fmla="*/ 161 w 197"/>
                <a:gd name="T11" fmla="*/ 45 h 197"/>
                <a:gd name="T12" fmla="*/ 162 w 197"/>
                <a:gd name="T13" fmla="*/ 45 h 197"/>
                <a:gd name="T14" fmla="*/ 167 w 197"/>
                <a:gd name="T15" fmla="*/ 46 h 197"/>
                <a:gd name="T16" fmla="*/ 197 w 197"/>
                <a:gd name="T17" fmla="*/ 28 h 197"/>
                <a:gd name="T18" fmla="*/ 176 w 197"/>
                <a:gd name="T19" fmla="*/ 24 h 197"/>
                <a:gd name="T20" fmla="*/ 174 w 197"/>
                <a:gd name="T21" fmla="*/ 24 h 197"/>
                <a:gd name="T22" fmla="*/ 174 w 197"/>
                <a:gd name="T23" fmla="*/ 22 h 197"/>
                <a:gd name="T24" fmla="*/ 170 w 197"/>
                <a:gd name="T25" fmla="*/ 0 h 197"/>
                <a:gd name="T26" fmla="*/ 152 w 197"/>
                <a:gd name="T27" fmla="*/ 36 h 197"/>
                <a:gd name="T28" fmla="*/ 153 w 197"/>
                <a:gd name="T29" fmla="*/ 37 h 197"/>
                <a:gd name="T30" fmla="*/ 152 w 197"/>
                <a:gd name="T31" fmla="*/ 38 h 197"/>
                <a:gd name="T32" fmla="*/ 1 w 197"/>
                <a:gd name="T33" fmla="*/ 19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197">
                  <a:moveTo>
                    <a:pt x="1" y="192"/>
                  </a:moveTo>
                  <a:cubicBezTo>
                    <a:pt x="1" y="192"/>
                    <a:pt x="0" y="193"/>
                    <a:pt x="0" y="193"/>
                  </a:cubicBezTo>
                  <a:cubicBezTo>
                    <a:pt x="0" y="194"/>
                    <a:pt x="1" y="195"/>
                    <a:pt x="2" y="196"/>
                  </a:cubicBezTo>
                  <a:cubicBezTo>
                    <a:pt x="3" y="197"/>
                    <a:pt x="4" y="197"/>
                    <a:pt x="5" y="197"/>
                  </a:cubicBezTo>
                  <a:cubicBezTo>
                    <a:pt x="5" y="197"/>
                    <a:pt x="5" y="197"/>
                    <a:pt x="5" y="197"/>
                  </a:cubicBezTo>
                  <a:cubicBezTo>
                    <a:pt x="161" y="45"/>
                    <a:pt x="161" y="45"/>
                    <a:pt x="161" y="45"/>
                  </a:cubicBezTo>
                  <a:cubicBezTo>
                    <a:pt x="162" y="45"/>
                    <a:pt x="162" y="45"/>
                    <a:pt x="162" y="45"/>
                  </a:cubicBezTo>
                  <a:cubicBezTo>
                    <a:pt x="162" y="45"/>
                    <a:pt x="164" y="46"/>
                    <a:pt x="167" y="46"/>
                  </a:cubicBezTo>
                  <a:cubicBezTo>
                    <a:pt x="173" y="46"/>
                    <a:pt x="184" y="44"/>
                    <a:pt x="197" y="28"/>
                  </a:cubicBezTo>
                  <a:cubicBezTo>
                    <a:pt x="191" y="21"/>
                    <a:pt x="176" y="24"/>
                    <a:pt x="176" y="24"/>
                  </a:cubicBezTo>
                  <a:cubicBezTo>
                    <a:pt x="174" y="24"/>
                    <a:pt x="174" y="24"/>
                    <a:pt x="174" y="24"/>
                  </a:cubicBezTo>
                  <a:cubicBezTo>
                    <a:pt x="174" y="22"/>
                    <a:pt x="174" y="22"/>
                    <a:pt x="174" y="22"/>
                  </a:cubicBezTo>
                  <a:cubicBezTo>
                    <a:pt x="174" y="22"/>
                    <a:pt x="178" y="8"/>
                    <a:pt x="170" y="0"/>
                  </a:cubicBezTo>
                  <a:cubicBezTo>
                    <a:pt x="147" y="19"/>
                    <a:pt x="152" y="36"/>
                    <a:pt x="152" y="36"/>
                  </a:cubicBezTo>
                  <a:cubicBezTo>
                    <a:pt x="153" y="37"/>
                    <a:pt x="153" y="37"/>
                    <a:pt x="153" y="37"/>
                  </a:cubicBezTo>
                  <a:cubicBezTo>
                    <a:pt x="152" y="38"/>
                    <a:pt x="152" y="38"/>
                    <a:pt x="152" y="38"/>
                  </a:cubicBezTo>
                  <a:lnTo>
                    <a:pt x="1" y="1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914217">
                <a:defRPr/>
              </a:pPr>
              <a:endParaRPr lang="en-AU" kern="0" dirty="0">
                <a:solidFill>
                  <a:srgbClr val="000000"/>
                </a:solidFill>
              </a:endParaRPr>
            </a:p>
          </p:txBody>
        </p:sp>
      </p:grpSp>
      <p:sp>
        <p:nvSpPr>
          <p:cNvPr id="20" name="TextBox 19">
            <a:extLst>
              <a:ext uri="{FF2B5EF4-FFF2-40B4-BE49-F238E27FC236}">
                <a16:creationId xmlns:a16="http://schemas.microsoft.com/office/drawing/2014/main" id="{BFF38ADA-06DD-47C4-AA8F-E476A43D29AC}"/>
              </a:ext>
            </a:extLst>
          </p:cNvPr>
          <p:cNvSpPr txBox="1"/>
          <p:nvPr/>
        </p:nvSpPr>
        <p:spPr>
          <a:xfrm>
            <a:off x="1328768" y="2136327"/>
            <a:ext cx="2019765" cy="646331"/>
          </a:xfrm>
          <a:prstGeom prst="rect">
            <a:avLst/>
          </a:prstGeom>
          <a:noFill/>
        </p:spPr>
        <p:txBody>
          <a:bodyPr wrap="square" rtlCol="0">
            <a:spAutoFit/>
          </a:bodyPr>
          <a:lstStyle/>
          <a:p>
            <a:pPr algn="ctr"/>
            <a:r>
              <a:rPr lang="en-US" b="1" dirty="0">
                <a:solidFill>
                  <a:schemeClr val="bg1"/>
                </a:solidFill>
              </a:rPr>
              <a:t>Stock Prediction Accuracy</a:t>
            </a:r>
          </a:p>
        </p:txBody>
      </p:sp>
      <p:sp>
        <p:nvSpPr>
          <p:cNvPr id="21" name="Oval 20">
            <a:extLst>
              <a:ext uri="{FF2B5EF4-FFF2-40B4-BE49-F238E27FC236}">
                <a16:creationId xmlns:a16="http://schemas.microsoft.com/office/drawing/2014/main" id="{B909A240-B089-441A-9FE1-A2172253FE43}"/>
              </a:ext>
            </a:extLst>
          </p:cNvPr>
          <p:cNvSpPr/>
          <p:nvPr/>
        </p:nvSpPr>
        <p:spPr bwMode="gray">
          <a:xfrm>
            <a:off x="4214620" y="1763486"/>
            <a:ext cx="268224" cy="268224"/>
          </a:xfrm>
          <a:prstGeom prst="ellipse">
            <a:avLst/>
          </a:prstGeom>
          <a:solidFill>
            <a:srgbClr val="00B050"/>
          </a:solidFill>
          <a:ln w="6350">
            <a:noFill/>
            <a:miter lim="800000"/>
            <a:headEnd/>
            <a:tailEnd/>
          </a:ln>
          <a:effectLst/>
        </p:spPr>
        <p:txBody>
          <a:bodyPr vert="horz" wrap="square" lIns="96000" tIns="96000" rIns="96000" bIns="96000" numCol="1" rtlCol="0" anchor="ctr" anchorCtr="0" compatLnSpc="1">
            <a:prstTxWarp prst="textNoShape">
              <a:avLst/>
            </a:prstTxWarp>
            <a:noAutofit/>
          </a:bodyPr>
          <a:lstStyle/>
          <a:p>
            <a:pPr algn="ctr" defTabSz="1219170" fontAlgn="base">
              <a:spcAft>
                <a:spcPts val="400"/>
              </a:spcAft>
            </a:pPr>
            <a:r>
              <a:rPr lang="en-US" sz="1400" b="1" kern="0" dirty="0">
                <a:solidFill>
                  <a:schemeClr val="bg1"/>
                </a:solidFill>
                <a:latin typeface="Arial" pitchFamily="34" charset="0"/>
                <a:cs typeface="Arial" pitchFamily="34" charset="0"/>
              </a:rPr>
              <a:t>2</a:t>
            </a:r>
          </a:p>
        </p:txBody>
      </p:sp>
      <p:sp>
        <p:nvSpPr>
          <p:cNvPr id="22" name="Rectangle 21">
            <a:extLst>
              <a:ext uri="{FF2B5EF4-FFF2-40B4-BE49-F238E27FC236}">
                <a16:creationId xmlns:a16="http://schemas.microsoft.com/office/drawing/2014/main" id="{4CB417C6-DCA8-408A-B3AB-095D8E3C02CF}"/>
              </a:ext>
            </a:extLst>
          </p:cNvPr>
          <p:cNvSpPr/>
          <p:nvPr/>
        </p:nvSpPr>
        <p:spPr bwMode="gray">
          <a:xfrm>
            <a:off x="4399937" y="2524170"/>
            <a:ext cx="3604376" cy="3374924"/>
          </a:xfrm>
          <a:prstGeom prst="rect">
            <a:avLst/>
          </a:prstGeom>
          <a:noFill/>
          <a:ln w="19050">
            <a:solidFill>
              <a:schemeClr val="accent3">
                <a:lumMod val="50000"/>
              </a:schemeClr>
            </a:solidFill>
            <a:prstDash val="sysDot"/>
            <a:miter lim="800000"/>
            <a:headEnd/>
            <a:tailEnd/>
          </a:ln>
          <a:effectLst/>
        </p:spPr>
        <p:txBody>
          <a:bodyPr vert="horz" wrap="square" lIns="72000" tIns="72000" rIns="72000" bIns="72000" numCol="1" rtlCol="0" anchor="t" anchorCtr="0" compatLnSpc="1">
            <a:prstTxWarp prst="textNoShape">
              <a:avLst/>
            </a:prstTxWarp>
            <a:noAutofit/>
          </a:bodyPr>
          <a:lstStyle/>
          <a:p>
            <a:pPr>
              <a:spcBef>
                <a:spcPts val="300"/>
              </a:spcBef>
              <a:spcAft>
                <a:spcPts val="300"/>
              </a:spcAft>
              <a:defRPr/>
            </a:pPr>
            <a:endParaRPr lang="it-IT" sz="1600" kern="0" dirty="0">
              <a:latin typeface="Calibri" panose="020F0502020204030204" pitchFamily="34" charset="0"/>
              <a:cs typeface="Calibri" panose="020F0502020204030204" pitchFamily="34" charset="0"/>
            </a:endParaRPr>
          </a:p>
          <a:p>
            <a:pPr marL="321750" indent="-285750">
              <a:buFont typeface="Arial" panose="020B0604020202020204" pitchFamily="34" charset="0"/>
              <a:buChar char="•"/>
              <a:defRPr/>
            </a:pPr>
            <a:r>
              <a:rPr lang="en-US" sz="1600" kern="0" dirty="0">
                <a:latin typeface="Calibri" panose="020F0502020204030204" pitchFamily="34" charset="0"/>
                <a:cs typeface="Calibri" panose="020F0502020204030204" pitchFamily="34" charset="0"/>
              </a:rPr>
              <a:t>News Articles published in a Newspaper was considered for evaluating Sentiment towards a company on a given day</a:t>
            </a:r>
          </a:p>
          <a:p>
            <a:pPr marL="321750" indent="-285750">
              <a:buFont typeface="Arial" panose="020B0604020202020204" pitchFamily="34" charset="0"/>
              <a:buChar char="•"/>
              <a:defRPr/>
            </a:pPr>
            <a:r>
              <a:rPr lang="en-US" sz="1600" kern="0" dirty="0">
                <a:latin typeface="Calibri" panose="020F0502020204030204" pitchFamily="34" charset="0"/>
                <a:cs typeface="Calibri" panose="020F0502020204030204" pitchFamily="34" charset="0"/>
              </a:rPr>
              <a:t>However, there is a significant lag between the time when a news is first known to the public and its publication in a newspaper</a:t>
            </a:r>
          </a:p>
          <a:p>
            <a:pPr marL="321750" indent="-285750">
              <a:buFont typeface="Arial" panose="020B0604020202020204" pitchFamily="34" charset="0"/>
              <a:buChar char="•"/>
              <a:defRPr/>
            </a:pPr>
            <a:r>
              <a:rPr lang="en-US" sz="1600" kern="0" dirty="0">
                <a:latin typeface="Calibri" panose="020F0502020204030204" pitchFamily="34" charset="0"/>
                <a:cs typeface="Calibri" panose="020F0502020204030204" pitchFamily="34" charset="0"/>
              </a:rPr>
              <a:t>A possible enhancement would be to explore more real time news information (e.g. social media conversation, tweets </a:t>
            </a:r>
            <a:r>
              <a:rPr lang="en-US" sz="1600" kern="0" dirty="0" err="1">
                <a:latin typeface="Calibri" panose="020F0502020204030204" pitchFamily="34" charset="0"/>
                <a:cs typeface="Calibri" panose="020F0502020204030204" pitchFamily="34" charset="0"/>
              </a:rPr>
              <a:t>etc</a:t>
            </a:r>
            <a:r>
              <a:rPr lang="en-US" sz="1600" kern="0" dirty="0">
                <a:latin typeface="Calibri" panose="020F0502020204030204" pitchFamily="34" charset="0"/>
                <a:cs typeface="Calibri" panose="020F0502020204030204" pitchFamily="34" charset="0"/>
              </a:rPr>
              <a:t>)</a:t>
            </a:r>
            <a:endParaRPr lang="it-IT" sz="1600" kern="0" dirty="0">
              <a:latin typeface="Calibri" panose="020F0502020204030204" pitchFamily="34" charset="0"/>
              <a:cs typeface="Calibri" panose="020F0502020204030204" pitchFamily="34" charset="0"/>
            </a:endParaRPr>
          </a:p>
          <a:p>
            <a:pPr marL="321750" indent="-285750">
              <a:buFont typeface="Arial" panose="020B0604020202020204" pitchFamily="34" charset="0"/>
              <a:buChar char="•"/>
              <a:defRPr/>
            </a:pPr>
            <a:endParaRPr lang="it-IT" sz="1600" kern="0" dirty="0">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FA3413B2-23B5-425C-9574-DCC05A82F8CD}"/>
              </a:ext>
            </a:extLst>
          </p:cNvPr>
          <p:cNvSpPr/>
          <p:nvPr/>
        </p:nvSpPr>
        <p:spPr bwMode="gray">
          <a:xfrm>
            <a:off x="4399936" y="2029789"/>
            <a:ext cx="3618855" cy="806046"/>
          </a:xfrm>
          <a:prstGeom prst="rect">
            <a:avLst/>
          </a:prstGeom>
          <a:solidFill>
            <a:schemeClr val="accent5">
              <a:lumMod val="40000"/>
              <a:lumOff val="60000"/>
            </a:schemeClr>
          </a:solidFill>
          <a:ln w="19050">
            <a:solidFill>
              <a:schemeClr val="accent3">
                <a:lumMod val="50000"/>
              </a:schemeClr>
            </a:solidFill>
            <a:prstDash val="sysDot"/>
            <a:miter lim="800000"/>
            <a:headEnd/>
            <a:tailEnd/>
          </a:ln>
          <a:effectLst/>
        </p:spPr>
        <p:txBody>
          <a:bodyPr vert="horz" wrap="square" lIns="72000" tIns="72000" rIns="72000" bIns="72000" numCol="1" rtlCol="0" anchor="ctr" anchorCtr="0" compatLnSpc="1">
            <a:prstTxWarp prst="textNoShape">
              <a:avLst/>
            </a:prstTxWarp>
            <a:noAutofit/>
          </a:bodyPr>
          <a:lstStyle/>
          <a:p>
            <a:pPr marL="36000" algn="ctr">
              <a:spcAft>
                <a:spcPts val="300"/>
              </a:spcAft>
              <a:defRPr/>
            </a:pPr>
            <a:endParaRPr lang="it-IT" sz="1600" b="1" kern="0" dirty="0">
              <a:solidFill>
                <a:prstClr val="white"/>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3ED57541-16D4-43FD-A27A-86DDBA76CA9B}"/>
              </a:ext>
            </a:extLst>
          </p:cNvPr>
          <p:cNvSpPr txBox="1"/>
          <p:nvPr/>
        </p:nvSpPr>
        <p:spPr>
          <a:xfrm>
            <a:off x="5245840" y="2136327"/>
            <a:ext cx="2019765" cy="646331"/>
          </a:xfrm>
          <a:prstGeom prst="rect">
            <a:avLst/>
          </a:prstGeom>
          <a:noFill/>
        </p:spPr>
        <p:txBody>
          <a:bodyPr wrap="square" rtlCol="0">
            <a:spAutoFit/>
          </a:bodyPr>
          <a:lstStyle/>
          <a:p>
            <a:pPr algn="ctr"/>
            <a:r>
              <a:rPr lang="en-US" b="1" dirty="0"/>
              <a:t>Time Period for News Articles</a:t>
            </a:r>
          </a:p>
        </p:txBody>
      </p:sp>
      <p:sp>
        <p:nvSpPr>
          <p:cNvPr id="36" name="Oval 35">
            <a:extLst>
              <a:ext uri="{FF2B5EF4-FFF2-40B4-BE49-F238E27FC236}">
                <a16:creationId xmlns:a16="http://schemas.microsoft.com/office/drawing/2014/main" id="{CDC1A550-076B-4A62-BA9C-A4AE207F6222}"/>
              </a:ext>
            </a:extLst>
          </p:cNvPr>
          <p:cNvSpPr/>
          <p:nvPr/>
        </p:nvSpPr>
        <p:spPr bwMode="gray">
          <a:xfrm>
            <a:off x="8069995" y="1763486"/>
            <a:ext cx="268224" cy="268224"/>
          </a:xfrm>
          <a:prstGeom prst="ellipse">
            <a:avLst/>
          </a:prstGeom>
          <a:solidFill>
            <a:srgbClr val="00B050"/>
          </a:solidFill>
          <a:ln w="6350">
            <a:noFill/>
            <a:miter lim="800000"/>
            <a:headEnd/>
            <a:tailEnd/>
          </a:ln>
          <a:effectLst/>
        </p:spPr>
        <p:txBody>
          <a:bodyPr vert="horz" wrap="square" lIns="96000" tIns="96000" rIns="96000" bIns="96000" numCol="1" rtlCol="0" anchor="ctr" anchorCtr="0" compatLnSpc="1">
            <a:prstTxWarp prst="textNoShape">
              <a:avLst/>
            </a:prstTxWarp>
            <a:noAutofit/>
          </a:bodyPr>
          <a:lstStyle/>
          <a:p>
            <a:pPr algn="ctr" defTabSz="1219170" fontAlgn="base">
              <a:spcAft>
                <a:spcPts val="400"/>
              </a:spcAft>
            </a:pPr>
            <a:r>
              <a:rPr lang="en-US" sz="1400" b="1" kern="0" dirty="0">
                <a:solidFill>
                  <a:schemeClr val="bg1"/>
                </a:solidFill>
                <a:latin typeface="Arial" pitchFamily="34" charset="0"/>
                <a:cs typeface="Arial" pitchFamily="34" charset="0"/>
              </a:rPr>
              <a:t>3</a:t>
            </a:r>
          </a:p>
        </p:txBody>
      </p:sp>
      <p:sp>
        <p:nvSpPr>
          <p:cNvPr id="50" name="TextBox 49">
            <a:extLst>
              <a:ext uri="{FF2B5EF4-FFF2-40B4-BE49-F238E27FC236}">
                <a16:creationId xmlns:a16="http://schemas.microsoft.com/office/drawing/2014/main" id="{95944E97-0A53-4763-8F1F-9EE41C541A48}"/>
              </a:ext>
            </a:extLst>
          </p:cNvPr>
          <p:cNvSpPr txBox="1"/>
          <p:nvPr/>
        </p:nvSpPr>
        <p:spPr>
          <a:xfrm>
            <a:off x="9060915" y="2136327"/>
            <a:ext cx="2019765" cy="646331"/>
          </a:xfrm>
          <a:prstGeom prst="rect">
            <a:avLst/>
          </a:prstGeom>
          <a:noFill/>
        </p:spPr>
        <p:txBody>
          <a:bodyPr wrap="square" rtlCol="0">
            <a:spAutoFit/>
          </a:bodyPr>
          <a:lstStyle/>
          <a:p>
            <a:pPr algn="ctr"/>
            <a:r>
              <a:rPr lang="en-US" b="1" dirty="0"/>
              <a:t>Sentiment Mining Model</a:t>
            </a:r>
          </a:p>
        </p:txBody>
      </p:sp>
      <p:pic>
        <p:nvPicPr>
          <p:cNvPr id="7170" name="Picture 2" descr="Image result for time icon">
            <a:extLst>
              <a:ext uri="{FF2B5EF4-FFF2-40B4-BE49-F238E27FC236}">
                <a16:creationId xmlns:a16="http://schemas.microsoft.com/office/drawing/2014/main" id="{5BCA0830-04A7-42B7-8A3B-DABC5E6907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938" y="2153281"/>
            <a:ext cx="609313" cy="52287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172" name="Picture 4" descr="Image result for smiley icon">
            <a:extLst>
              <a:ext uri="{FF2B5EF4-FFF2-40B4-BE49-F238E27FC236}">
                <a16:creationId xmlns:a16="http://schemas.microsoft.com/office/drawing/2014/main" id="{84E6669F-02F4-4AC8-943E-6E83C566DD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3311" y="2083462"/>
            <a:ext cx="900138" cy="752060"/>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3">
            <a:extLst>
              <a:ext uri="{FF2B5EF4-FFF2-40B4-BE49-F238E27FC236}">
                <a16:creationId xmlns:a16="http://schemas.microsoft.com/office/drawing/2014/main" id="{20123B56-1F76-4684-B071-125047933126}"/>
              </a:ext>
            </a:extLst>
          </p:cNvPr>
          <p:cNvSpPr txBox="1">
            <a:spLocks/>
          </p:cNvSpPr>
          <p:nvPr/>
        </p:nvSpPr>
        <p:spPr>
          <a:xfrm>
            <a:off x="625464" y="1231484"/>
            <a:ext cx="11012578" cy="832832"/>
          </a:xfrm>
          <a:prstGeom prst="rect">
            <a:avLst/>
          </a:prstGeom>
        </p:spPr>
        <p:txBody>
          <a:bodyPr vert="horz" lIns="0" tIns="60949" rIns="0" bIns="60949" rtlCol="0">
            <a:no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3499"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3199"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2899"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2699"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lvl="0"/>
            <a:r>
              <a:rPr lang="en-US" sz="1800" b="1" dirty="0">
                <a:solidFill>
                  <a:srgbClr val="0070C0"/>
                </a:solidFill>
              </a:rPr>
              <a:t>Key Conclusions and Potential Enhancements to the Model</a:t>
            </a:r>
          </a:p>
        </p:txBody>
      </p:sp>
    </p:spTree>
    <p:extLst>
      <p:ext uri="{BB962C8B-B14F-4D97-AF65-F5344CB8AC3E}">
        <p14:creationId xmlns:p14="http://schemas.microsoft.com/office/powerpoint/2010/main" val="74436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F840B1-0780-4252-B5D8-DC048A061B27}"/>
              </a:ext>
            </a:extLst>
          </p:cNvPr>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24</a:t>
            </a:fld>
            <a:endParaRPr lang="en-US" dirty="0">
              <a:solidFill>
                <a:srgbClr val="666666"/>
              </a:solidFill>
            </a:endParaRPr>
          </a:p>
        </p:txBody>
      </p:sp>
      <p:sp>
        <p:nvSpPr>
          <p:cNvPr id="3" name="Title 2">
            <a:extLst>
              <a:ext uri="{FF2B5EF4-FFF2-40B4-BE49-F238E27FC236}">
                <a16:creationId xmlns:a16="http://schemas.microsoft.com/office/drawing/2014/main" id="{6DA57DD7-7976-4BA0-B69B-755AE6197A24}"/>
              </a:ext>
            </a:extLst>
          </p:cNvPr>
          <p:cNvSpPr>
            <a:spLocks noGrp="1"/>
          </p:cNvSpPr>
          <p:nvPr>
            <p:ph type="title"/>
          </p:nvPr>
        </p:nvSpPr>
        <p:spPr>
          <a:xfrm>
            <a:off x="4124037" y="2425148"/>
            <a:ext cx="6292171" cy="1095121"/>
          </a:xfrm>
        </p:spPr>
        <p:txBody>
          <a:bodyPr/>
          <a:lstStyle/>
          <a:p>
            <a:r>
              <a:rPr lang="en-US" sz="4000" dirty="0">
                <a:solidFill>
                  <a:srgbClr val="C00000"/>
                </a:solidFill>
                <a:latin typeface="Arial Black" panose="020B0A04020102020204" pitchFamily="34" charset="0"/>
              </a:rPr>
              <a:t>THANKS!</a:t>
            </a:r>
          </a:p>
        </p:txBody>
      </p:sp>
    </p:spTree>
    <p:extLst>
      <p:ext uri="{BB962C8B-B14F-4D97-AF65-F5344CB8AC3E}">
        <p14:creationId xmlns:p14="http://schemas.microsoft.com/office/powerpoint/2010/main" val="161997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28579" y="319095"/>
            <a:ext cx="10888394" cy="649938"/>
          </a:xfrm>
        </p:spPr>
        <p:txBody>
          <a:bodyPr>
            <a:normAutofit/>
          </a:bodyPr>
          <a:lstStyle/>
          <a:p>
            <a:pPr>
              <a:lnSpc>
                <a:spcPct val="90000"/>
              </a:lnSpc>
            </a:pPr>
            <a:r>
              <a:rPr lang="en-US" sz="2800" b="1" dirty="0">
                <a:solidFill>
                  <a:srgbClr val="C00000"/>
                </a:solidFill>
                <a:latin typeface="+mn-lt"/>
                <a:ea typeface="+mj-ea"/>
                <a:cs typeface="+mj-cs"/>
              </a:rPr>
              <a:t>Introduction</a:t>
            </a:r>
          </a:p>
        </p:txBody>
      </p:sp>
      <p:sp>
        <p:nvSpPr>
          <p:cNvPr id="31" name="Slide Number Placeholder 2"/>
          <p:cNvSpPr txBox="1">
            <a:spLocks/>
          </p:cNvSpPr>
          <p:nvPr/>
        </p:nvSpPr>
        <p:spPr>
          <a:xfrm>
            <a:off x="10888489" y="6537399"/>
            <a:ext cx="677794" cy="161888"/>
          </a:xfrm>
          <a:prstGeom prst="rect">
            <a:avLst/>
          </a:prstGeom>
        </p:spPr>
        <p:txBody>
          <a:bodyPr vert="horz" wrap="square" lIns="121875" tIns="60937" rIns="0" bIns="60937" numCol="1" anchor="ctr" anchorCtr="0" compatLnSpc="1">
            <a:prstTxWarp prst="textNoShape">
              <a:avLst/>
            </a:prstTxWarp>
            <a:noAutofit/>
          </a:bodyP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CBDC3A-D49F-4631-A8C7-55D59B33E5FA}" type="slidenum">
              <a:rPr kumimoji="0" lang="en-US" sz="1000" b="0" i="0" u="none" strike="noStrike" kern="1200" cap="none" spc="0" normalizeH="0" baseline="0" noProof="0" smtClean="0">
                <a:ln>
                  <a:noFill/>
                </a:ln>
                <a:solidFill>
                  <a:schemeClr val="tx2">
                    <a:lumMod val="50000"/>
                  </a:scheme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endParaRPr>
          </a:p>
        </p:txBody>
      </p:sp>
      <p:sp>
        <p:nvSpPr>
          <p:cNvPr id="15" name="Text Placeholder 3"/>
          <p:cNvSpPr txBox="1">
            <a:spLocks/>
          </p:cNvSpPr>
          <p:nvPr/>
        </p:nvSpPr>
        <p:spPr>
          <a:xfrm>
            <a:off x="428579" y="1087030"/>
            <a:ext cx="11012578" cy="832832"/>
          </a:xfrm>
          <a:prstGeom prst="rect">
            <a:avLst/>
          </a:prstGeom>
        </p:spPr>
        <p:txBody>
          <a:bodyPr vert="horz" lIns="0" tIns="60949" rIns="0" bIns="60949" rtlCol="0">
            <a:no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3499"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3199"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2899"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2699"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lvl="0"/>
            <a:r>
              <a:rPr lang="en-US" sz="1800" b="1" dirty="0">
                <a:solidFill>
                  <a:srgbClr val="0070C0"/>
                </a:solidFill>
              </a:rPr>
              <a:t>Problem Statement, Project Objectives and Scope</a:t>
            </a:r>
          </a:p>
        </p:txBody>
      </p:sp>
      <p:graphicFrame>
        <p:nvGraphicFramePr>
          <p:cNvPr id="25" name="Diagram 24"/>
          <p:cNvGraphicFramePr/>
          <p:nvPr>
            <p:extLst>
              <p:ext uri="{D42A27DB-BD31-4B8C-83A1-F6EECF244321}">
                <p14:modId xmlns:p14="http://schemas.microsoft.com/office/powerpoint/2010/main" val="1132286431"/>
              </p:ext>
            </p:extLst>
          </p:nvPr>
        </p:nvGraphicFramePr>
        <p:xfrm>
          <a:off x="428579" y="1693475"/>
          <a:ext cx="11524881" cy="46831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Image result for scope icon">
            <a:extLst>
              <a:ext uri="{FF2B5EF4-FFF2-40B4-BE49-F238E27FC236}">
                <a16:creationId xmlns:a16="http://schemas.microsoft.com/office/drawing/2014/main" id="{D1A6C350-42BF-475C-8DC2-B84A1A450A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37405" y="4950979"/>
            <a:ext cx="870281" cy="8341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objective icon">
            <a:extLst>
              <a:ext uri="{FF2B5EF4-FFF2-40B4-BE49-F238E27FC236}">
                <a16:creationId xmlns:a16="http://schemas.microsoft.com/office/drawing/2014/main" id="{5DCBDF6E-9A78-4E72-B353-59B2BEDDDA7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45796" y="4894938"/>
            <a:ext cx="965752" cy="94623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problem icon">
            <a:extLst>
              <a:ext uri="{FF2B5EF4-FFF2-40B4-BE49-F238E27FC236}">
                <a16:creationId xmlns:a16="http://schemas.microsoft.com/office/drawing/2014/main" id="{E50FCB07-7052-4320-B137-2A9A08574BF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13214" y="5038178"/>
            <a:ext cx="806725" cy="74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9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07485" y="310121"/>
            <a:ext cx="10977033" cy="1161492"/>
          </a:xfrm>
        </p:spPr>
        <p:txBody>
          <a:bodyPr anchor="ctr"/>
          <a:lstStyle/>
          <a:p>
            <a:r>
              <a:rPr lang="en-US" dirty="0">
                <a:latin typeface="Arial" panose="020B0604020202020204" pitchFamily="34" charset="0"/>
              </a:rPr>
              <a:t>Agenda</a:t>
            </a:r>
          </a:p>
        </p:txBody>
      </p:sp>
      <p:sp>
        <p:nvSpPr>
          <p:cNvPr id="12" name="Slide Number Placeholder 7"/>
          <p:cNvSpPr>
            <a:spLocks noGrp="1"/>
          </p:cNvSpPr>
          <p:nvPr>
            <p:ph type="sldNum" sz="quarter" idx="4"/>
          </p:nvPr>
        </p:nvSpPr>
        <p:spPr>
          <a:prstGeom prst="rect">
            <a:avLst/>
          </a:prstGeom>
        </p:spPr>
        <p:txBody>
          <a:bodyPr vert="horz" wrap="square" lIns="91440" tIns="45720" rIns="0" bIns="45720" numCol="1" anchor="ctr" anchorCtr="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fld id="{90CBDC3A-D49F-4631-A8C7-55D59B33E5FA}" type="slidenum">
              <a:rPr kumimoji="0" lang="en-US" sz="9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p:cNvSpPr/>
          <p:nvPr/>
        </p:nvSpPr>
        <p:spPr>
          <a:xfrm>
            <a:off x="749524" y="2106047"/>
            <a:ext cx="9077056" cy="800219"/>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Rectangle 7"/>
          <p:cNvSpPr/>
          <p:nvPr/>
        </p:nvSpPr>
        <p:spPr>
          <a:xfrm>
            <a:off x="749524" y="2483186"/>
            <a:ext cx="8683628" cy="4230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Rectangle 9"/>
          <p:cNvSpPr/>
          <p:nvPr/>
        </p:nvSpPr>
        <p:spPr>
          <a:xfrm>
            <a:off x="989461" y="2106047"/>
            <a:ext cx="7537001" cy="3139321"/>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Introduction</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1" i="0" u="none" strike="noStrike" kern="0" cap="none" spc="0" normalizeH="0" baseline="0" noProof="0" dirty="0">
                <a:ln>
                  <a:noFill/>
                </a:ln>
                <a:solidFill>
                  <a:srgbClr val="FFFFFF"/>
                </a:solidFill>
                <a:effectLst/>
                <a:uLnTx/>
                <a:uFillTx/>
              </a:rPr>
              <a:t>Tools, Infrastructure and Software Packages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Data Gathering, Preparation and EDA</a:t>
            </a:r>
            <a:endParaRPr kumimoji="0" lang="en-US" sz="1600" b="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Stock Prediction Algorithm and Methodology</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Sentiment Mining Modeling Approach</a:t>
            </a:r>
          </a:p>
          <a:p>
            <a:pPr marL="365760" indent="-365760">
              <a:spcBef>
                <a:spcPts val="1200"/>
              </a:spcBef>
              <a:buFont typeface="Wingdings" panose="05000000000000000000" pitchFamily="2" charset="2"/>
              <a:buChar char="§"/>
              <a:defRPr/>
            </a:pPr>
            <a:r>
              <a:rPr lang="en-US" sz="1600" kern="0" dirty="0">
                <a:solidFill>
                  <a:srgbClr val="FFFFFF"/>
                </a:solidFill>
              </a:rPr>
              <a:t>Models Evaluated and Validation Measures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Output Visualization </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Conclusion and Next Steps</a:t>
            </a:r>
            <a:endParaRPr kumimoji="0" lang="en-US" sz="16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603814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196093" y="1710089"/>
            <a:ext cx="1882419" cy="1799379"/>
            <a:chOff x="1134905" y="2741413"/>
            <a:chExt cx="1883536" cy="1884953"/>
          </a:xfrm>
        </p:grpSpPr>
        <p:sp>
          <p:nvSpPr>
            <p:cNvPr id="33" name="Freeform 12"/>
            <p:cNvSpPr>
              <a:spLocks noEditPoints="1"/>
            </p:cNvSpPr>
            <p:nvPr/>
          </p:nvSpPr>
          <p:spPr bwMode="auto">
            <a:xfrm>
              <a:off x="1275367" y="2882583"/>
              <a:ext cx="1602613" cy="1602613"/>
            </a:xfrm>
            <a:custGeom>
              <a:avLst/>
              <a:gdLst>
                <a:gd name="T0" fmla="*/ 225 w 462"/>
                <a:gd name="T1" fmla="*/ 450 h 462"/>
                <a:gd name="T2" fmla="*/ 249 w 462"/>
                <a:gd name="T3" fmla="*/ 450 h 462"/>
                <a:gd name="T4" fmla="*/ 201 w 462"/>
                <a:gd name="T5" fmla="*/ 448 h 462"/>
                <a:gd name="T6" fmla="*/ 278 w 462"/>
                <a:gd name="T7" fmla="*/ 451 h 462"/>
                <a:gd name="T8" fmla="*/ 179 w 462"/>
                <a:gd name="T9" fmla="*/ 444 h 462"/>
                <a:gd name="T10" fmla="*/ 302 w 462"/>
                <a:gd name="T11" fmla="*/ 445 h 462"/>
                <a:gd name="T12" fmla="*/ 157 w 462"/>
                <a:gd name="T13" fmla="*/ 437 h 462"/>
                <a:gd name="T14" fmla="*/ 324 w 462"/>
                <a:gd name="T15" fmla="*/ 436 h 462"/>
                <a:gd name="T16" fmla="*/ 138 w 462"/>
                <a:gd name="T17" fmla="*/ 436 h 462"/>
                <a:gd name="T18" fmla="*/ 343 w 462"/>
                <a:gd name="T19" fmla="*/ 433 h 462"/>
                <a:gd name="T20" fmla="*/ 117 w 462"/>
                <a:gd name="T21" fmla="*/ 425 h 462"/>
                <a:gd name="T22" fmla="*/ 364 w 462"/>
                <a:gd name="T23" fmla="*/ 420 h 462"/>
                <a:gd name="T24" fmla="*/ 97 w 462"/>
                <a:gd name="T25" fmla="*/ 412 h 462"/>
                <a:gd name="T26" fmla="*/ 383 w 462"/>
                <a:gd name="T27" fmla="*/ 405 h 462"/>
                <a:gd name="T28" fmla="*/ 78 w 462"/>
                <a:gd name="T29" fmla="*/ 397 h 462"/>
                <a:gd name="T30" fmla="*/ 400 w 462"/>
                <a:gd name="T31" fmla="*/ 388 h 462"/>
                <a:gd name="T32" fmla="*/ 62 w 462"/>
                <a:gd name="T33" fmla="*/ 380 h 462"/>
                <a:gd name="T34" fmla="*/ 411 w 462"/>
                <a:gd name="T35" fmla="*/ 371 h 462"/>
                <a:gd name="T36" fmla="*/ 38 w 462"/>
                <a:gd name="T37" fmla="*/ 359 h 462"/>
                <a:gd name="T38" fmla="*/ 419 w 462"/>
                <a:gd name="T39" fmla="*/ 342 h 462"/>
                <a:gd name="T40" fmla="*/ 28 w 462"/>
                <a:gd name="T41" fmla="*/ 330 h 462"/>
                <a:gd name="T42" fmla="*/ 430 w 462"/>
                <a:gd name="T43" fmla="*/ 322 h 462"/>
                <a:gd name="T44" fmla="*/ 21 w 462"/>
                <a:gd name="T45" fmla="*/ 308 h 462"/>
                <a:gd name="T46" fmla="*/ 21 w 462"/>
                <a:gd name="T47" fmla="*/ 308 h 462"/>
                <a:gd name="T48" fmla="*/ 444 w 462"/>
                <a:gd name="T49" fmla="*/ 296 h 462"/>
                <a:gd name="T50" fmla="*/ 14 w 462"/>
                <a:gd name="T51" fmla="*/ 285 h 462"/>
                <a:gd name="T52" fmla="*/ 451 w 462"/>
                <a:gd name="T53" fmla="*/ 273 h 462"/>
                <a:gd name="T54" fmla="*/ 14 w 462"/>
                <a:gd name="T55" fmla="*/ 267 h 462"/>
                <a:gd name="T56" fmla="*/ 460 w 462"/>
                <a:gd name="T57" fmla="*/ 256 h 462"/>
                <a:gd name="T58" fmla="*/ 6 w 462"/>
                <a:gd name="T59" fmla="*/ 250 h 462"/>
                <a:gd name="T60" fmla="*/ 450 w 462"/>
                <a:gd name="T61" fmla="*/ 231 h 462"/>
                <a:gd name="T62" fmla="*/ 6 w 462"/>
                <a:gd name="T63" fmla="*/ 214 h 462"/>
                <a:gd name="T64" fmla="*/ 454 w 462"/>
                <a:gd name="T65" fmla="*/ 200 h 462"/>
                <a:gd name="T66" fmla="*/ 8 w 462"/>
                <a:gd name="T67" fmla="*/ 190 h 462"/>
                <a:gd name="T68" fmla="*/ 450 w 462"/>
                <a:gd name="T69" fmla="*/ 177 h 462"/>
                <a:gd name="T70" fmla="*/ 13 w 462"/>
                <a:gd name="T71" fmla="*/ 167 h 462"/>
                <a:gd name="T72" fmla="*/ 444 w 462"/>
                <a:gd name="T73" fmla="*/ 154 h 462"/>
                <a:gd name="T74" fmla="*/ 21 w 462"/>
                <a:gd name="T75" fmla="*/ 144 h 462"/>
                <a:gd name="T76" fmla="*/ 435 w 462"/>
                <a:gd name="T77" fmla="*/ 132 h 462"/>
                <a:gd name="T78" fmla="*/ 435 w 462"/>
                <a:gd name="T79" fmla="*/ 132 h 462"/>
                <a:gd name="T80" fmla="*/ 31 w 462"/>
                <a:gd name="T81" fmla="*/ 122 h 462"/>
                <a:gd name="T82" fmla="*/ 424 w 462"/>
                <a:gd name="T83" fmla="*/ 110 h 462"/>
                <a:gd name="T84" fmla="*/ 43 w 462"/>
                <a:gd name="T85" fmla="*/ 101 h 462"/>
                <a:gd name="T86" fmla="*/ 411 w 462"/>
                <a:gd name="T87" fmla="*/ 90 h 462"/>
                <a:gd name="T88" fmla="*/ 62 w 462"/>
                <a:gd name="T89" fmla="*/ 92 h 462"/>
                <a:gd name="T90" fmla="*/ 395 w 462"/>
                <a:gd name="T91" fmla="*/ 84 h 462"/>
                <a:gd name="T92" fmla="*/ 69 w 462"/>
                <a:gd name="T93" fmla="*/ 75 h 462"/>
                <a:gd name="T94" fmla="*/ 374 w 462"/>
                <a:gd name="T95" fmla="*/ 58 h 462"/>
                <a:gd name="T96" fmla="*/ 88 w 462"/>
                <a:gd name="T97" fmla="*/ 50 h 462"/>
                <a:gd name="T98" fmla="*/ 359 w 462"/>
                <a:gd name="T99" fmla="*/ 41 h 462"/>
                <a:gd name="T100" fmla="*/ 111 w 462"/>
                <a:gd name="T101" fmla="*/ 35 h 462"/>
                <a:gd name="T102" fmla="*/ 339 w 462"/>
                <a:gd name="T103" fmla="*/ 28 h 462"/>
                <a:gd name="T104" fmla="*/ 342 w 462"/>
                <a:gd name="T105" fmla="*/ 29 h 462"/>
                <a:gd name="T106" fmla="*/ 134 w 462"/>
                <a:gd name="T107" fmla="*/ 35 h 462"/>
                <a:gd name="T108" fmla="*/ 323 w 462"/>
                <a:gd name="T109" fmla="*/ 26 h 462"/>
                <a:gd name="T110" fmla="*/ 154 w 462"/>
                <a:gd name="T111" fmla="*/ 26 h 462"/>
                <a:gd name="T112" fmla="*/ 293 w 462"/>
                <a:gd name="T113" fmla="*/ 21 h 462"/>
                <a:gd name="T114" fmla="*/ 175 w 462"/>
                <a:gd name="T115" fmla="*/ 7 h 462"/>
                <a:gd name="T116" fmla="*/ 272 w 462"/>
                <a:gd name="T117" fmla="*/ 4 h 462"/>
                <a:gd name="T118" fmla="*/ 200 w 462"/>
                <a:gd name="T119" fmla="*/ 2 h 462"/>
                <a:gd name="T120" fmla="*/ 200 w 462"/>
                <a:gd name="T121" fmla="*/ 2 h 462"/>
                <a:gd name="T122" fmla="*/ 248 w 462"/>
                <a:gd name="T123" fmla="*/ 1 h 462"/>
                <a:gd name="T124" fmla="*/ 224 w 462"/>
                <a:gd name="T125" fmla="*/ 1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2" h="462">
                  <a:moveTo>
                    <a:pt x="225" y="450"/>
                  </a:moveTo>
                  <a:cubicBezTo>
                    <a:pt x="222" y="450"/>
                    <a:pt x="219" y="453"/>
                    <a:pt x="219" y="456"/>
                  </a:cubicBezTo>
                  <a:cubicBezTo>
                    <a:pt x="219" y="459"/>
                    <a:pt x="221" y="462"/>
                    <a:pt x="225" y="462"/>
                  </a:cubicBezTo>
                  <a:cubicBezTo>
                    <a:pt x="225" y="462"/>
                    <a:pt x="225" y="462"/>
                    <a:pt x="225" y="462"/>
                  </a:cubicBezTo>
                  <a:cubicBezTo>
                    <a:pt x="228" y="462"/>
                    <a:pt x="231" y="460"/>
                    <a:pt x="231" y="456"/>
                  </a:cubicBezTo>
                  <a:cubicBezTo>
                    <a:pt x="231" y="453"/>
                    <a:pt x="228" y="450"/>
                    <a:pt x="225" y="450"/>
                  </a:cubicBezTo>
                  <a:cubicBezTo>
                    <a:pt x="225" y="450"/>
                    <a:pt x="225" y="450"/>
                    <a:pt x="225" y="450"/>
                  </a:cubicBezTo>
                  <a:moveTo>
                    <a:pt x="249" y="450"/>
                  </a:moveTo>
                  <a:cubicBezTo>
                    <a:pt x="249" y="450"/>
                    <a:pt x="249" y="450"/>
                    <a:pt x="248" y="450"/>
                  </a:cubicBezTo>
                  <a:cubicBezTo>
                    <a:pt x="245" y="450"/>
                    <a:pt x="243" y="453"/>
                    <a:pt x="243" y="456"/>
                  </a:cubicBezTo>
                  <a:cubicBezTo>
                    <a:pt x="243" y="459"/>
                    <a:pt x="246" y="462"/>
                    <a:pt x="249" y="462"/>
                  </a:cubicBezTo>
                  <a:cubicBezTo>
                    <a:pt x="249" y="462"/>
                    <a:pt x="249" y="462"/>
                    <a:pt x="249" y="462"/>
                  </a:cubicBezTo>
                  <a:cubicBezTo>
                    <a:pt x="253" y="461"/>
                    <a:pt x="255" y="458"/>
                    <a:pt x="255" y="455"/>
                  </a:cubicBezTo>
                  <a:cubicBezTo>
                    <a:pt x="255" y="452"/>
                    <a:pt x="252" y="450"/>
                    <a:pt x="249" y="450"/>
                  </a:cubicBezTo>
                  <a:moveTo>
                    <a:pt x="201" y="448"/>
                  </a:moveTo>
                  <a:cubicBezTo>
                    <a:pt x="198" y="448"/>
                    <a:pt x="196" y="451"/>
                    <a:pt x="195" y="454"/>
                  </a:cubicBezTo>
                  <a:cubicBezTo>
                    <a:pt x="195" y="457"/>
                    <a:pt x="197" y="460"/>
                    <a:pt x="200" y="460"/>
                  </a:cubicBezTo>
                  <a:cubicBezTo>
                    <a:pt x="201" y="460"/>
                    <a:pt x="201" y="460"/>
                    <a:pt x="201" y="460"/>
                  </a:cubicBezTo>
                  <a:cubicBezTo>
                    <a:pt x="204" y="460"/>
                    <a:pt x="207" y="458"/>
                    <a:pt x="207" y="455"/>
                  </a:cubicBezTo>
                  <a:cubicBezTo>
                    <a:pt x="207" y="452"/>
                    <a:pt x="205" y="449"/>
                    <a:pt x="202" y="448"/>
                  </a:cubicBezTo>
                  <a:cubicBezTo>
                    <a:pt x="202" y="448"/>
                    <a:pt x="201" y="448"/>
                    <a:pt x="201" y="448"/>
                  </a:cubicBezTo>
                  <a:moveTo>
                    <a:pt x="273" y="446"/>
                  </a:moveTo>
                  <a:cubicBezTo>
                    <a:pt x="272" y="446"/>
                    <a:pt x="272" y="446"/>
                    <a:pt x="271" y="447"/>
                  </a:cubicBezTo>
                  <a:cubicBezTo>
                    <a:pt x="271" y="447"/>
                    <a:pt x="271" y="447"/>
                    <a:pt x="271" y="447"/>
                  </a:cubicBezTo>
                  <a:cubicBezTo>
                    <a:pt x="268" y="447"/>
                    <a:pt x="266" y="450"/>
                    <a:pt x="267" y="454"/>
                  </a:cubicBezTo>
                  <a:cubicBezTo>
                    <a:pt x="267" y="456"/>
                    <a:pt x="270" y="458"/>
                    <a:pt x="273" y="458"/>
                  </a:cubicBezTo>
                  <a:cubicBezTo>
                    <a:pt x="273" y="458"/>
                    <a:pt x="273" y="458"/>
                    <a:pt x="274" y="458"/>
                  </a:cubicBezTo>
                  <a:cubicBezTo>
                    <a:pt x="277" y="458"/>
                    <a:pt x="279" y="455"/>
                    <a:pt x="278" y="451"/>
                  </a:cubicBezTo>
                  <a:cubicBezTo>
                    <a:pt x="278" y="448"/>
                    <a:pt x="275" y="446"/>
                    <a:pt x="273" y="446"/>
                  </a:cubicBezTo>
                  <a:moveTo>
                    <a:pt x="178" y="444"/>
                  </a:moveTo>
                  <a:cubicBezTo>
                    <a:pt x="175" y="444"/>
                    <a:pt x="172" y="446"/>
                    <a:pt x="172" y="449"/>
                  </a:cubicBezTo>
                  <a:cubicBezTo>
                    <a:pt x="171" y="452"/>
                    <a:pt x="173" y="455"/>
                    <a:pt x="176" y="456"/>
                  </a:cubicBezTo>
                  <a:cubicBezTo>
                    <a:pt x="177" y="456"/>
                    <a:pt x="177" y="456"/>
                    <a:pt x="178" y="456"/>
                  </a:cubicBezTo>
                  <a:cubicBezTo>
                    <a:pt x="180" y="456"/>
                    <a:pt x="183" y="454"/>
                    <a:pt x="183" y="451"/>
                  </a:cubicBezTo>
                  <a:cubicBezTo>
                    <a:pt x="184" y="448"/>
                    <a:pt x="182" y="445"/>
                    <a:pt x="179" y="444"/>
                  </a:cubicBezTo>
                  <a:cubicBezTo>
                    <a:pt x="178" y="444"/>
                    <a:pt x="178" y="444"/>
                    <a:pt x="178" y="444"/>
                  </a:cubicBezTo>
                  <a:moveTo>
                    <a:pt x="296" y="441"/>
                  </a:moveTo>
                  <a:cubicBezTo>
                    <a:pt x="295" y="441"/>
                    <a:pt x="295" y="441"/>
                    <a:pt x="294" y="441"/>
                  </a:cubicBezTo>
                  <a:cubicBezTo>
                    <a:pt x="291" y="442"/>
                    <a:pt x="289" y="445"/>
                    <a:pt x="290" y="448"/>
                  </a:cubicBezTo>
                  <a:cubicBezTo>
                    <a:pt x="291" y="451"/>
                    <a:pt x="293" y="453"/>
                    <a:pt x="296" y="453"/>
                  </a:cubicBezTo>
                  <a:cubicBezTo>
                    <a:pt x="296" y="453"/>
                    <a:pt x="297" y="453"/>
                    <a:pt x="298" y="452"/>
                  </a:cubicBezTo>
                  <a:cubicBezTo>
                    <a:pt x="301" y="452"/>
                    <a:pt x="303" y="448"/>
                    <a:pt x="302" y="445"/>
                  </a:cubicBezTo>
                  <a:cubicBezTo>
                    <a:pt x="301" y="442"/>
                    <a:pt x="298" y="441"/>
                    <a:pt x="296" y="441"/>
                  </a:cubicBezTo>
                  <a:moveTo>
                    <a:pt x="155" y="437"/>
                  </a:moveTo>
                  <a:cubicBezTo>
                    <a:pt x="152" y="437"/>
                    <a:pt x="150" y="439"/>
                    <a:pt x="149" y="441"/>
                  </a:cubicBezTo>
                  <a:cubicBezTo>
                    <a:pt x="148" y="444"/>
                    <a:pt x="149" y="448"/>
                    <a:pt x="153" y="449"/>
                  </a:cubicBezTo>
                  <a:cubicBezTo>
                    <a:pt x="153" y="449"/>
                    <a:pt x="154" y="449"/>
                    <a:pt x="155" y="449"/>
                  </a:cubicBezTo>
                  <a:cubicBezTo>
                    <a:pt x="157" y="449"/>
                    <a:pt x="159" y="448"/>
                    <a:pt x="160" y="445"/>
                  </a:cubicBezTo>
                  <a:cubicBezTo>
                    <a:pt x="161" y="442"/>
                    <a:pt x="160" y="439"/>
                    <a:pt x="157" y="437"/>
                  </a:cubicBezTo>
                  <a:cubicBezTo>
                    <a:pt x="156" y="437"/>
                    <a:pt x="155" y="437"/>
                    <a:pt x="155" y="437"/>
                  </a:cubicBezTo>
                  <a:moveTo>
                    <a:pt x="318" y="433"/>
                  </a:moveTo>
                  <a:cubicBezTo>
                    <a:pt x="318" y="433"/>
                    <a:pt x="317" y="433"/>
                    <a:pt x="316" y="433"/>
                  </a:cubicBezTo>
                  <a:cubicBezTo>
                    <a:pt x="313" y="434"/>
                    <a:pt x="312" y="438"/>
                    <a:pt x="313" y="441"/>
                  </a:cubicBezTo>
                  <a:cubicBezTo>
                    <a:pt x="314" y="443"/>
                    <a:pt x="316" y="445"/>
                    <a:pt x="318" y="445"/>
                  </a:cubicBezTo>
                  <a:cubicBezTo>
                    <a:pt x="319" y="445"/>
                    <a:pt x="320" y="444"/>
                    <a:pt x="321" y="444"/>
                  </a:cubicBezTo>
                  <a:cubicBezTo>
                    <a:pt x="324" y="443"/>
                    <a:pt x="325" y="439"/>
                    <a:pt x="324" y="436"/>
                  </a:cubicBezTo>
                  <a:cubicBezTo>
                    <a:pt x="323" y="434"/>
                    <a:pt x="321" y="433"/>
                    <a:pt x="318" y="433"/>
                  </a:cubicBezTo>
                  <a:moveTo>
                    <a:pt x="133" y="428"/>
                  </a:moveTo>
                  <a:cubicBezTo>
                    <a:pt x="130" y="428"/>
                    <a:pt x="128" y="429"/>
                    <a:pt x="127" y="431"/>
                  </a:cubicBezTo>
                  <a:cubicBezTo>
                    <a:pt x="126" y="434"/>
                    <a:pt x="127" y="438"/>
                    <a:pt x="130" y="439"/>
                  </a:cubicBezTo>
                  <a:cubicBezTo>
                    <a:pt x="130" y="439"/>
                    <a:pt x="130" y="439"/>
                    <a:pt x="130" y="439"/>
                  </a:cubicBezTo>
                  <a:cubicBezTo>
                    <a:pt x="131" y="440"/>
                    <a:pt x="132" y="440"/>
                    <a:pt x="133" y="440"/>
                  </a:cubicBezTo>
                  <a:cubicBezTo>
                    <a:pt x="135" y="440"/>
                    <a:pt x="137" y="439"/>
                    <a:pt x="138" y="436"/>
                  </a:cubicBezTo>
                  <a:cubicBezTo>
                    <a:pt x="139" y="433"/>
                    <a:pt x="138" y="430"/>
                    <a:pt x="135" y="428"/>
                  </a:cubicBezTo>
                  <a:cubicBezTo>
                    <a:pt x="134" y="428"/>
                    <a:pt x="133" y="428"/>
                    <a:pt x="133" y="428"/>
                  </a:cubicBezTo>
                  <a:moveTo>
                    <a:pt x="340" y="422"/>
                  </a:moveTo>
                  <a:cubicBezTo>
                    <a:pt x="339" y="422"/>
                    <a:pt x="338" y="422"/>
                    <a:pt x="337" y="423"/>
                  </a:cubicBezTo>
                  <a:cubicBezTo>
                    <a:pt x="334" y="424"/>
                    <a:pt x="333" y="428"/>
                    <a:pt x="335" y="431"/>
                  </a:cubicBezTo>
                  <a:cubicBezTo>
                    <a:pt x="336" y="433"/>
                    <a:pt x="338" y="434"/>
                    <a:pt x="340" y="434"/>
                  </a:cubicBezTo>
                  <a:cubicBezTo>
                    <a:pt x="341" y="434"/>
                    <a:pt x="342" y="434"/>
                    <a:pt x="343" y="433"/>
                  </a:cubicBezTo>
                  <a:cubicBezTo>
                    <a:pt x="346" y="432"/>
                    <a:pt x="347" y="428"/>
                    <a:pt x="345" y="425"/>
                  </a:cubicBezTo>
                  <a:cubicBezTo>
                    <a:pt x="344" y="423"/>
                    <a:pt x="342" y="422"/>
                    <a:pt x="340" y="422"/>
                  </a:cubicBezTo>
                  <a:moveTo>
                    <a:pt x="112" y="416"/>
                  </a:moveTo>
                  <a:cubicBezTo>
                    <a:pt x="110" y="416"/>
                    <a:pt x="108" y="417"/>
                    <a:pt x="106" y="419"/>
                  </a:cubicBezTo>
                  <a:cubicBezTo>
                    <a:pt x="105" y="422"/>
                    <a:pt x="106" y="426"/>
                    <a:pt x="108" y="427"/>
                  </a:cubicBezTo>
                  <a:cubicBezTo>
                    <a:pt x="109" y="428"/>
                    <a:pt x="110" y="428"/>
                    <a:pt x="112" y="428"/>
                  </a:cubicBezTo>
                  <a:cubicBezTo>
                    <a:pt x="114" y="428"/>
                    <a:pt x="116" y="427"/>
                    <a:pt x="117" y="425"/>
                  </a:cubicBezTo>
                  <a:cubicBezTo>
                    <a:pt x="118" y="423"/>
                    <a:pt x="118" y="419"/>
                    <a:pt x="115" y="417"/>
                  </a:cubicBezTo>
                  <a:cubicBezTo>
                    <a:pt x="114" y="417"/>
                    <a:pt x="113" y="416"/>
                    <a:pt x="112" y="416"/>
                  </a:cubicBezTo>
                  <a:moveTo>
                    <a:pt x="360" y="409"/>
                  </a:moveTo>
                  <a:cubicBezTo>
                    <a:pt x="359" y="409"/>
                    <a:pt x="358" y="410"/>
                    <a:pt x="357" y="410"/>
                  </a:cubicBezTo>
                  <a:cubicBezTo>
                    <a:pt x="354" y="412"/>
                    <a:pt x="353" y="416"/>
                    <a:pt x="355" y="419"/>
                  </a:cubicBezTo>
                  <a:cubicBezTo>
                    <a:pt x="356" y="420"/>
                    <a:pt x="358" y="421"/>
                    <a:pt x="360" y="421"/>
                  </a:cubicBezTo>
                  <a:cubicBezTo>
                    <a:pt x="361" y="421"/>
                    <a:pt x="363" y="421"/>
                    <a:pt x="364" y="420"/>
                  </a:cubicBezTo>
                  <a:cubicBezTo>
                    <a:pt x="366" y="418"/>
                    <a:pt x="367" y="415"/>
                    <a:pt x="365" y="412"/>
                  </a:cubicBezTo>
                  <a:cubicBezTo>
                    <a:pt x="364" y="410"/>
                    <a:pt x="362" y="409"/>
                    <a:pt x="360" y="409"/>
                  </a:cubicBezTo>
                  <a:moveTo>
                    <a:pt x="92" y="402"/>
                  </a:moveTo>
                  <a:cubicBezTo>
                    <a:pt x="90" y="402"/>
                    <a:pt x="88" y="403"/>
                    <a:pt x="87" y="405"/>
                  </a:cubicBezTo>
                  <a:cubicBezTo>
                    <a:pt x="85" y="407"/>
                    <a:pt x="86" y="411"/>
                    <a:pt x="88" y="413"/>
                  </a:cubicBezTo>
                  <a:cubicBezTo>
                    <a:pt x="89" y="414"/>
                    <a:pt x="91" y="414"/>
                    <a:pt x="92" y="414"/>
                  </a:cubicBezTo>
                  <a:cubicBezTo>
                    <a:pt x="94" y="414"/>
                    <a:pt x="96" y="414"/>
                    <a:pt x="97" y="412"/>
                  </a:cubicBezTo>
                  <a:cubicBezTo>
                    <a:pt x="99" y="410"/>
                    <a:pt x="98" y="406"/>
                    <a:pt x="96" y="404"/>
                  </a:cubicBezTo>
                  <a:cubicBezTo>
                    <a:pt x="95" y="403"/>
                    <a:pt x="93" y="402"/>
                    <a:pt x="92" y="402"/>
                  </a:cubicBezTo>
                  <a:moveTo>
                    <a:pt x="379" y="395"/>
                  </a:moveTo>
                  <a:cubicBezTo>
                    <a:pt x="378" y="395"/>
                    <a:pt x="376" y="395"/>
                    <a:pt x="375" y="396"/>
                  </a:cubicBezTo>
                  <a:cubicBezTo>
                    <a:pt x="372" y="398"/>
                    <a:pt x="372" y="402"/>
                    <a:pt x="374" y="405"/>
                  </a:cubicBezTo>
                  <a:cubicBezTo>
                    <a:pt x="376" y="406"/>
                    <a:pt x="377" y="407"/>
                    <a:pt x="379" y="407"/>
                  </a:cubicBezTo>
                  <a:cubicBezTo>
                    <a:pt x="380" y="407"/>
                    <a:pt x="382" y="406"/>
                    <a:pt x="383" y="405"/>
                  </a:cubicBezTo>
                  <a:cubicBezTo>
                    <a:pt x="385" y="403"/>
                    <a:pt x="386" y="399"/>
                    <a:pt x="383" y="397"/>
                  </a:cubicBezTo>
                  <a:cubicBezTo>
                    <a:pt x="382" y="395"/>
                    <a:pt x="381" y="395"/>
                    <a:pt x="379" y="395"/>
                  </a:cubicBezTo>
                  <a:moveTo>
                    <a:pt x="74" y="387"/>
                  </a:moveTo>
                  <a:cubicBezTo>
                    <a:pt x="72" y="387"/>
                    <a:pt x="71" y="387"/>
                    <a:pt x="70" y="389"/>
                  </a:cubicBezTo>
                  <a:cubicBezTo>
                    <a:pt x="67" y="391"/>
                    <a:pt x="67" y="395"/>
                    <a:pt x="70" y="397"/>
                  </a:cubicBezTo>
                  <a:cubicBezTo>
                    <a:pt x="71" y="398"/>
                    <a:pt x="72" y="399"/>
                    <a:pt x="74" y="399"/>
                  </a:cubicBezTo>
                  <a:cubicBezTo>
                    <a:pt x="76" y="399"/>
                    <a:pt x="77" y="398"/>
                    <a:pt x="78" y="397"/>
                  </a:cubicBezTo>
                  <a:cubicBezTo>
                    <a:pt x="81" y="395"/>
                    <a:pt x="80" y="391"/>
                    <a:pt x="78" y="388"/>
                  </a:cubicBezTo>
                  <a:cubicBezTo>
                    <a:pt x="77" y="387"/>
                    <a:pt x="75" y="387"/>
                    <a:pt x="74" y="387"/>
                  </a:cubicBezTo>
                  <a:moveTo>
                    <a:pt x="396" y="378"/>
                  </a:moveTo>
                  <a:cubicBezTo>
                    <a:pt x="394" y="378"/>
                    <a:pt x="393" y="378"/>
                    <a:pt x="392" y="380"/>
                  </a:cubicBezTo>
                  <a:cubicBezTo>
                    <a:pt x="389" y="382"/>
                    <a:pt x="390" y="386"/>
                    <a:pt x="392" y="388"/>
                  </a:cubicBezTo>
                  <a:cubicBezTo>
                    <a:pt x="393" y="389"/>
                    <a:pt x="395" y="390"/>
                    <a:pt x="396" y="390"/>
                  </a:cubicBezTo>
                  <a:cubicBezTo>
                    <a:pt x="398" y="390"/>
                    <a:pt x="399" y="389"/>
                    <a:pt x="400" y="388"/>
                  </a:cubicBezTo>
                  <a:cubicBezTo>
                    <a:pt x="403" y="385"/>
                    <a:pt x="403" y="382"/>
                    <a:pt x="400" y="379"/>
                  </a:cubicBezTo>
                  <a:cubicBezTo>
                    <a:pt x="399" y="378"/>
                    <a:pt x="398" y="378"/>
                    <a:pt x="396" y="378"/>
                  </a:cubicBezTo>
                  <a:moveTo>
                    <a:pt x="58" y="369"/>
                  </a:moveTo>
                  <a:cubicBezTo>
                    <a:pt x="56" y="369"/>
                    <a:pt x="55" y="370"/>
                    <a:pt x="54" y="371"/>
                  </a:cubicBezTo>
                  <a:cubicBezTo>
                    <a:pt x="51" y="373"/>
                    <a:pt x="51" y="376"/>
                    <a:pt x="53" y="379"/>
                  </a:cubicBezTo>
                  <a:cubicBezTo>
                    <a:pt x="54" y="380"/>
                    <a:pt x="56" y="381"/>
                    <a:pt x="58" y="381"/>
                  </a:cubicBezTo>
                  <a:cubicBezTo>
                    <a:pt x="59" y="381"/>
                    <a:pt x="60" y="381"/>
                    <a:pt x="62" y="380"/>
                  </a:cubicBezTo>
                  <a:cubicBezTo>
                    <a:pt x="64" y="378"/>
                    <a:pt x="64" y="374"/>
                    <a:pt x="62" y="371"/>
                  </a:cubicBezTo>
                  <a:cubicBezTo>
                    <a:pt x="61" y="370"/>
                    <a:pt x="59" y="369"/>
                    <a:pt x="58" y="369"/>
                  </a:cubicBezTo>
                  <a:moveTo>
                    <a:pt x="411" y="359"/>
                  </a:moveTo>
                  <a:cubicBezTo>
                    <a:pt x="410" y="359"/>
                    <a:pt x="408" y="360"/>
                    <a:pt x="407" y="362"/>
                  </a:cubicBezTo>
                  <a:cubicBezTo>
                    <a:pt x="407" y="362"/>
                    <a:pt x="407" y="362"/>
                    <a:pt x="407" y="362"/>
                  </a:cubicBezTo>
                  <a:cubicBezTo>
                    <a:pt x="405" y="365"/>
                    <a:pt x="405" y="368"/>
                    <a:pt x="408" y="370"/>
                  </a:cubicBezTo>
                  <a:cubicBezTo>
                    <a:pt x="409" y="371"/>
                    <a:pt x="410" y="371"/>
                    <a:pt x="411" y="371"/>
                  </a:cubicBezTo>
                  <a:cubicBezTo>
                    <a:pt x="413" y="371"/>
                    <a:pt x="415" y="371"/>
                    <a:pt x="416" y="369"/>
                  </a:cubicBezTo>
                  <a:cubicBezTo>
                    <a:pt x="416" y="369"/>
                    <a:pt x="416" y="369"/>
                    <a:pt x="416" y="369"/>
                  </a:cubicBezTo>
                  <a:cubicBezTo>
                    <a:pt x="418" y="366"/>
                    <a:pt x="418" y="363"/>
                    <a:pt x="415" y="361"/>
                  </a:cubicBezTo>
                  <a:cubicBezTo>
                    <a:pt x="414" y="360"/>
                    <a:pt x="413" y="359"/>
                    <a:pt x="411" y="359"/>
                  </a:cubicBezTo>
                  <a:moveTo>
                    <a:pt x="43" y="350"/>
                  </a:moveTo>
                  <a:cubicBezTo>
                    <a:pt x="42" y="350"/>
                    <a:pt x="41" y="350"/>
                    <a:pt x="40" y="351"/>
                  </a:cubicBezTo>
                  <a:cubicBezTo>
                    <a:pt x="37" y="353"/>
                    <a:pt x="37" y="357"/>
                    <a:pt x="38" y="359"/>
                  </a:cubicBezTo>
                  <a:cubicBezTo>
                    <a:pt x="38" y="359"/>
                    <a:pt x="38" y="359"/>
                    <a:pt x="38" y="359"/>
                  </a:cubicBezTo>
                  <a:cubicBezTo>
                    <a:pt x="40" y="361"/>
                    <a:pt x="41" y="362"/>
                    <a:pt x="43" y="362"/>
                  </a:cubicBezTo>
                  <a:cubicBezTo>
                    <a:pt x="45" y="362"/>
                    <a:pt x="46" y="362"/>
                    <a:pt x="47" y="361"/>
                  </a:cubicBezTo>
                  <a:cubicBezTo>
                    <a:pt x="49" y="359"/>
                    <a:pt x="50" y="355"/>
                    <a:pt x="48" y="353"/>
                  </a:cubicBezTo>
                  <a:cubicBezTo>
                    <a:pt x="47" y="351"/>
                    <a:pt x="45" y="350"/>
                    <a:pt x="43" y="350"/>
                  </a:cubicBezTo>
                  <a:moveTo>
                    <a:pt x="425" y="339"/>
                  </a:moveTo>
                  <a:cubicBezTo>
                    <a:pt x="423" y="339"/>
                    <a:pt x="421" y="341"/>
                    <a:pt x="419" y="342"/>
                  </a:cubicBezTo>
                  <a:cubicBezTo>
                    <a:pt x="418" y="345"/>
                    <a:pt x="419" y="349"/>
                    <a:pt x="422" y="351"/>
                  </a:cubicBezTo>
                  <a:cubicBezTo>
                    <a:pt x="422" y="351"/>
                    <a:pt x="424" y="351"/>
                    <a:pt x="425" y="351"/>
                  </a:cubicBezTo>
                  <a:cubicBezTo>
                    <a:pt x="427" y="351"/>
                    <a:pt x="429" y="350"/>
                    <a:pt x="430" y="349"/>
                  </a:cubicBezTo>
                  <a:cubicBezTo>
                    <a:pt x="431" y="346"/>
                    <a:pt x="430" y="342"/>
                    <a:pt x="428" y="340"/>
                  </a:cubicBezTo>
                  <a:cubicBezTo>
                    <a:pt x="427" y="340"/>
                    <a:pt x="426" y="339"/>
                    <a:pt x="425" y="339"/>
                  </a:cubicBezTo>
                  <a:moveTo>
                    <a:pt x="31" y="329"/>
                  </a:moveTo>
                  <a:cubicBezTo>
                    <a:pt x="30" y="329"/>
                    <a:pt x="29" y="330"/>
                    <a:pt x="28" y="330"/>
                  </a:cubicBezTo>
                  <a:cubicBezTo>
                    <a:pt x="25" y="332"/>
                    <a:pt x="24" y="335"/>
                    <a:pt x="26" y="338"/>
                  </a:cubicBezTo>
                  <a:cubicBezTo>
                    <a:pt x="27" y="340"/>
                    <a:pt x="29" y="341"/>
                    <a:pt x="31" y="341"/>
                  </a:cubicBezTo>
                  <a:cubicBezTo>
                    <a:pt x="32" y="341"/>
                    <a:pt x="33" y="341"/>
                    <a:pt x="34" y="341"/>
                  </a:cubicBezTo>
                  <a:cubicBezTo>
                    <a:pt x="37" y="339"/>
                    <a:pt x="38" y="336"/>
                    <a:pt x="36" y="333"/>
                  </a:cubicBezTo>
                  <a:cubicBezTo>
                    <a:pt x="35" y="331"/>
                    <a:pt x="33" y="329"/>
                    <a:pt x="31" y="329"/>
                  </a:cubicBezTo>
                  <a:moveTo>
                    <a:pt x="436" y="318"/>
                  </a:moveTo>
                  <a:cubicBezTo>
                    <a:pt x="433" y="318"/>
                    <a:pt x="431" y="320"/>
                    <a:pt x="430" y="322"/>
                  </a:cubicBezTo>
                  <a:cubicBezTo>
                    <a:pt x="429" y="325"/>
                    <a:pt x="430" y="328"/>
                    <a:pt x="433" y="330"/>
                  </a:cubicBezTo>
                  <a:cubicBezTo>
                    <a:pt x="434" y="330"/>
                    <a:pt x="435" y="330"/>
                    <a:pt x="436" y="330"/>
                  </a:cubicBezTo>
                  <a:cubicBezTo>
                    <a:pt x="438" y="330"/>
                    <a:pt x="440" y="329"/>
                    <a:pt x="441" y="327"/>
                  </a:cubicBezTo>
                  <a:cubicBezTo>
                    <a:pt x="441" y="327"/>
                    <a:pt x="441" y="327"/>
                    <a:pt x="441" y="327"/>
                  </a:cubicBezTo>
                  <a:cubicBezTo>
                    <a:pt x="442" y="324"/>
                    <a:pt x="441" y="320"/>
                    <a:pt x="438" y="319"/>
                  </a:cubicBezTo>
                  <a:cubicBezTo>
                    <a:pt x="437" y="318"/>
                    <a:pt x="436" y="318"/>
                    <a:pt x="436" y="318"/>
                  </a:cubicBezTo>
                  <a:moveTo>
                    <a:pt x="21" y="308"/>
                  </a:moveTo>
                  <a:cubicBezTo>
                    <a:pt x="20" y="308"/>
                    <a:pt x="20" y="308"/>
                    <a:pt x="19" y="308"/>
                  </a:cubicBezTo>
                  <a:cubicBezTo>
                    <a:pt x="16" y="309"/>
                    <a:pt x="14" y="313"/>
                    <a:pt x="16" y="316"/>
                  </a:cubicBezTo>
                  <a:cubicBezTo>
                    <a:pt x="17" y="318"/>
                    <a:pt x="19" y="320"/>
                    <a:pt x="21" y="320"/>
                  </a:cubicBezTo>
                  <a:cubicBezTo>
                    <a:pt x="22" y="320"/>
                    <a:pt x="23" y="319"/>
                    <a:pt x="23" y="319"/>
                  </a:cubicBezTo>
                  <a:cubicBezTo>
                    <a:pt x="26" y="318"/>
                    <a:pt x="28" y="315"/>
                    <a:pt x="27" y="311"/>
                  </a:cubicBezTo>
                  <a:cubicBezTo>
                    <a:pt x="27" y="311"/>
                    <a:pt x="27" y="311"/>
                    <a:pt x="27" y="311"/>
                  </a:cubicBezTo>
                  <a:cubicBezTo>
                    <a:pt x="26" y="309"/>
                    <a:pt x="24" y="308"/>
                    <a:pt x="21" y="308"/>
                  </a:cubicBezTo>
                  <a:moveTo>
                    <a:pt x="444" y="296"/>
                  </a:moveTo>
                  <a:cubicBezTo>
                    <a:pt x="442" y="296"/>
                    <a:pt x="439" y="298"/>
                    <a:pt x="439" y="300"/>
                  </a:cubicBezTo>
                  <a:cubicBezTo>
                    <a:pt x="438" y="303"/>
                    <a:pt x="439" y="307"/>
                    <a:pt x="442" y="308"/>
                  </a:cubicBezTo>
                  <a:cubicBezTo>
                    <a:pt x="443" y="308"/>
                    <a:pt x="444" y="308"/>
                    <a:pt x="444" y="308"/>
                  </a:cubicBezTo>
                  <a:cubicBezTo>
                    <a:pt x="447" y="308"/>
                    <a:pt x="449" y="306"/>
                    <a:pt x="450" y="304"/>
                  </a:cubicBezTo>
                  <a:cubicBezTo>
                    <a:pt x="451" y="301"/>
                    <a:pt x="449" y="297"/>
                    <a:pt x="446" y="296"/>
                  </a:cubicBezTo>
                  <a:cubicBezTo>
                    <a:pt x="446" y="296"/>
                    <a:pt x="445" y="296"/>
                    <a:pt x="444" y="296"/>
                  </a:cubicBezTo>
                  <a:moveTo>
                    <a:pt x="14" y="285"/>
                  </a:moveTo>
                  <a:cubicBezTo>
                    <a:pt x="13" y="285"/>
                    <a:pt x="13" y="285"/>
                    <a:pt x="12" y="285"/>
                  </a:cubicBezTo>
                  <a:cubicBezTo>
                    <a:pt x="9" y="286"/>
                    <a:pt x="7" y="289"/>
                    <a:pt x="8" y="292"/>
                  </a:cubicBezTo>
                  <a:cubicBezTo>
                    <a:pt x="9" y="295"/>
                    <a:pt x="11" y="297"/>
                    <a:pt x="14" y="297"/>
                  </a:cubicBezTo>
                  <a:cubicBezTo>
                    <a:pt x="14" y="297"/>
                    <a:pt x="15" y="297"/>
                    <a:pt x="15" y="297"/>
                  </a:cubicBezTo>
                  <a:cubicBezTo>
                    <a:pt x="18" y="296"/>
                    <a:pt x="20" y="293"/>
                    <a:pt x="19" y="289"/>
                  </a:cubicBezTo>
                  <a:cubicBezTo>
                    <a:pt x="19" y="287"/>
                    <a:pt x="16" y="285"/>
                    <a:pt x="14" y="285"/>
                  </a:cubicBezTo>
                  <a:moveTo>
                    <a:pt x="451" y="273"/>
                  </a:moveTo>
                  <a:cubicBezTo>
                    <a:pt x="448" y="273"/>
                    <a:pt x="445" y="275"/>
                    <a:pt x="445" y="278"/>
                  </a:cubicBezTo>
                  <a:cubicBezTo>
                    <a:pt x="444" y="281"/>
                    <a:pt x="446" y="284"/>
                    <a:pt x="449" y="285"/>
                  </a:cubicBezTo>
                  <a:cubicBezTo>
                    <a:pt x="450" y="285"/>
                    <a:pt x="450" y="285"/>
                    <a:pt x="451" y="285"/>
                  </a:cubicBezTo>
                  <a:cubicBezTo>
                    <a:pt x="453" y="285"/>
                    <a:pt x="456" y="283"/>
                    <a:pt x="457" y="280"/>
                  </a:cubicBezTo>
                  <a:cubicBezTo>
                    <a:pt x="457" y="277"/>
                    <a:pt x="455" y="274"/>
                    <a:pt x="452" y="273"/>
                  </a:cubicBezTo>
                  <a:cubicBezTo>
                    <a:pt x="451" y="273"/>
                    <a:pt x="451" y="273"/>
                    <a:pt x="451" y="273"/>
                  </a:cubicBezTo>
                  <a:moveTo>
                    <a:pt x="9" y="262"/>
                  </a:moveTo>
                  <a:cubicBezTo>
                    <a:pt x="8" y="262"/>
                    <a:pt x="8" y="262"/>
                    <a:pt x="8" y="262"/>
                  </a:cubicBezTo>
                  <a:cubicBezTo>
                    <a:pt x="4" y="262"/>
                    <a:pt x="2" y="265"/>
                    <a:pt x="3" y="268"/>
                  </a:cubicBezTo>
                  <a:cubicBezTo>
                    <a:pt x="3" y="271"/>
                    <a:pt x="6" y="274"/>
                    <a:pt x="9" y="274"/>
                  </a:cubicBezTo>
                  <a:cubicBezTo>
                    <a:pt x="9" y="274"/>
                    <a:pt x="9" y="273"/>
                    <a:pt x="10" y="273"/>
                  </a:cubicBezTo>
                  <a:cubicBezTo>
                    <a:pt x="13" y="273"/>
                    <a:pt x="15" y="270"/>
                    <a:pt x="14" y="267"/>
                  </a:cubicBezTo>
                  <a:cubicBezTo>
                    <a:pt x="14" y="267"/>
                    <a:pt x="14" y="267"/>
                    <a:pt x="14" y="267"/>
                  </a:cubicBezTo>
                  <a:cubicBezTo>
                    <a:pt x="14" y="264"/>
                    <a:pt x="11" y="262"/>
                    <a:pt x="9" y="262"/>
                  </a:cubicBezTo>
                  <a:moveTo>
                    <a:pt x="454" y="249"/>
                  </a:moveTo>
                  <a:cubicBezTo>
                    <a:pt x="451" y="249"/>
                    <a:pt x="449" y="251"/>
                    <a:pt x="448" y="255"/>
                  </a:cubicBezTo>
                  <a:cubicBezTo>
                    <a:pt x="448" y="258"/>
                    <a:pt x="450" y="261"/>
                    <a:pt x="454" y="261"/>
                  </a:cubicBezTo>
                  <a:cubicBezTo>
                    <a:pt x="454" y="261"/>
                    <a:pt x="454" y="261"/>
                    <a:pt x="454" y="261"/>
                  </a:cubicBezTo>
                  <a:cubicBezTo>
                    <a:pt x="457" y="261"/>
                    <a:pt x="460" y="259"/>
                    <a:pt x="460" y="256"/>
                  </a:cubicBezTo>
                  <a:cubicBezTo>
                    <a:pt x="460" y="256"/>
                    <a:pt x="460" y="256"/>
                    <a:pt x="460" y="256"/>
                  </a:cubicBezTo>
                  <a:cubicBezTo>
                    <a:pt x="461" y="253"/>
                    <a:pt x="458" y="250"/>
                    <a:pt x="455" y="249"/>
                  </a:cubicBezTo>
                  <a:cubicBezTo>
                    <a:pt x="455" y="249"/>
                    <a:pt x="455" y="249"/>
                    <a:pt x="454" y="249"/>
                  </a:cubicBezTo>
                  <a:moveTo>
                    <a:pt x="6" y="238"/>
                  </a:moveTo>
                  <a:cubicBezTo>
                    <a:pt x="6" y="238"/>
                    <a:pt x="6" y="238"/>
                    <a:pt x="6" y="238"/>
                  </a:cubicBezTo>
                  <a:cubicBezTo>
                    <a:pt x="2" y="238"/>
                    <a:pt x="0" y="241"/>
                    <a:pt x="0" y="244"/>
                  </a:cubicBezTo>
                  <a:cubicBezTo>
                    <a:pt x="0" y="247"/>
                    <a:pt x="3" y="250"/>
                    <a:pt x="6" y="250"/>
                  </a:cubicBezTo>
                  <a:cubicBezTo>
                    <a:pt x="6" y="250"/>
                    <a:pt x="6" y="250"/>
                    <a:pt x="6" y="250"/>
                  </a:cubicBezTo>
                  <a:cubicBezTo>
                    <a:pt x="10" y="250"/>
                    <a:pt x="12" y="247"/>
                    <a:pt x="12" y="243"/>
                  </a:cubicBezTo>
                  <a:cubicBezTo>
                    <a:pt x="12" y="243"/>
                    <a:pt x="12" y="243"/>
                    <a:pt x="12" y="243"/>
                  </a:cubicBezTo>
                  <a:cubicBezTo>
                    <a:pt x="12" y="240"/>
                    <a:pt x="9" y="238"/>
                    <a:pt x="6" y="238"/>
                  </a:cubicBezTo>
                  <a:moveTo>
                    <a:pt x="456" y="224"/>
                  </a:moveTo>
                  <a:cubicBezTo>
                    <a:pt x="456" y="224"/>
                    <a:pt x="456" y="224"/>
                    <a:pt x="456" y="224"/>
                  </a:cubicBezTo>
                  <a:cubicBezTo>
                    <a:pt x="452" y="224"/>
                    <a:pt x="450" y="227"/>
                    <a:pt x="450" y="230"/>
                  </a:cubicBezTo>
                  <a:cubicBezTo>
                    <a:pt x="450" y="231"/>
                    <a:pt x="450" y="231"/>
                    <a:pt x="450" y="231"/>
                  </a:cubicBezTo>
                  <a:cubicBezTo>
                    <a:pt x="450" y="231"/>
                    <a:pt x="450" y="231"/>
                    <a:pt x="450" y="231"/>
                  </a:cubicBezTo>
                  <a:cubicBezTo>
                    <a:pt x="450" y="235"/>
                    <a:pt x="452" y="237"/>
                    <a:pt x="456" y="237"/>
                  </a:cubicBezTo>
                  <a:cubicBezTo>
                    <a:pt x="459" y="237"/>
                    <a:pt x="462" y="235"/>
                    <a:pt x="462" y="231"/>
                  </a:cubicBezTo>
                  <a:cubicBezTo>
                    <a:pt x="462" y="231"/>
                    <a:pt x="462" y="231"/>
                    <a:pt x="462" y="231"/>
                  </a:cubicBezTo>
                  <a:cubicBezTo>
                    <a:pt x="462" y="231"/>
                    <a:pt x="462" y="231"/>
                    <a:pt x="462" y="230"/>
                  </a:cubicBezTo>
                  <a:cubicBezTo>
                    <a:pt x="462" y="227"/>
                    <a:pt x="459" y="224"/>
                    <a:pt x="456" y="224"/>
                  </a:cubicBezTo>
                  <a:moveTo>
                    <a:pt x="6" y="214"/>
                  </a:moveTo>
                  <a:cubicBezTo>
                    <a:pt x="3" y="214"/>
                    <a:pt x="0" y="216"/>
                    <a:pt x="0" y="219"/>
                  </a:cubicBezTo>
                  <a:cubicBezTo>
                    <a:pt x="0" y="223"/>
                    <a:pt x="2" y="226"/>
                    <a:pt x="6" y="226"/>
                  </a:cubicBezTo>
                  <a:cubicBezTo>
                    <a:pt x="6" y="226"/>
                    <a:pt x="6" y="226"/>
                    <a:pt x="6" y="226"/>
                  </a:cubicBezTo>
                  <a:cubicBezTo>
                    <a:pt x="9" y="226"/>
                    <a:pt x="12" y="223"/>
                    <a:pt x="12" y="220"/>
                  </a:cubicBezTo>
                  <a:cubicBezTo>
                    <a:pt x="12" y="217"/>
                    <a:pt x="10" y="214"/>
                    <a:pt x="6" y="214"/>
                  </a:cubicBezTo>
                  <a:cubicBezTo>
                    <a:pt x="6" y="214"/>
                    <a:pt x="6" y="214"/>
                    <a:pt x="6" y="214"/>
                  </a:cubicBezTo>
                  <a:moveTo>
                    <a:pt x="454" y="200"/>
                  </a:moveTo>
                  <a:cubicBezTo>
                    <a:pt x="454" y="200"/>
                    <a:pt x="454" y="200"/>
                    <a:pt x="454" y="201"/>
                  </a:cubicBezTo>
                  <a:cubicBezTo>
                    <a:pt x="450" y="201"/>
                    <a:pt x="448" y="204"/>
                    <a:pt x="448" y="207"/>
                  </a:cubicBezTo>
                  <a:cubicBezTo>
                    <a:pt x="449" y="210"/>
                    <a:pt x="451" y="212"/>
                    <a:pt x="454" y="212"/>
                  </a:cubicBezTo>
                  <a:cubicBezTo>
                    <a:pt x="455" y="212"/>
                    <a:pt x="455" y="212"/>
                    <a:pt x="455" y="212"/>
                  </a:cubicBezTo>
                  <a:cubicBezTo>
                    <a:pt x="458" y="212"/>
                    <a:pt x="461" y="209"/>
                    <a:pt x="460" y="206"/>
                  </a:cubicBezTo>
                  <a:cubicBezTo>
                    <a:pt x="460" y="203"/>
                    <a:pt x="457" y="200"/>
                    <a:pt x="454" y="200"/>
                  </a:cubicBezTo>
                  <a:moveTo>
                    <a:pt x="8" y="190"/>
                  </a:moveTo>
                  <a:cubicBezTo>
                    <a:pt x="6" y="190"/>
                    <a:pt x="3" y="192"/>
                    <a:pt x="3" y="195"/>
                  </a:cubicBezTo>
                  <a:cubicBezTo>
                    <a:pt x="2" y="198"/>
                    <a:pt x="4" y="201"/>
                    <a:pt x="7" y="202"/>
                  </a:cubicBezTo>
                  <a:cubicBezTo>
                    <a:pt x="8" y="202"/>
                    <a:pt x="8" y="202"/>
                    <a:pt x="8" y="202"/>
                  </a:cubicBezTo>
                  <a:cubicBezTo>
                    <a:pt x="11" y="202"/>
                    <a:pt x="14" y="200"/>
                    <a:pt x="14" y="197"/>
                  </a:cubicBezTo>
                  <a:cubicBezTo>
                    <a:pt x="15" y="194"/>
                    <a:pt x="13" y="191"/>
                    <a:pt x="9" y="190"/>
                  </a:cubicBezTo>
                  <a:cubicBezTo>
                    <a:pt x="9" y="190"/>
                    <a:pt x="9" y="190"/>
                    <a:pt x="8" y="190"/>
                  </a:cubicBezTo>
                  <a:moveTo>
                    <a:pt x="450" y="177"/>
                  </a:moveTo>
                  <a:cubicBezTo>
                    <a:pt x="450" y="177"/>
                    <a:pt x="450" y="177"/>
                    <a:pt x="449" y="177"/>
                  </a:cubicBezTo>
                  <a:cubicBezTo>
                    <a:pt x="446" y="178"/>
                    <a:pt x="444" y="181"/>
                    <a:pt x="445" y="184"/>
                  </a:cubicBezTo>
                  <a:cubicBezTo>
                    <a:pt x="445" y="187"/>
                    <a:pt x="448" y="189"/>
                    <a:pt x="450" y="189"/>
                  </a:cubicBezTo>
                  <a:cubicBezTo>
                    <a:pt x="451" y="189"/>
                    <a:pt x="451" y="189"/>
                    <a:pt x="452" y="189"/>
                  </a:cubicBezTo>
                  <a:cubicBezTo>
                    <a:pt x="455" y="188"/>
                    <a:pt x="457" y="185"/>
                    <a:pt x="456" y="182"/>
                  </a:cubicBezTo>
                  <a:cubicBezTo>
                    <a:pt x="456" y="179"/>
                    <a:pt x="453" y="177"/>
                    <a:pt x="450" y="177"/>
                  </a:cubicBezTo>
                  <a:moveTo>
                    <a:pt x="13" y="167"/>
                  </a:moveTo>
                  <a:cubicBezTo>
                    <a:pt x="11" y="167"/>
                    <a:pt x="8" y="168"/>
                    <a:pt x="8" y="171"/>
                  </a:cubicBezTo>
                  <a:cubicBezTo>
                    <a:pt x="7" y="174"/>
                    <a:pt x="9" y="177"/>
                    <a:pt x="12" y="178"/>
                  </a:cubicBezTo>
                  <a:cubicBezTo>
                    <a:pt x="12" y="178"/>
                    <a:pt x="13" y="179"/>
                    <a:pt x="13" y="179"/>
                  </a:cubicBezTo>
                  <a:cubicBezTo>
                    <a:pt x="16" y="179"/>
                    <a:pt x="18" y="177"/>
                    <a:pt x="19" y="174"/>
                  </a:cubicBezTo>
                  <a:cubicBezTo>
                    <a:pt x="20" y="171"/>
                    <a:pt x="18" y="168"/>
                    <a:pt x="15" y="167"/>
                  </a:cubicBezTo>
                  <a:cubicBezTo>
                    <a:pt x="14" y="167"/>
                    <a:pt x="14" y="167"/>
                    <a:pt x="13" y="167"/>
                  </a:cubicBezTo>
                  <a:moveTo>
                    <a:pt x="444" y="154"/>
                  </a:moveTo>
                  <a:cubicBezTo>
                    <a:pt x="443" y="154"/>
                    <a:pt x="443" y="154"/>
                    <a:pt x="442" y="154"/>
                  </a:cubicBezTo>
                  <a:cubicBezTo>
                    <a:pt x="439" y="155"/>
                    <a:pt x="437" y="159"/>
                    <a:pt x="438" y="162"/>
                  </a:cubicBezTo>
                  <a:cubicBezTo>
                    <a:pt x="439" y="164"/>
                    <a:pt x="442" y="166"/>
                    <a:pt x="444" y="166"/>
                  </a:cubicBezTo>
                  <a:cubicBezTo>
                    <a:pt x="445" y="166"/>
                    <a:pt x="445" y="166"/>
                    <a:pt x="446" y="165"/>
                  </a:cubicBezTo>
                  <a:cubicBezTo>
                    <a:pt x="449" y="164"/>
                    <a:pt x="451" y="161"/>
                    <a:pt x="450" y="158"/>
                  </a:cubicBezTo>
                  <a:cubicBezTo>
                    <a:pt x="449" y="155"/>
                    <a:pt x="447" y="154"/>
                    <a:pt x="444" y="154"/>
                  </a:cubicBezTo>
                  <a:moveTo>
                    <a:pt x="21" y="144"/>
                  </a:moveTo>
                  <a:cubicBezTo>
                    <a:pt x="18" y="144"/>
                    <a:pt x="16" y="145"/>
                    <a:pt x="15" y="148"/>
                  </a:cubicBezTo>
                  <a:cubicBezTo>
                    <a:pt x="14" y="151"/>
                    <a:pt x="16" y="154"/>
                    <a:pt x="19" y="155"/>
                  </a:cubicBezTo>
                  <a:cubicBezTo>
                    <a:pt x="19" y="156"/>
                    <a:pt x="20" y="156"/>
                    <a:pt x="21" y="156"/>
                  </a:cubicBezTo>
                  <a:cubicBezTo>
                    <a:pt x="23" y="156"/>
                    <a:pt x="26" y="154"/>
                    <a:pt x="26" y="152"/>
                  </a:cubicBezTo>
                  <a:cubicBezTo>
                    <a:pt x="28" y="149"/>
                    <a:pt x="26" y="145"/>
                    <a:pt x="23" y="144"/>
                  </a:cubicBezTo>
                  <a:cubicBezTo>
                    <a:pt x="22" y="144"/>
                    <a:pt x="22" y="144"/>
                    <a:pt x="21" y="144"/>
                  </a:cubicBezTo>
                  <a:moveTo>
                    <a:pt x="435" y="132"/>
                  </a:moveTo>
                  <a:cubicBezTo>
                    <a:pt x="434" y="132"/>
                    <a:pt x="434" y="132"/>
                    <a:pt x="433" y="132"/>
                  </a:cubicBezTo>
                  <a:cubicBezTo>
                    <a:pt x="430" y="133"/>
                    <a:pt x="428" y="137"/>
                    <a:pt x="430" y="140"/>
                  </a:cubicBezTo>
                  <a:cubicBezTo>
                    <a:pt x="430" y="140"/>
                    <a:pt x="430" y="140"/>
                    <a:pt x="430" y="140"/>
                  </a:cubicBezTo>
                  <a:cubicBezTo>
                    <a:pt x="431" y="142"/>
                    <a:pt x="433" y="144"/>
                    <a:pt x="435" y="144"/>
                  </a:cubicBezTo>
                  <a:cubicBezTo>
                    <a:pt x="436" y="144"/>
                    <a:pt x="437" y="143"/>
                    <a:pt x="438" y="143"/>
                  </a:cubicBezTo>
                  <a:cubicBezTo>
                    <a:pt x="441" y="142"/>
                    <a:pt x="442" y="138"/>
                    <a:pt x="441" y="135"/>
                  </a:cubicBezTo>
                  <a:cubicBezTo>
                    <a:pt x="440" y="133"/>
                    <a:pt x="438" y="132"/>
                    <a:pt x="435" y="132"/>
                  </a:cubicBezTo>
                  <a:moveTo>
                    <a:pt x="31" y="122"/>
                  </a:moveTo>
                  <a:cubicBezTo>
                    <a:pt x="29" y="122"/>
                    <a:pt x="26" y="123"/>
                    <a:pt x="25" y="125"/>
                  </a:cubicBezTo>
                  <a:cubicBezTo>
                    <a:pt x="24" y="128"/>
                    <a:pt x="25" y="132"/>
                    <a:pt x="28" y="133"/>
                  </a:cubicBezTo>
                  <a:cubicBezTo>
                    <a:pt x="29" y="134"/>
                    <a:pt x="30" y="134"/>
                    <a:pt x="31" y="134"/>
                  </a:cubicBezTo>
                  <a:cubicBezTo>
                    <a:pt x="33" y="134"/>
                    <a:pt x="35" y="133"/>
                    <a:pt x="36" y="131"/>
                  </a:cubicBezTo>
                  <a:cubicBezTo>
                    <a:pt x="38" y="128"/>
                    <a:pt x="36" y="124"/>
                    <a:pt x="33" y="123"/>
                  </a:cubicBezTo>
                  <a:cubicBezTo>
                    <a:pt x="33" y="122"/>
                    <a:pt x="32" y="122"/>
                    <a:pt x="31" y="122"/>
                  </a:cubicBezTo>
                  <a:moveTo>
                    <a:pt x="424" y="110"/>
                  </a:moveTo>
                  <a:cubicBezTo>
                    <a:pt x="423" y="110"/>
                    <a:pt x="422" y="111"/>
                    <a:pt x="421" y="111"/>
                  </a:cubicBezTo>
                  <a:cubicBezTo>
                    <a:pt x="418" y="113"/>
                    <a:pt x="417" y="117"/>
                    <a:pt x="419" y="119"/>
                  </a:cubicBezTo>
                  <a:cubicBezTo>
                    <a:pt x="420" y="121"/>
                    <a:pt x="422" y="122"/>
                    <a:pt x="424" y="122"/>
                  </a:cubicBezTo>
                  <a:cubicBezTo>
                    <a:pt x="425" y="122"/>
                    <a:pt x="426" y="122"/>
                    <a:pt x="427" y="122"/>
                  </a:cubicBezTo>
                  <a:cubicBezTo>
                    <a:pt x="430" y="120"/>
                    <a:pt x="431" y="116"/>
                    <a:pt x="429" y="113"/>
                  </a:cubicBezTo>
                  <a:cubicBezTo>
                    <a:pt x="428" y="111"/>
                    <a:pt x="426" y="110"/>
                    <a:pt x="424" y="110"/>
                  </a:cubicBezTo>
                  <a:moveTo>
                    <a:pt x="43" y="101"/>
                  </a:moveTo>
                  <a:cubicBezTo>
                    <a:pt x="41" y="101"/>
                    <a:pt x="39" y="102"/>
                    <a:pt x="38" y="104"/>
                  </a:cubicBezTo>
                  <a:cubicBezTo>
                    <a:pt x="36" y="107"/>
                    <a:pt x="37" y="111"/>
                    <a:pt x="40" y="112"/>
                  </a:cubicBezTo>
                  <a:cubicBezTo>
                    <a:pt x="41" y="113"/>
                    <a:pt x="42" y="113"/>
                    <a:pt x="43" y="113"/>
                  </a:cubicBezTo>
                  <a:cubicBezTo>
                    <a:pt x="45" y="113"/>
                    <a:pt x="47" y="112"/>
                    <a:pt x="48" y="111"/>
                  </a:cubicBezTo>
                  <a:cubicBezTo>
                    <a:pt x="50" y="108"/>
                    <a:pt x="49" y="104"/>
                    <a:pt x="46" y="102"/>
                  </a:cubicBezTo>
                  <a:cubicBezTo>
                    <a:pt x="45" y="102"/>
                    <a:pt x="44" y="101"/>
                    <a:pt x="43" y="101"/>
                  </a:cubicBezTo>
                  <a:moveTo>
                    <a:pt x="411" y="90"/>
                  </a:moveTo>
                  <a:cubicBezTo>
                    <a:pt x="410" y="90"/>
                    <a:pt x="408" y="91"/>
                    <a:pt x="407" y="92"/>
                  </a:cubicBezTo>
                  <a:cubicBezTo>
                    <a:pt x="405" y="94"/>
                    <a:pt x="404" y="97"/>
                    <a:pt x="406" y="100"/>
                  </a:cubicBezTo>
                  <a:cubicBezTo>
                    <a:pt x="407" y="102"/>
                    <a:pt x="409" y="102"/>
                    <a:pt x="411" y="102"/>
                  </a:cubicBezTo>
                  <a:cubicBezTo>
                    <a:pt x="412" y="102"/>
                    <a:pt x="413" y="102"/>
                    <a:pt x="414" y="101"/>
                  </a:cubicBezTo>
                  <a:cubicBezTo>
                    <a:pt x="417" y="99"/>
                    <a:pt x="418" y="96"/>
                    <a:pt x="416" y="93"/>
                  </a:cubicBezTo>
                  <a:cubicBezTo>
                    <a:pt x="414" y="91"/>
                    <a:pt x="413" y="90"/>
                    <a:pt x="411" y="90"/>
                  </a:cubicBezTo>
                  <a:moveTo>
                    <a:pt x="57" y="82"/>
                  </a:moveTo>
                  <a:cubicBezTo>
                    <a:pt x="55" y="82"/>
                    <a:pt x="54" y="83"/>
                    <a:pt x="52" y="84"/>
                  </a:cubicBezTo>
                  <a:cubicBezTo>
                    <a:pt x="52" y="84"/>
                    <a:pt x="52" y="84"/>
                    <a:pt x="52" y="84"/>
                  </a:cubicBezTo>
                  <a:cubicBezTo>
                    <a:pt x="50" y="87"/>
                    <a:pt x="51" y="91"/>
                    <a:pt x="53" y="93"/>
                  </a:cubicBezTo>
                  <a:cubicBezTo>
                    <a:pt x="54" y="94"/>
                    <a:pt x="56" y="94"/>
                    <a:pt x="57" y="94"/>
                  </a:cubicBezTo>
                  <a:cubicBezTo>
                    <a:pt x="59" y="94"/>
                    <a:pt x="61" y="93"/>
                    <a:pt x="62" y="92"/>
                  </a:cubicBezTo>
                  <a:cubicBezTo>
                    <a:pt x="62" y="92"/>
                    <a:pt x="62" y="92"/>
                    <a:pt x="62" y="92"/>
                  </a:cubicBezTo>
                  <a:cubicBezTo>
                    <a:pt x="64" y="89"/>
                    <a:pt x="63" y="86"/>
                    <a:pt x="61" y="83"/>
                  </a:cubicBezTo>
                  <a:cubicBezTo>
                    <a:pt x="60" y="83"/>
                    <a:pt x="58" y="82"/>
                    <a:pt x="57" y="82"/>
                  </a:cubicBezTo>
                  <a:moveTo>
                    <a:pt x="395" y="72"/>
                  </a:moveTo>
                  <a:cubicBezTo>
                    <a:pt x="394" y="72"/>
                    <a:pt x="393" y="73"/>
                    <a:pt x="391" y="74"/>
                  </a:cubicBezTo>
                  <a:cubicBezTo>
                    <a:pt x="389" y="76"/>
                    <a:pt x="389" y="80"/>
                    <a:pt x="391" y="82"/>
                  </a:cubicBezTo>
                  <a:cubicBezTo>
                    <a:pt x="391" y="82"/>
                    <a:pt x="391" y="82"/>
                    <a:pt x="391" y="82"/>
                  </a:cubicBezTo>
                  <a:cubicBezTo>
                    <a:pt x="392" y="83"/>
                    <a:pt x="394" y="84"/>
                    <a:pt x="395" y="84"/>
                  </a:cubicBezTo>
                  <a:cubicBezTo>
                    <a:pt x="397" y="84"/>
                    <a:pt x="398" y="84"/>
                    <a:pt x="400" y="82"/>
                  </a:cubicBezTo>
                  <a:cubicBezTo>
                    <a:pt x="402" y="80"/>
                    <a:pt x="402" y="76"/>
                    <a:pt x="400" y="74"/>
                  </a:cubicBezTo>
                  <a:cubicBezTo>
                    <a:pt x="399" y="73"/>
                    <a:pt x="397" y="72"/>
                    <a:pt x="395" y="72"/>
                  </a:cubicBezTo>
                  <a:moveTo>
                    <a:pt x="73" y="64"/>
                  </a:moveTo>
                  <a:cubicBezTo>
                    <a:pt x="72" y="64"/>
                    <a:pt x="70" y="65"/>
                    <a:pt x="69" y="66"/>
                  </a:cubicBezTo>
                  <a:cubicBezTo>
                    <a:pt x="69" y="66"/>
                    <a:pt x="69" y="66"/>
                    <a:pt x="69" y="66"/>
                  </a:cubicBezTo>
                  <a:cubicBezTo>
                    <a:pt x="67" y="69"/>
                    <a:pt x="67" y="72"/>
                    <a:pt x="69" y="75"/>
                  </a:cubicBezTo>
                  <a:cubicBezTo>
                    <a:pt x="70" y="76"/>
                    <a:pt x="72" y="76"/>
                    <a:pt x="73" y="76"/>
                  </a:cubicBezTo>
                  <a:cubicBezTo>
                    <a:pt x="75" y="76"/>
                    <a:pt x="76" y="76"/>
                    <a:pt x="78" y="75"/>
                  </a:cubicBezTo>
                  <a:cubicBezTo>
                    <a:pt x="78" y="75"/>
                    <a:pt x="78" y="75"/>
                    <a:pt x="78" y="75"/>
                  </a:cubicBezTo>
                  <a:cubicBezTo>
                    <a:pt x="80" y="72"/>
                    <a:pt x="80" y="69"/>
                    <a:pt x="78" y="66"/>
                  </a:cubicBezTo>
                  <a:cubicBezTo>
                    <a:pt x="76" y="65"/>
                    <a:pt x="75" y="64"/>
                    <a:pt x="73" y="64"/>
                  </a:cubicBezTo>
                  <a:moveTo>
                    <a:pt x="378" y="55"/>
                  </a:moveTo>
                  <a:cubicBezTo>
                    <a:pt x="377" y="55"/>
                    <a:pt x="375" y="56"/>
                    <a:pt x="374" y="58"/>
                  </a:cubicBezTo>
                  <a:cubicBezTo>
                    <a:pt x="372" y="60"/>
                    <a:pt x="372" y="64"/>
                    <a:pt x="374" y="66"/>
                  </a:cubicBezTo>
                  <a:cubicBezTo>
                    <a:pt x="375" y="67"/>
                    <a:pt x="377" y="67"/>
                    <a:pt x="378" y="67"/>
                  </a:cubicBezTo>
                  <a:cubicBezTo>
                    <a:pt x="380" y="67"/>
                    <a:pt x="382" y="67"/>
                    <a:pt x="383" y="65"/>
                  </a:cubicBezTo>
                  <a:cubicBezTo>
                    <a:pt x="385" y="63"/>
                    <a:pt x="385" y="59"/>
                    <a:pt x="382" y="57"/>
                  </a:cubicBezTo>
                  <a:cubicBezTo>
                    <a:pt x="381" y="56"/>
                    <a:pt x="380" y="55"/>
                    <a:pt x="378" y="55"/>
                  </a:cubicBezTo>
                  <a:moveTo>
                    <a:pt x="91" y="49"/>
                  </a:moveTo>
                  <a:cubicBezTo>
                    <a:pt x="90" y="49"/>
                    <a:pt x="89" y="49"/>
                    <a:pt x="88" y="50"/>
                  </a:cubicBezTo>
                  <a:cubicBezTo>
                    <a:pt x="85" y="52"/>
                    <a:pt x="85" y="56"/>
                    <a:pt x="87" y="58"/>
                  </a:cubicBezTo>
                  <a:cubicBezTo>
                    <a:pt x="88" y="60"/>
                    <a:pt x="90" y="61"/>
                    <a:pt x="91" y="61"/>
                  </a:cubicBezTo>
                  <a:cubicBezTo>
                    <a:pt x="93" y="61"/>
                    <a:pt x="94" y="60"/>
                    <a:pt x="95" y="59"/>
                  </a:cubicBezTo>
                  <a:cubicBezTo>
                    <a:pt x="95" y="59"/>
                    <a:pt x="95" y="59"/>
                    <a:pt x="95" y="59"/>
                  </a:cubicBezTo>
                  <a:cubicBezTo>
                    <a:pt x="98" y="57"/>
                    <a:pt x="98" y="54"/>
                    <a:pt x="96" y="51"/>
                  </a:cubicBezTo>
                  <a:cubicBezTo>
                    <a:pt x="95" y="49"/>
                    <a:pt x="93" y="49"/>
                    <a:pt x="91" y="49"/>
                  </a:cubicBezTo>
                  <a:moveTo>
                    <a:pt x="359" y="41"/>
                  </a:moveTo>
                  <a:cubicBezTo>
                    <a:pt x="357" y="41"/>
                    <a:pt x="356" y="42"/>
                    <a:pt x="354" y="43"/>
                  </a:cubicBezTo>
                  <a:cubicBezTo>
                    <a:pt x="353" y="46"/>
                    <a:pt x="353" y="50"/>
                    <a:pt x="356" y="52"/>
                  </a:cubicBezTo>
                  <a:cubicBezTo>
                    <a:pt x="357" y="52"/>
                    <a:pt x="358" y="53"/>
                    <a:pt x="359" y="53"/>
                  </a:cubicBezTo>
                  <a:cubicBezTo>
                    <a:pt x="361" y="53"/>
                    <a:pt x="363" y="52"/>
                    <a:pt x="364" y="50"/>
                  </a:cubicBezTo>
                  <a:cubicBezTo>
                    <a:pt x="366" y="47"/>
                    <a:pt x="366" y="44"/>
                    <a:pt x="363" y="42"/>
                  </a:cubicBezTo>
                  <a:cubicBezTo>
                    <a:pt x="362" y="41"/>
                    <a:pt x="361" y="41"/>
                    <a:pt x="359" y="41"/>
                  </a:cubicBezTo>
                  <a:moveTo>
                    <a:pt x="111" y="35"/>
                  </a:moveTo>
                  <a:cubicBezTo>
                    <a:pt x="110" y="35"/>
                    <a:pt x="109" y="35"/>
                    <a:pt x="108" y="36"/>
                  </a:cubicBezTo>
                  <a:cubicBezTo>
                    <a:pt x="105" y="38"/>
                    <a:pt x="104" y="41"/>
                    <a:pt x="106" y="44"/>
                  </a:cubicBezTo>
                  <a:cubicBezTo>
                    <a:pt x="107" y="46"/>
                    <a:pt x="109" y="47"/>
                    <a:pt x="111" y="47"/>
                  </a:cubicBezTo>
                  <a:cubicBezTo>
                    <a:pt x="112" y="47"/>
                    <a:pt x="113" y="47"/>
                    <a:pt x="114" y="46"/>
                  </a:cubicBezTo>
                  <a:cubicBezTo>
                    <a:pt x="117" y="44"/>
                    <a:pt x="118" y="40"/>
                    <a:pt x="116" y="38"/>
                  </a:cubicBezTo>
                  <a:cubicBezTo>
                    <a:pt x="115" y="36"/>
                    <a:pt x="113" y="35"/>
                    <a:pt x="111" y="35"/>
                  </a:cubicBezTo>
                  <a:moveTo>
                    <a:pt x="339" y="28"/>
                  </a:moveTo>
                  <a:cubicBezTo>
                    <a:pt x="337" y="28"/>
                    <a:pt x="335" y="29"/>
                    <a:pt x="334" y="31"/>
                  </a:cubicBezTo>
                  <a:cubicBezTo>
                    <a:pt x="332" y="34"/>
                    <a:pt x="333" y="38"/>
                    <a:pt x="336" y="39"/>
                  </a:cubicBezTo>
                  <a:cubicBezTo>
                    <a:pt x="336" y="39"/>
                    <a:pt x="336" y="39"/>
                    <a:pt x="336" y="39"/>
                  </a:cubicBezTo>
                  <a:cubicBezTo>
                    <a:pt x="337" y="40"/>
                    <a:pt x="338" y="40"/>
                    <a:pt x="339" y="40"/>
                  </a:cubicBezTo>
                  <a:cubicBezTo>
                    <a:pt x="341" y="40"/>
                    <a:pt x="343" y="39"/>
                    <a:pt x="344" y="37"/>
                  </a:cubicBezTo>
                  <a:cubicBezTo>
                    <a:pt x="346" y="34"/>
                    <a:pt x="345" y="30"/>
                    <a:pt x="342" y="29"/>
                  </a:cubicBezTo>
                  <a:cubicBezTo>
                    <a:pt x="342" y="29"/>
                    <a:pt x="342" y="29"/>
                    <a:pt x="342" y="29"/>
                  </a:cubicBezTo>
                  <a:cubicBezTo>
                    <a:pt x="341" y="28"/>
                    <a:pt x="340" y="28"/>
                    <a:pt x="339" y="28"/>
                  </a:cubicBezTo>
                  <a:moveTo>
                    <a:pt x="132" y="23"/>
                  </a:moveTo>
                  <a:cubicBezTo>
                    <a:pt x="131" y="23"/>
                    <a:pt x="130" y="23"/>
                    <a:pt x="129" y="24"/>
                  </a:cubicBezTo>
                  <a:cubicBezTo>
                    <a:pt x="129" y="24"/>
                    <a:pt x="129" y="24"/>
                    <a:pt x="129" y="24"/>
                  </a:cubicBezTo>
                  <a:cubicBezTo>
                    <a:pt x="126" y="25"/>
                    <a:pt x="125" y="29"/>
                    <a:pt x="126" y="32"/>
                  </a:cubicBezTo>
                  <a:cubicBezTo>
                    <a:pt x="127" y="34"/>
                    <a:pt x="129" y="35"/>
                    <a:pt x="132" y="35"/>
                  </a:cubicBezTo>
                  <a:cubicBezTo>
                    <a:pt x="133" y="35"/>
                    <a:pt x="134" y="35"/>
                    <a:pt x="134" y="35"/>
                  </a:cubicBezTo>
                  <a:cubicBezTo>
                    <a:pt x="137" y="33"/>
                    <a:pt x="139" y="30"/>
                    <a:pt x="137" y="27"/>
                  </a:cubicBezTo>
                  <a:cubicBezTo>
                    <a:pt x="136" y="24"/>
                    <a:pt x="134" y="23"/>
                    <a:pt x="132" y="23"/>
                  </a:cubicBezTo>
                  <a:moveTo>
                    <a:pt x="317" y="18"/>
                  </a:moveTo>
                  <a:cubicBezTo>
                    <a:pt x="315" y="18"/>
                    <a:pt x="313" y="19"/>
                    <a:pt x="312" y="21"/>
                  </a:cubicBezTo>
                  <a:cubicBezTo>
                    <a:pt x="311" y="24"/>
                    <a:pt x="312" y="28"/>
                    <a:pt x="315" y="29"/>
                  </a:cubicBezTo>
                  <a:cubicBezTo>
                    <a:pt x="316" y="30"/>
                    <a:pt x="317" y="30"/>
                    <a:pt x="317" y="30"/>
                  </a:cubicBezTo>
                  <a:cubicBezTo>
                    <a:pt x="320" y="30"/>
                    <a:pt x="322" y="28"/>
                    <a:pt x="323" y="26"/>
                  </a:cubicBezTo>
                  <a:cubicBezTo>
                    <a:pt x="324" y="23"/>
                    <a:pt x="323" y="19"/>
                    <a:pt x="320" y="18"/>
                  </a:cubicBezTo>
                  <a:cubicBezTo>
                    <a:pt x="319" y="18"/>
                    <a:pt x="318" y="18"/>
                    <a:pt x="317" y="18"/>
                  </a:cubicBezTo>
                  <a:moveTo>
                    <a:pt x="154" y="14"/>
                  </a:moveTo>
                  <a:cubicBezTo>
                    <a:pt x="153" y="14"/>
                    <a:pt x="152" y="14"/>
                    <a:pt x="152" y="14"/>
                  </a:cubicBezTo>
                  <a:cubicBezTo>
                    <a:pt x="152" y="14"/>
                    <a:pt x="152" y="14"/>
                    <a:pt x="152" y="14"/>
                  </a:cubicBezTo>
                  <a:cubicBezTo>
                    <a:pt x="149" y="15"/>
                    <a:pt x="147" y="19"/>
                    <a:pt x="148" y="22"/>
                  </a:cubicBezTo>
                  <a:cubicBezTo>
                    <a:pt x="149" y="24"/>
                    <a:pt x="151" y="26"/>
                    <a:pt x="154" y="26"/>
                  </a:cubicBezTo>
                  <a:cubicBezTo>
                    <a:pt x="154" y="26"/>
                    <a:pt x="155" y="26"/>
                    <a:pt x="156" y="25"/>
                  </a:cubicBezTo>
                  <a:cubicBezTo>
                    <a:pt x="156" y="25"/>
                    <a:pt x="156" y="25"/>
                    <a:pt x="156" y="25"/>
                  </a:cubicBezTo>
                  <a:cubicBezTo>
                    <a:pt x="159" y="24"/>
                    <a:pt x="161" y="21"/>
                    <a:pt x="159" y="18"/>
                  </a:cubicBezTo>
                  <a:cubicBezTo>
                    <a:pt x="158" y="15"/>
                    <a:pt x="156" y="14"/>
                    <a:pt x="154" y="14"/>
                  </a:cubicBezTo>
                  <a:moveTo>
                    <a:pt x="295" y="10"/>
                  </a:moveTo>
                  <a:cubicBezTo>
                    <a:pt x="292" y="10"/>
                    <a:pt x="290" y="11"/>
                    <a:pt x="289" y="14"/>
                  </a:cubicBezTo>
                  <a:cubicBezTo>
                    <a:pt x="288" y="17"/>
                    <a:pt x="290" y="20"/>
                    <a:pt x="293" y="21"/>
                  </a:cubicBezTo>
                  <a:cubicBezTo>
                    <a:pt x="293" y="21"/>
                    <a:pt x="293" y="21"/>
                    <a:pt x="293" y="21"/>
                  </a:cubicBezTo>
                  <a:cubicBezTo>
                    <a:pt x="294" y="22"/>
                    <a:pt x="294" y="22"/>
                    <a:pt x="295" y="22"/>
                  </a:cubicBezTo>
                  <a:cubicBezTo>
                    <a:pt x="298" y="22"/>
                    <a:pt x="300" y="20"/>
                    <a:pt x="301" y="17"/>
                  </a:cubicBezTo>
                  <a:cubicBezTo>
                    <a:pt x="302" y="14"/>
                    <a:pt x="300" y="11"/>
                    <a:pt x="297" y="10"/>
                  </a:cubicBezTo>
                  <a:cubicBezTo>
                    <a:pt x="296" y="10"/>
                    <a:pt x="296" y="10"/>
                    <a:pt x="295" y="10"/>
                  </a:cubicBezTo>
                  <a:moveTo>
                    <a:pt x="177" y="7"/>
                  </a:moveTo>
                  <a:cubicBezTo>
                    <a:pt x="176" y="7"/>
                    <a:pt x="176" y="7"/>
                    <a:pt x="175" y="7"/>
                  </a:cubicBezTo>
                  <a:cubicBezTo>
                    <a:pt x="172" y="8"/>
                    <a:pt x="170" y="11"/>
                    <a:pt x="171" y="14"/>
                  </a:cubicBezTo>
                  <a:cubicBezTo>
                    <a:pt x="171" y="17"/>
                    <a:pt x="174" y="19"/>
                    <a:pt x="177" y="19"/>
                  </a:cubicBezTo>
                  <a:cubicBezTo>
                    <a:pt x="177" y="19"/>
                    <a:pt x="178" y="19"/>
                    <a:pt x="178" y="19"/>
                  </a:cubicBezTo>
                  <a:cubicBezTo>
                    <a:pt x="178" y="19"/>
                    <a:pt x="178" y="19"/>
                    <a:pt x="178" y="19"/>
                  </a:cubicBezTo>
                  <a:cubicBezTo>
                    <a:pt x="181" y="18"/>
                    <a:pt x="183" y="15"/>
                    <a:pt x="182" y="11"/>
                  </a:cubicBezTo>
                  <a:cubicBezTo>
                    <a:pt x="182" y="9"/>
                    <a:pt x="179" y="7"/>
                    <a:pt x="177" y="7"/>
                  </a:cubicBezTo>
                  <a:moveTo>
                    <a:pt x="272" y="4"/>
                  </a:moveTo>
                  <a:cubicBezTo>
                    <a:pt x="269" y="4"/>
                    <a:pt x="266" y="6"/>
                    <a:pt x="266" y="9"/>
                  </a:cubicBezTo>
                  <a:cubicBezTo>
                    <a:pt x="265" y="12"/>
                    <a:pt x="267" y="15"/>
                    <a:pt x="271" y="16"/>
                  </a:cubicBezTo>
                  <a:cubicBezTo>
                    <a:pt x="271" y="16"/>
                    <a:pt x="271" y="16"/>
                    <a:pt x="272" y="16"/>
                  </a:cubicBezTo>
                  <a:cubicBezTo>
                    <a:pt x="275" y="16"/>
                    <a:pt x="277" y="14"/>
                    <a:pt x="278" y="11"/>
                  </a:cubicBezTo>
                  <a:cubicBezTo>
                    <a:pt x="278" y="8"/>
                    <a:pt x="276" y="5"/>
                    <a:pt x="273" y="4"/>
                  </a:cubicBezTo>
                  <a:cubicBezTo>
                    <a:pt x="272" y="4"/>
                    <a:pt x="272" y="4"/>
                    <a:pt x="272" y="4"/>
                  </a:cubicBezTo>
                  <a:moveTo>
                    <a:pt x="200" y="2"/>
                  </a:moveTo>
                  <a:cubicBezTo>
                    <a:pt x="200" y="2"/>
                    <a:pt x="200" y="2"/>
                    <a:pt x="199" y="2"/>
                  </a:cubicBezTo>
                  <a:cubicBezTo>
                    <a:pt x="199" y="2"/>
                    <a:pt x="199" y="2"/>
                    <a:pt x="199" y="2"/>
                  </a:cubicBezTo>
                  <a:cubicBezTo>
                    <a:pt x="196" y="3"/>
                    <a:pt x="194" y="6"/>
                    <a:pt x="194" y="9"/>
                  </a:cubicBezTo>
                  <a:cubicBezTo>
                    <a:pt x="195" y="12"/>
                    <a:pt x="197" y="14"/>
                    <a:pt x="200" y="14"/>
                  </a:cubicBezTo>
                  <a:cubicBezTo>
                    <a:pt x="200" y="14"/>
                    <a:pt x="201" y="14"/>
                    <a:pt x="201" y="14"/>
                  </a:cubicBezTo>
                  <a:cubicBezTo>
                    <a:pt x="204" y="14"/>
                    <a:pt x="207" y="11"/>
                    <a:pt x="206" y="8"/>
                  </a:cubicBezTo>
                  <a:cubicBezTo>
                    <a:pt x="206" y="5"/>
                    <a:pt x="203" y="2"/>
                    <a:pt x="200" y="2"/>
                  </a:cubicBezTo>
                  <a:moveTo>
                    <a:pt x="248" y="1"/>
                  </a:moveTo>
                  <a:cubicBezTo>
                    <a:pt x="245" y="1"/>
                    <a:pt x="242" y="3"/>
                    <a:pt x="242" y="6"/>
                  </a:cubicBezTo>
                  <a:cubicBezTo>
                    <a:pt x="242" y="10"/>
                    <a:pt x="244" y="13"/>
                    <a:pt x="247" y="13"/>
                  </a:cubicBezTo>
                  <a:cubicBezTo>
                    <a:pt x="247" y="13"/>
                    <a:pt x="247" y="13"/>
                    <a:pt x="247" y="13"/>
                  </a:cubicBezTo>
                  <a:cubicBezTo>
                    <a:pt x="248" y="13"/>
                    <a:pt x="248" y="13"/>
                    <a:pt x="248" y="13"/>
                  </a:cubicBezTo>
                  <a:cubicBezTo>
                    <a:pt x="251" y="13"/>
                    <a:pt x="254" y="11"/>
                    <a:pt x="254" y="7"/>
                  </a:cubicBezTo>
                  <a:cubicBezTo>
                    <a:pt x="254" y="4"/>
                    <a:pt x="252" y="1"/>
                    <a:pt x="248" y="1"/>
                  </a:cubicBezTo>
                  <a:cubicBezTo>
                    <a:pt x="248" y="1"/>
                    <a:pt x="248" y="1"/>
                    <a:pt x="248" y="1"/>
                  </a:cubicBezTo>
                  <a:moveTo>
                    <a:pt x="224" y="0"/>
                  </a:moveTo>
                  <a:cubicBezTo>
                    <a:pt x="224" y="0"/>
                    <a:pt x="224" y="0"/>
                    <a:pt x="224" y="0"/>
                  </a:cubicBezTo>
                  <a:cubicBezTo>
                    <a:pt x="221" y="0"/>
                    <a:pt x="218" y="3"/>
                    <a:pt x="218" y="7"/>
                  </a:cubicBezTo>
                  <a:cubicBezTo>
                    <a:pt x="218" y="10"/>
                    <a:pt x="221" y="12"/>
                    <a:pt x="224" y="12"/>
                  </a:cubicBezTo>
                  <a:cubicBezTo>
                    <a:pt x="224" y="12"/>
                    <a:pt x="224" y="12"/>
                    <a:pt x="224" y="12"/>
                  </a:cubicBezTo>
                  <a:cubicBezTo>
                    <a:pt x="224" y="12"/>
                    <a:pt x="224" y="12"/>
                    <a:pt x="224" y="12"/>
                  </a:cubicBezTo>
                  <a:cubicBezTo>
                    <a:pt x="227" y="12"/>
                    <a:pt x="230" y="10"/>
                    <a:pt x="230" y="6"/>
                  </a:cubicBezTo>
                  <a:cubicBezTo>
                    <a:pt x="230" y="3"/>
                    <a:pt x="227" y="0"/>
                    <a:pt x="224" y="0"/>
                  </a:cubicBezTo>
                </a:path>
              </a:pathLst>
            </a:custGeom>
            <a:solidFill>
              <a:sysClr val="window" lastClr="FFFFFF"/>
            </a:solidFill>
            <a:ln w="9525">
              <a:solidFill>
                <a:srgbClr val="000000"/>
              </a:solidFill>
              <a:round/>
              <a:headEnd/>
              <a:tailEnd/>
            </a:ln>
            <a:extLst/>
          </p:spPr>
          <p:txBody>
            <a:bodyPr vert="horz" wrap="square" lIns="91386" tIns="45692" rIns="91386" bIns="45692"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400" b="0" i="0" u="none" strike="noStrike" kern="0" cap="none" spc="0" normalizeH="0" baseline="0" noProof="0">
                <a:ln>
                  <a:noFill/>
                </a:ln>
                <a:solidFill>
                  <a:srgbClr val="000000"/>
                </a:solidFill>
                <a:effectLst/>
                <a:uLnTx/>
                <a:uFillTx/>
                <a:cs typeface="Arial" charset="0"/>
              </a:endParaRPr>
            </a:p>
          </p:txBody>
        </p:sp>
        <p:grpSp>
          <p:nvGrpSpPr>
            <p:cNvPr id="34" name="Group 33"/>
            <p:cNvGrpSpPr/>
            <p:nvPr/>
          </p:nvGrpSpPr>
          <p:grpSpPr>
            <a:xfrm>
              <a:off x="1134905" y="2741413"/>
              <a:ext cx="1883536" cy="1884953"/>
              <a:chOff x="625219" y="2567267"/>
              <a:chExt cx="1952220" cy="1953689"/>
            </a:xfrm>
            <a:solidFill>
              <a:srgbClr val="FF3366"/>
            </a:solidFill>
          </p:grpSpPr>
          <p:sp>
            <p:nvSpPr>
              <p:cNvPr id="46" name="Freeform 28"/>
              <p:cNvSpPr>
                <a:spLocks/>
              </p:cNvSpPr>
              <p:nvPr/>
            </p:nvSpPr>
            <p:spPr bwMode="auto">
              <a:xfrm>
                <a:off x="965609" y="2908392"/>
                <a:ext cx="1271440" cy="1271438"/>
              </a:xfrm>
              <a:custGeom>
                <a:avLst/>
                <a:gdLst>
                  <a:gd name="T0" fmla="*/ 67 w 401"/>
                  <a:gd name="T1" fmla="*/ 67 h 401"/>
                  <a:gd name="T2" fmla="*/ 201 w 401"/>
                  <a:gd name="T3" fmla="*/ 12 h 401"/>
                  <a:gd name="T4" fmla="*/ 334 w 401"/>
                  <a:gd name="T5" fmla="*/ 67 h 401"/>
                  <a:gd name="T6" fmla="*/ 389 w 401"/>
                  <a:gd name="T7" fmla="*/ 200 h 401"/>
                  <a:gd name="T8" fmla="*/ 334 w 401"/>
                  <a:gd name="T9" fmla="*/ 334 h 401"/>
                  <a:gd name="T10" fmla="*/ 201 w 401"/>
                  <a:gd name="T11" fmla="*/ 389 h 401"/>
                  <a:gd name="T12" fmla="*/ 67 w 401"/>
                  <a:gd name="T13" fmla="*/ 334 h 401"/>
                  <a:gd name="T14" fmla="*/ 12 w 401"/>
                  <a:gd name="T15" fmla="*/ 200 h 401"/>
                  <a:gd name="T16" fmla="*/ 67 w 401"/>
                  <a:gd name="T17" fmla="*/ 67 h 401"/>
                  <a:gd name="T18" fmla="*/ 59 w 401"/>
                  <a:gd name="T19" fmla="*/ 59 h 401"/>
                  <a:gd name="T20" fmla="*/ 0 w 401"/>
                  <a:gd name="T21" fmla="*/ 200 h 401"/>
                  <a:gd name="T22" fmla="*/ 201 w 401"/>
                  <a:gd name="T23" fmla="*/ 401 h 401"/>
                  <a:gd name="T24" fmla="*/ 401 w 401"/>
                  <a:gd name="T25" fmla="*/ 200 h 401"/>
                  <a:gd name="T26" fmla="*/ 201 w 401"/>
                  <a:gd name="T27" fmla="*/ 0 h 401"/>
                  <a:gd name="T28" fmla="*/ 59 w 401"/>
                  <a:gd name="T29" fmla="*/ 59 h 401"/>
                  <a:gd name="T30" fmla="*/ 67 w 401"/>
                  <a:gd name="T31" fmla="*/ 6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1" h="401">
                    <a:moveTo>
                      <a:pt x="67" y="67"/>
                    </a:moveTo>
                    <a:cubicBezTo>
                      <a:pt x="102" y="33"/>
                      <a:pt x="149" y="12"/>
                      <a:pt x="201" y="12"/>
                    </a:cubicBezTo>
                    <a:cubicBezTo>
                      <a:pt x="253" y="12"/>
                      <a:pt x="300" y="33"/>
                      <a:pt x="334" y="67"/>
                    </a:cubicBezTo>
                    <a:cubicBezTo>
                      <a:pt x="368" y="101"/>
                      <a:pt x="389" y="148"/>
                      <a:pt x="389" y="200"/>
                    </a:cubicBezTo>
                    <a:cubicBezTo>
                      <a:pt x="389" y="252"/>
                      <a:pt x="368" y="299"/>
                      <a:pt x="334" y="334"/>
                    </a:cubicBezTo>
                    <a:cubicBezTo>
                      <a:pt x="300" y="368"/>
                      <a:pt x="253" y="389"/>
                      <a:pt x="201" y="389"/>
                    </a:cubicBezTo>
                    <a:cubicBezTo>
                      <a:pt x="149" y="389"/>
                      <a:pt x="102" y="368"/>
                      <a:pt x="67" y="334"/>
                    </a:cubicBezTo>
                    <a:cubicBezTo>
                      <a:pt x="33" y="299"/>
                      <a:pt x="12" y="252"/>
                      <a:pt x="12" y="200"/>
                    </a:cubicBezTo>
                    <a:cubicBezTo>
                      <a:pt x="12" y="148"/>
                      <a:pt x="33" y="101"/>
                      <a:pt x="67" y="67"/>
                    </a:cubicBezTo>
                    <a:cubicBezTo>
                      <a:pt x="59" y="59"/>
                      <a:pt x="59" y="59"/>
                      <a:pt x="59" y="59"/>
                    </a:cubicBezTo>
                    <a:cubicBezTo>
                      <a:pt x="23" y="95"/>
                      <a:pt x="0" y="145"/>
                      <a:pt x="0" y="200"/>
                    </a:cubicBezTo>
                    <a:cubicBezTo>
                      <a:pt x="0" y="311"/>
                      <a:pt x="90" y="401"/>
                      <a:pt x="201" y="401"/>
                    </a:cubicBezTo>
                    <a:cubicBezTo>
                      <a:pt x="311" y="401"/>
                      <a:pt x="401" y="311"/>
                      <a:pt x="401" y="200"/>
                    </a:cubicBezTo>
                    <a:cubicBezTo>
                      <a:pt x="401" y="90"/>
                      <a:pt x="311" y="0"/>
                      <a:pt x="201" y="0"/>
                    </a:cubicBezTo>
                    <a:cubicBezTo>
                      <a:pt x="145" y="0"/>
                      <a:pt x="95" y="22"/>
                      <a:pt x="59" y="59"/>
                    </a:cubicBezTo>
                    <a:cubicBezTo>
                      <a:pt x="67" y="67"/>
                      <a:pt x="67" y="67"/>
                      <a:pt x="67" y="67"/>
                    </a:cubicBezTo>
                    <a:close/>
                  </a:path>
                </a:pathLst>
              </a:custGeom>
              <a:solidFill>
                <a:srgbClr val="66AA44"/>
              </a:solidFill>
              <a:ln w="9525">
                <a:solidFill>
                  <a:srgbClr val="000000"/>
                </a:solidFill>
                <a:round/>
                <a:headEnd/>
                <a:tailEnd/>
              </a:ln>
              <a:extLst/>
            </p:spPr>
            <p:txBody>
              <a:bodyPr vert="horz" wrap="square" lIns="91386" tIns="45692" rIns="91386" bIns="45692"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400" b="0" i="0" u="none" strike="noStrike" kern="0" cap="none" spc="0" normalizeH="0" baseline="0" noProof="0">
                  <a:ln>
                    <a:noFill/>
                  </a:ln>
                  <a:solidFill>
                    <a:srgbClr val="000000"/>
                  </a:solidFill>
                  <a:effectLst/>
                  <a:uLnTx/>
                  <a:uFillTx/>
                  <a:cs typeface="Arial" charset="0"/>
                </a:endParaRPr>
              </a:p>
            </p:txBody>
          </p:sp>
          <p:sp>
            <p:nvSpPr>
              <p:cNvPr id="47" name="Freeform 13"/>
              <p:cNvSpPr>
                <a:spLocks noEditPoints="1"/>
              </p:cNvSpPr>
              <p:nvPr/>
            </p:nvSpPr>
            <p:spPr bwMode="auto">
              <a:xfrm>
                <a:off x="625219" y="2567267"/>
                <a:ext cx="1952220" cy="1953689"/>
              </a:xfrm>
              <a:custGeom>
                <a:avLst/>
                <a:gdLst>
                  <a:gd name="T0" fmla="*/ 547 w 563"/>
                  <a:gd name="T1" fmla="*/ 288 h 563"/>
                  <a:gd name="T2" fmla="*/ 559 w 563"/>
                  <a:gd name="T3" fmla="*/ 327 h 563"/>
                  <a:gd name="T4" fmla="*/ 540 w 563"/>
                  <a:gd name="T5" fmla="*/ 342 h 563"/>
                  <a:gd name="T6" fmla="*/ 546 w 563"/>
                  <a:gd name="T7" fmla="*/ 379 h 563"/>
                  <a:gd name="T8" fmla="*/ 538 w 563"/>
                  <a:gd name="T9" fmla="*/ 398 h 563"/>
                  <a:gd name="T10" fmla="*/ 508 w 563"/>
                  <a:gd name="T11" fmla="*/ 420 h 563"/>
                  <a:gd name="T12" fmla="*/ 499 w 563"/>
                  <a:gd name="T13" fmla="*/ 460 h 563"/>
                  <a:gd name="T14" fmla="*/ 475 w 563"/>
                  <a:gd name="T15" fmla="*/ 463 h 563"/>
                  <a:gd name="T16" fmla="*/ 461 w 563"/>
                  <a:gd name="T17" fmla="*/ 498 h 563"/>
                  <a:gd name="T18" fmla="*/ 445 w 563"/>
                  <a:gd name="T19" fmla="*/ 511 h 563"/>
                  <a:gd name="T20" fmla="*/ 407 w 563"/>
                  <a:gd name="T21" fmla="*/ 515 h 563"/>
                  <a:gd name="T22" fmla="*/ 379 w 563"/>
                  <a:gd name="T23" fmla="*/ 545 h 563"/>
                  <a:gd name="T24" fmla="*/ 357 w 563"/>
                  <a:gd name="T25" fmla="*/ 536 h 563"/>
                  <a:gd name="T26" fmla="*/ 328 w 563"/>
                  <a:gd name="T27" fmla="*/ 559 h 563"/>
                  <a:gd name="T28" fmla="*/ 307 w 563"/>
                  <a:gd name="T29" fmla="*/ 562 h 563"/>
                  <a:gd name="T30" fmla="*/ 273 w 563"/>
                  <a:gd name="T31" fmla="*/ 547 h 563"/>
                  <a:gd name="T32" fmla="*/ 234 w 563"/>
                  <a:gd name="T33" fmla="*/ 559 h 563"/>
                  <a:gd name="T34" fmla="*/ 219 w 563"/>
                  <a:gd name="T35" fmla="*/ 539 h 563"/>
                  <a:gd name="T36" fmla="*/ 182 w 563"/>
                  <a:gd name="T37" fmla="*/ 545 h 563"/>
                  <a:gd name="T38" fmla="*/ 163 w 563"/>
                  <a:gd name="T39" fmla="*/ 537 h 563"/>
                  <a:gd name="T40" fmla="*/ 141 w 563"/>
                  <a:gd name="T41" fmla="*/ 506 h 563"/>
                  <a:gd name="T42" fmla="*/ 101 w 563"/>
                  <a:gd name="T43" fmla="*/ 497 h 563"/>
                  <a:gd name="T44" fmla="*/ 98 w 563"/>
                  <a:gd name="T45" fmla="*/ 473 h 563"/>
                  <a:gd name="T46" fmla="*/ 63 w 563"/>
                  <a:gd name="T47" fmla="*/ 459 h 563"/>
                  <a:gd name="T48" fmla="*/ 51 w 563"/>
                  <a:gd name="T49" fmla="*/ 442 h 563"/>
                  <a:gd name="T50" fmla="*/ 47 w 563"/>
                  <a:gd name="T51" fmla="*/ 405 h 563"/>
                  <a:gd name="T52" fmla="*/ 17 w 563"/>
                  <a:gd name="T53" fmla="*/ 377 h 563"/>
                  <a:gd name="T54" fmla="*/ 27 w 563"/>
                  <a:gd name="T55" fmla="*/ 355 h 563"/>
                  <a:gd name="T56" fmla="*/ 4 w 563"/>
                  <a:gd name="T57" fmla="*/ 325 h 563"/>
                  <a:gd name="T58" fmla="*/ 1 w 563"/>
                  <a:gd name="T59" fmla="*/ 305 h 563"/>
                  <a:gd name="T60" fmla="*/ 16 w 563"/>
                  <a:gd name="T61" fmla="*/ 270 h 563"/>
                  <a:gd name="T62" fmla="*/ 5 w 563"/>
                  <a:gd name="T63" fmla="*/ 231 h 563"/>
                  <a:gd name="T64" fmla="*/ 24 w 563"/>
                  <a:gd name="T65" fmla="*/ 217 h 563"/>
                  <a:gd name="T66" fmla="*/ 19 w 563"/>
                  <a:gd name="T67" fmla="*/ 179 h 563"/>
                  <a:gd name="T68" fmla="*/ 27 w 563"/>
                  <a:gd name="T69" fmla="*/ 161 h 563"/>
                  <a:gd name="T70" fmla="*/ 58 w 563"/>
                  <a:gd name="T71" fmla="*/ 139 h 563"/>
                  <a:gd name="T72" fmla="*/ 68 w 563"/>
                  <a:gd name="T73" fmla="*/ 99 h 563"/>
                  <a:gd name="T74" fmla="*/ 92 w 563"/>
                  <a:gd name="T75" fmla="*/ 96 h 563"/>
                  <a:gd name="T76" fmla="*/ 106 w 563"/>
                  <a:gd name="T77" fmla="*/ 61 h 563"/>
                  <a:gd name="T78" fmla="*/ 122 w 563"/>
                  <a:gd name="T79" fmla="*/ 49 h 563"/>
                  <a:gd name="T80" fmla="*/ 160 w 563"/>
                  <a:gd name="T81" fmla="*/ 45 h 563"/>
                  <a:gd name="T82" fmla="*/ 188 w 563"/>
                  <a:gd name="T83" fmla="*/ 16 h 563"/>
                  <a:gd name="T84" fmla="*/ 210 w 563"/>
                  <a:gd name="T85" fmla="*/ 26 h 563"/>
                  <a:gd name="T86" fmla="*/ 240 w 563"/>
                  <a:gd name="T87" fmla="*/ 3 h 563"/>
                  <a:gd name="T88" fmla="*/ 261 w 563"/>
                  <a:gd name="T89" fmla="*/ 1 h 563"/>
                  <a:gd name="T90" fmla="*/ 295 w 563"/>
                  <a:gd name="T91" fmla="*/ 16 h 563"/>
                  <a:gd name="T92" fmla="*/ 335 w 563"/>
                  <a:gd name="T93" fmla="*/ 5 h 563"/>
                  <a:gd name="T94" fmla="*/ 349 w 563"/>
                  <a:gd name="T95" fmla="*/ 24 h 563"/>
                  <a:gd name="T96" fmla="*/ 386 w 563"/>
                  <a:gd name="T97" fmla="*/ 20 h 563"/>
                  <a:gd name="T98" fmla="*/ 405 w 563"/>
                  <a:gd name="T99" fmla="*/ 28 h 563"/>
                  <a:gd name="T100" fmla="*/ 426 w 563"/>
                  <a:gd name="T101" fmla="*/ 59 h 563"/>
                  <a:gd name="T102" fmla="*/ 466 w 563"/>
                  <a:gd name="T103" fmla="*/ 69 h 563"/>
                  <a:gd name="T104" fmla="*/ 468 w 563"/>
                  <a:gd name="T105" fmla="*/ 93 h 563"/>
                  <a:gd name="T106" fmla="*/ 503 w 563"/>
                  <a:gd name="T107" fmla="*/ 107 h 563"/>
                  <a:gd name="T108" fmla="*/ 515 w 563"/>
                  <a:gd name="T109" fmla="*/ 124 h 563"/>
                  <a:gd name="T110" fmla="*/ 519 w 563"/>
                  <a:gd name="T111" fmla="*/ 162 h 563"/>
                  <a:gd name="T112" fmla="*/ 548 w 563"/>
                  <a:gd name="T113" fmla="*/ 190 h 563"/>
                  <a:gd name="T114" fmla="*/ 538 w 563"/>
                  <a:gd name="T115" fmla="*/ 212 h 563"/>
                  <a:gd name="T116" fmla="*/ 560 w 563"/>
                  <a:gd name="T117" fmla="*/ 242 h 563"/>
                  <a:gd name="T118" fmla="*/ 563 w 563"/>
                  <a:gd name="T119" fmla="*/ 2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3" h="563">
                    <a:moveTo>
                      <a:pt x="563" y="281"/>
                    </a:moveTo>
                    <a:cubicBezTo>
                      <a:pt x="563" y="281"/>
                      <a:pt x="563" y="280"/>
                      <a:pt x="563" y="279"/>
                    </a:cubicBezTo>
                    <a:cubicBezTo>
                      <a:pt x="547" y="279"/>
                      <a:pt x="547" y="279"/>
                      <a:pt x="547" y="279"/>
                    </a:cubicBezTo>
                    <a:cubicBezTo>
                      <a:pt x="547" y="280"/>
                      <a:pt x="547" y="281"/>
                      <a:pt x="547" y="281"/>
                    </a:cubicBezTo>
                    <a:cubicBezTo>
                      <a:pt x="563" y="281"/>
                      <a:pt x="563" y="281"/>
                      <a:pt x="563" y="281"/>
                    </a:cubicBezTo>
                    <a:close/>
                    <a:moveTo>
                      <a:pt x="563" y="290"/>
                    </a:moveTo>
                    <a:cubicBezTo>
                      <a:pt x="563" y="290"/>
                      <a:pt x="563" y="289"/>
                      <a:pt x="563" y="288"/>
                    </a:cubicBezTo>
                    <a:cubicBezTo>
                      <a:pt x="547" y="288"/>
                      <a:pt x="547" y="288"/>
                      <a:pt x="547" y="288"/>
                    </a:cubicBezTo>
                    <a:cubicBezTo>
                      <a:pt x="547" y="288"/>
                      <a:pt x="547" y="289"/>
                      <a:pt x="547" y="290"/>
                    </a:cubicBezTo>
                    <a:cubicBezTo>
                      <a:pt x="563" y="290"/>
                      <a:pt x="563" y="290"/>
                      <a:pt x="563" y="290"/>
                    </a:cubicBezTo>
                    <a:close/>
                    <a:moveTo>
                      <a:pt x="562" y="309"/>
                    </a:moveTo>
                    <a:cubicBezTo>
                      <a:pt x="562" y="308"/>
                      <a:pt x="562" y="307"/>
                      <a:pt x="562" y="307"/>
                    </a:cubicBezTo>
                    <a:cubicBezTo>
                      <a:pt x="546" y="305"/>
                      <a:pt x="546" y="305"/>
                      <a:pt x="546" y="305"/>
                    </a:cubicBezTo>
                    <a:cubicBezTo>
                      <a:pt x="546" y="306"/>
                      <a:pt x="546" y="307"/>
                      <a:pt x="546" y="307"/>
                    </a:cubicBezTo>
                    <a:cubicBezTo>
                      <a:pt x="562" y="309"/>
                      <a:pt x="562" y="309"/>
                      <a:pt x="562" y="309"/>
                    </a:cubicBezTo>
                    <a:close/>
                    <a:moveTo>
                      <a:pt x="559" y="327"/>
                    </a:moveTo>
                    <a:cubicBezTo>
                      <a:pt x="560" y="326"/>
                      <a:pt x="560" y="326"/>
                      <a:pt x="560" y="325"/>
                    </a:cubicBezTo>
                    <a:cubicBezTo>
                      <a:pt x="544" y="323"/>
                      <a:pt x="544" y="323"/>
                      <a:pt x="544" y="323"/>
                    </a:cubicBezTo>
                    <a:cubicBezTo>
                      <a:pt x="544" y="323"/>
                      <a:pt x="544" y="324"/>
                      <a:pt x="544" y="325"/>
                    </a:cubicBezTo>
                    <a:cubicBezTo>
                      <a:pt x="559" y="327"/>
                      <a:pt x="559" y="327"/>
                      <a:pt x="559" y="327"/>
                    </a:cubicBezTo>
                    <a:close/>
                    <a:moveTo>
                      <a:pt x="556" y="345"/>
                    </a:moveTo>
                    <a:cubicBezTo>
                      <a:pt x="556" y="345"/>
                      <a:pt x="556" y="344"/>
                      <a:pt x="556" y="343"/>
                    </a:cubicBezTo>
                    <a:cubicBezTo>
                      <a:pt x="541" y="340"/>
                      <a:pt x="541" y="340"/>
                      <a:pt x="541" y="340"/>
                    </a:cubicBezTo>
                    <a:cubicBezTo>
                      <a:pt x="541" y="340"/>
                      <a:pt x="540" y="341"/>
                      <a:pt x="540" y="342"/>
                    </a:cubicBezTo>
                    <a:cubicBezTo>
                      <a:pt x="556" y="345"/>
                      <a:pt x="556" y="345"/>
                      <a:pt x="556" y="345"/>
                    </a:cubicBezTo>
                    <a:close/>
                    <a:moveTo>
                      <a:pt x="551" y="363"/>
                    </a:moveTo>
                    <a:cubicBezTo>
                      <a:pt x="551" y="363"/>
                      <a:pt x="551" y="362"/>
                      <a:pt x="552" y="361"/>
                    </a:cubicBezTo>
                    <a:cubicBezTo>
                      <a:pt x="536" y="357"/>
                      <a:pt x="536" y="357"/>
                      <a:pt x="536" y="357"/>
                    </a:cubicBezTo>
                    <a:cubicBezTo>
                      <a:pt x="536" y="357"/>
                      <a:pt x="536" y="358"/>
                      <a:pt x="536" y="359"/>
                    </a:cubicBezTo>
                    <a:lnTo>
                      <a:pt x="551" y="363"/>
                    </a:lnTo>
                    <a:close/>
                    <a:moveTo>
                      <a:pt x="545" y="381"/>
                    </a:moveTo>
                    <a:cubicBezTo>
                      <a:pt x="545" y="380"/>
                      <a:pt x="546" y="379"/>
                      <a:pt x="546" y="379"/>
                    </a:cubicBezTo>
                    <a:cubicBezTo>
                      <a:pt x="531" y="373"/>
                      <a:pt x="531" y="373"/>
                      <a:pt x="531" y="373"/>
                    </a:cubicBezTo>
                    <a:cubicBezTo>
                      <a:pt x="531" y="374"/>
                      <a:pt x="530" y="374"/>
                      <a:pt x="530" y="375"/>
                    </a:cubicBezTo>
                    <a:lnTo>
                      <a:pt x="545" y="381"/>
                    </a:lnTo>
                    <a:close/>
                    <a:moveTo>
                      <a:pt x="538" y="398"/>
                    </a:moveTo>
                    <a:cubicBezTo>
                      <a:pt x="538" y="397"/>
                      <a:pt x="539" y="397"/>
                      <a:pt x="539" y="396"/>
                    </a:cubicBezTo>
                    <a:cubicBezTo>
                      <a:pt x="524" y="389"/>
                      <a:pt x="524" y="389"/>
                      <a:pt x="524" y="389"/>
                    </a:cubicBezTo>
                    <a:cubicBezTo>
                      <a:pt x="524" y="390"/>
                      <a:pt x="524" y="391"/>
                      <a:pt x="523" y="391"/>
                    </a:cubicBezTo>
                    <a:cubicBezTo>
                      <a:pt x="538" y="398"/>
                      <a:pt x="538" y="398"/>
                      <a:pt x="538" y="398"/>
                    </a:cubicBezTo>
                    <a:close/>
                    <a:moveTo>
                      <a:pt x="530" y="414"/>
                    </a:moveTo>
                    <a:cubicBezTo>
                      <a:pt x="530" y="414"/>
                      <a:pt x="530" y="413"/>
                      <a:pt x="531" y="413"/>
                    </a:cubicBezTo>
                    <a:cubicBezTo>
                      <a:pt x="517" y="405"/>
                      <a:pt x="517" y="405"/>
                      <a:pt x="517" y="405"/>
                    </a:cubicBezTo>
                    <a:cubicBezTo>
                      <a:pt x="516" y="406"/>
                      <a:pt x="516" y="406"/>
                      <a:pt x="516" y="407"/>
                    </a:cubicBezTo>
                    <a:lnTo>
                      <a:pt x="530" y="414"/>
                    </a:lnTo>
                    <a:close/>
                    <a:moveTo>
                      <a:pt x="520" y="430"/>
                    </a:moveTo>
                    <a:cubicBezTo>
                      <a:pt x="521" y="430"/>
                      <a:pt x="521" y="429"/>
                      <a:pt x="522" y="429"/>
                    </a:cubicBezTo>
                    <a:cubicBezTo>
                      <a:pt x="508" y="420"/>
                      <a:pt x="508" y="420"/>
                      <a:pt x="508" y="420"/>
                    </a:cubicBezTo>
                    <a:cubicBezTo>
                      <a:pt x="508" y="421"/>
                      <a:pt x="507" y="421"/>
                      <a:pt x="507" y="422"/>
                    </a:cubicBezTo>
                    <a:cubicBezTo>
                      <a:pt x="520" y="430"/>
                      <a:pt x="520" y="430"/>
                      <a:pt x="520" y="430"/>
                    </a:cubicBezTo>
                    <a:close/>
                    <a:moveTo>
                      <a:pt x="510" y="446"/>
                    </a:moveTo>
                    <a:cubicBezTo>
                      <a:pt x="511" y="445"/>
                      <a:pt x="511" y="445"/>
                      <a:pt x="511" y="444"/>
                    </a:cubicBezTo>
                    <a:cubicBezTo>
                      <a:pt x="498" y="435"/>
                      <a:pt x="498" y="435"/>
                      <a:pt x="498" y="435"/>
                    </a:cubicBezTo>
                    <a:cubicBezTo>
                      <a:pt x="498" y="435"/>
                      <a:pt x="498" y="436"/>
                      <a:pt x="497" y="436"/>
                    </a:cubicBezTo>
                    <a:cubicBezTo>
                      <a:pt x="510" y="446"/>
                      <a:pt x="510" y="446"/>
                      <a:pt x="510" y="446"/>
                    </a:cubicBezTo>
                    <a:close/>
                    <a:moveTo>
                      <a:pt x="499" y="460"/>
                    </a:moveTo>
                    <a:cubicBezTo>
                      <a:pt x="499" y="460"/>
                      <a:pt x="500" y="459"/>
                      <a:pt x="500" y="459"/>
                    </a:cubicBezTo>
                    <a:cubicBezTo>
                      <a:pt x="488" y="449"/>
                      <a:pt x="488" y="449"/>
                      <a:pt x="488" y="449"/>
                    </a:cubicBezTo>
                    <a:cubicBezTo>
                      <a:pt x="487" y="449"/>
                      <a:pt x="487" y="450"/>
                      <a:pt x="486" y="450"/>
                    </a:cubicBezTo>
                    <a:lnTo>
                      <a:pt x="499" y="460"/>
                    </a:lnTo>
                    <a:close/>
                    <a:moveTo>
                      <a:pt x="487" y="474"/>
                    </a:moveTo>
                    <a:cubicBezTo>
                      <a:pt x="487" y="474"/>
                      <a:pt x="488" y="473"/>
                      <a:pt x="488" y="473"/>
                    </a:cubicBezTo>
                    <a:cubicBezTo>
                      <a:pt x="476" y="462"/>
                      <a:pt x="476" y="462"/>
                      <a:pt x="476" y="462"/>
                    </a:cubicBezTo>
                    <a:cubicBezTo>
                      <a:pt x="476" y="462"/>
                      <a:pt x="475" y="463"/>
                      <a:pt x="475" y="463"/>
                    </a:cubicBezTo>
                    <a:cubicBezTo>
                      <a:pt x="487" y="474"/>
                      <a:pt x="487" y="474"/>
                      <a:pt x="487" y="474"/>
                    </a:cubicBezTo>
                    <a:close/>
                    <a:moveTo>
                      <a:pt x="473" y="487"/>
                    </a:moveTo>
                    <a:cubicBezTo>
                      <a:pt x="474" y="487"/>
                      <a:pt x="474" y="486"/>
                      <a:pt x="475" y="486"/>
                    </a:cubicBezTo>
                    <a:cubicBezTo>
                      <a:pt x="464" y="474"/>
                      <a:pt x="464" y="474"/>
                      <a:pt x="464" y="474"/>
                    </a:cubicBezTo>
                    <a:cubicBezTo>
                      <a:pt x="463" y="475"/>
                      <a:pt x="463" y="475"/>
                      <a:pt x="463" y="476"/>
                    </a:cubicBezTo>
                    <a:lnTo>
                      <a:pt x="473" y="487"/>
                    </a:lnTo>
                    <a:close/>
                    <a:moveTo>
                      <a:pt x="459" y="499"/>
                    </a:moveTo>
                    <a:cubicBezTo>
                      <a:pt x="460" y="499"/>
                      <a:pt x="461" y="499"/>
                      <a:pt x="461" y="498"/>
                    </a:cubicBezTo>
                    <a:cubicBezTo>
                      <a:pt x="451" y="486"/>
                      <a:pt x="451" y="486"/>
                      <a:pt x="451" y="486"/>
                    </a:cubicBezTo>
                    <a:cubicBezTo>
                      <a:pt x="450" y="486"/>
                      <a:pt x="450" y="487"/>
                      <a:pt x="449" y="487"/>
                    </a:cubicBezTo>
                    <a:cubicBezTo>
                      <a:pt x="459" y="499"/>
                      <a:pt x="459" y="499"/>
                      <a:pt x="459" y="499"/>
                    </a:cubicBezTo>
                    <a:close/>
                    <a:moveTo>
                      <a:pt x="445" y="511"/>
                    </a:moveTo>
                    <a:cubicBezTo>
                      <a:pt x="445" y="510"/>
                      <a:pt x="446" y="510"/>
                      <a:pt x="446" y="509"/>
                    </a:cubicBezTo>
                    <a:cubicBezTo>
                      <a:pt x="437" y="497"/>
                      <a:pt x="437" y="497"/>
                      <a:pt x="437" y="497"/>
                    </a:cubicBezTo>
                    <a:cubicBezTo>
                      <a:pt x="437" y="497"/>
                      <a:pt x="436" y="497"/>
                      <a:pt x="435" y="498"/>
                    </a:cubicBezTo>
                    <a:cubicBezTo>
                      <a:pt x="445" y="511"/>
                      <a:pt x="445" y="511"/>
                      <a:pt x="445" y="511"/>
                    </a:cubicBezTo>
                    <a:close/>
                    <a:moveTo>
                      <a:pt x="429" y="521"/>
                    </a:moveTo>
                    <a:cubicBezTo>
                      <a:pt x="430" y="521"/>
                      <a:pt x="430" y="520"/>
                      <a:pt x="431" y="520"/>
                    </a:cubicBezTo>
                    <a:cubicBezTo>
                      <a:pt x="423" y="506"/>
                      <a:pt x="423" y="506"/>
                      <a:pt x="423" y="506"/>
                    </a:cubicBezTo>
                    <a:cubicBezTo>
                      <a:pt x="422" y="507"/>
                      <a:pt x="421" y="507"/>
                      <a:pt x="421" y="507"/>
                    </a:cubicBezTo>
                    <a:cubicBezTo>
                      <a:pt x="429" y="521"/>
                      <a:pt x="429" y="521"/>
                      <a:pt x="429" y="521"/>
                    </a:cubicBezTo>
                    <a:close/>
                    <a:moveTo>
                      <a:pt x="413" y="530"/>
                    </a:moveTo>
                    <a:cubicBezTo>
                      <a:pt x="414" y="530"/>
                      <a:pt x="414" y="530"/>
                      <a:pt x="415" y="529"/>
                    </a:cubicBezTo>
                    <a:cubicBezTo>
                      <a:pt x="407" y="515"/>
                      <a:pt x="407" y="515"/>
                      <a:pt x="407" y="515"/>
                    </a:cubicBezTo>
                    <a:cubicBezTo>
                      <a:pt x="407" y="515"/>
                      <a:pt x="406" y="516"/>
                      <a:pt x="406" y="516"/>
                    </a:cubicBezTo>
                    <a:lnTo>
                      <a:pt x="413" y="530"/>
                    </a:lnTo>
                    <a:close/>
                    <a:moveTo>
                      <a:pt x="397" y="538"/>
                    </a:moveTo>
                    <a:cubicBezTo>
                      <a:pt x="397" y="538"/>
                      <a:pt x="398" y="538"/>
                      <a:pt x="398" y="537"/>
                    </a:cubicBezTo>
                    <a:cubicBezTo>
                      <a:pt x="392" y="523"/>
                      <a:pt x="392" y="523"/>
                      <a:pt x="392" y="523"/>
                    </a:cubicBezTo>
                    <a:cubicBezTo>
                      <a:pt x="391" y="523"/>
                      <a:pt x="391" y="523"/>
                      <a:pt x="390" y="524"/>
                    </a:cubicBezTo>
                    <a:lnTo>
                      <a:pt x="397" y="538"/>
                    </a:lnTo>
                    <a:close/>
                    <a:moveTo>
                      <a:pt x="379" y="545"/>
                    </a:moveTo>
                    <a:cubicBezTo>
                      <a:pt x="380" y="545"/>
                      <a:pt x="381" y="545"/>
                      <a:pt x="381" y="545"/>
                    </a:cubicBezTo>
                    <a:cubicBezTo>
                      <a:pt x="376" y="530"/>
                      <a:pt x="376" y="530"/>
                      <a:pt x="376" y="530"/>
                    </a:cubicBezTo>
                    <a:cubicBezTo>
                      <a:pt x="375" y="530"/>
                      <a:pt x="374" y="530"/>
                      <a:pt x="374" y="530"/>
                    </a:cubicBezTo>
                    <a:cubicBezTo>
                      <a:pt x="379" y="545"/>
                      <a:pt x="379" y="545"/>
                      <a:pt x="379" y="545"/>
                    </a:cubicBezTo>
                    <a:close/>
                    <a:moveTo>
                      <a:pt x="362" y="551"/>
                    </a:moveTo>
                    <a:cubicBezTo>
                      <a:pt x="362" y="551"/>
                      <a:pt x="363" y="551"/>
                      <a:pt x="364" y="551"/>
                    </a:cubicBezTo>
                    <a:cubicBezTo>
                      <a:pt x="359" y="535"/>
                      <a:pt x="359" y="535"/>
                      <a:pt x="359" y="535"/>
                    </a:cubicBezTo>
                    <a:cubicBezTo>
                      <a:pt x="358" y="535"/>
                      <a:pt x="358" y="536"/>
                      <a:pt x="357" y="536"/>
                    </a:cubicBezTo>
                    <a:cubicBezTo>
                      <a:pt x="362" y="551"/>
                      <a:pt x="362" y="551"/>
                      <a:pt x="362" y="551"/>
                    </a:cubicBezTo>
                    <a:close/>
                    <a:moveTo>
                      <a:pt x="344" y="556"/>
                    </a:moveTo>
                    <a:cubicBezTo>
                      <a:pt x="345" y="556"/>
                      <a:pt x="345" y="556"/>
                      <a:pt x="346" y="555"/>
                    </a:cubicBezTo>
                    <a:cubicBezTo>
                      <a:pt x="342" y="540"/>
                      <a:pt x="342" y="540"/>
                      <a:pt x="342" y="540"/>
                    </a:cubicBezTo>
                    <a:cubicBezTo>
                      <a:pt x="342" y="540"/>
                      <a:pt x="341" y="540"/>
                      <a:pt x="340" y="540"/>
                    </a:cubicBezTo>
                    <a:cubicBezTo>
                      <a:pt x="344" y="556"/>
                      <a:pt x="344" y="556"/>
                      <a:pt x="344" y="556"/>
                    </a:cubicBezTo>
                    <a:close/>
                    <a:moveTo>
                      <a:pt x="326" y="559"/>
                    </a:moveTo>
                    <a:cubicBezTo>
                      <a:pt x="326" y="559"/>
                      <a:pt x="327" y="559"/>
                      <a:pt x="328" y="559"/>
                    </a:cubicBezTo>
                    <a:cubicBezTo>
                      <a:pt x="325" y="543"/>
                      <a:pt x="325" y="543"/>
                      <a:pt x="325" y="543"/>
                    </a:cubicBezTo>
                    <a:cubicBezTo>
                      <a:pt x="324" y="543"/>
                      <a:pt x="324" y="543"/>
                      <a:pt x="323" y="544"/>
                    </a:cubicBezTo>
                    <a:cubicBezTo>
                      <a:pt x="326" y="559"/>
                      <a:pt x="326" y="559"/>
                      <a:pt x="326" y="559"/>
                    </a:cubicBezTo>
                    <a:close/>
                    <a:moveTo>
                      <a:pt x="307" y="562"/>
                    </a:moveTo>
                    <a:cubicBezTo>
                      <a:pt x="308" y="562"/>
                      <a:pt x="309" y="561"/>
                      <a:pt x="309" y="561"/>
                    </a:cubicBezTo>
                    <a:cubicBezTo>
                      <a:pt x="308" y="545"/>
                      <a:pt x="308" y="545"/>
                      <a:pt x="308" y="545"/>
                    </a:cubicBezTo>
                    <a:cubicBezTo>
                      <a:pt x="307" y="546"/>
                      <a:pt x="307" y="546"/>
                      <a:pt x="306" y="546"/>
                    </a:cubicBezTo>
                    <a:lnTo>
                      <a:pt x="307" y="562"/>
                    </a:lnTo>
                    <a:close/>
                    <a:moveTo>
                      <a:pt x="289" y="563"/>
                    </a:moveTo>
                    <a:cubicBezTo>
                      <a:pt x="290" y="563"/>
                      <a:pt x="290" y="563"/>
                      <a:pt x="291" y="563"/>
                    </a:cubicBezTo>
                    <a:cubicBezTo>
                      <a:pt x="290" y="547"/>
                      <a:pt x="290" y="547"/>
                      <a:pt x="290" y="547"/>
                    </a:cubicBezTo>
                    <a:cubicBezTo>
                      <a:pt x="290" y="547"/>
                      <a:pt x="289" y="547"/>
                      <a:pt x="288" y="547"/>
                    </a:cubicBezTo>
                    <a:cubicBezTo>
                      <a:pt x="289" y="563"/>
                      <a:pt x="289" y="563"/>
                      <a:pt x="289" y="563"/>
                    </a:cubicBezTo>
                    <a:close/>
                    <a:moveTo>
                      <a:pt x="270" y="563"/>
                    </a:moveTo>
                    <a:cubicBezTo>
                      <a:pt x="271" y="563"/>
                      <a:pt x="272" y="563"/>
                      <a:pt x="272" y="563"/>
                    </a:cubicBezTo>
                    <a:cubicBezTo>
                      <a:pt x="273" y="547"/>
                      <a:pt x="273" y="547"/>
                      <a:pt x="273" y="547"/>
                    </a:cubicBezTo>
                    <a:cubicBezTo>
                      <a:pt x="272" y="547"/>
                      <a:pt x="272" y="547"/>
                      <a:pt x="271" y="547"/>
                    </a:cubicBezTo>
                    <a:cubicBezTo>
                      <a:pt x="270" y="563"/>
                      <a:pt x="270" y="563"/>
                      <a:pt x="270" y="563"/>
                    </a:cubicBezTo>
                    <a:close/>
                    <a:moveTo>
                      <a:pt x="252" y="561"/>
                    </a:moveTo>
                    <a:cubicBezTo>
                      <a:pt x="253" y="561"/>
                      <a:pt x="253" y="561"/>
                      <a:pt x="254" y="561"/>
                    </a:cubicBezTo>
                    <a:cubicBezTo>
                      <a:pt x="255" y="545"/>
                      <a:pt x="255" y="545"/>
                      <a:pt x="255" y="545"/>
                    </a:cubicBezTo>
                    <a:cubicBezTo>
                      <a:pt x="255" y="545"/>
                      <a:pt x="254" y="545"/>
                      <a:pt x="254" y="545"/>
                    </a:cubicBezTo>
                    <a:cubicBezTo>
                      <a:pt x="252" y="561"/>
                      <a:pt x="252" y="561"/>
                      <a:pt x="252" y="561"/>
                    </a:cubicBezTo>
                    <a:close/>
                    <a:moveTo>
                      <a:pt x="234" y="559"/>
                    </a:moveTo>
                    <a:cubicBezTo>
                      <a:pt x="234" y="559"/>
                      <a:pt x="235" y="559"/>
                      <a:pt x="236" y="559"/>
                    </a:cubicBezTo>
                    <a:cubicBezTo>
                      <a:pt x="238" y="543"/>
                      <a:pt x="238" y="543"/>
                      <a:pt x="238" y="543"/>
                    </a:cubicBezTo>
                    <a:cubicBezTo>
                      <a:pt x="238" y="543"/>
                      <a:pt x="237" y="543"/>
                      <a:pt x="236" y="543"/>
                    </a:cubicBezTo>
                    <a:cubicBezTo>
                      <a:pt x="234" y="559"/>
                      <a:pt x="234" y="559"/>
                      <a:pt x="234" y="559"/>
                    </a:cubicBezTo>
                    <a:close/>
                    <a:moveTo>
                      <a:pt x="215" y="555"/>
                    </a:moveTo>
                    <a:cubicBezTo>
                      <a:pt x="216" y="555"/>
                      <a:pt x="217" y="555"/>
                      <a:pt x="217" y="555"/>
                    </a:cubicBezTo>
                    <a:cubicBezTo>
                      <a:pt x="221" y="540"/>
                      <a:pt x="221" y="540"/>
                      <a:pt x="221" y="540"/>
                    </a:cubicBezTo>
                    <a:cubicBezTo>
                      <a:pt x="220" y="540"/>
                      <a:pt x="220" y="539"/>
                      <a:pt x="219" y="539"/>
                    </a:cubicBezTo>
                    <a:cubicBezTo>
                      <a:pt x="215" y="555"/>
                      <a:pt x="215" y="555"/>
                      <a:pt x="215" y="555"/>
                    </a:cubicBezTo>
                    <a:close/>
                    <a:moveTo>
                      <a:pt x="198" y="550"/>
                    </a:moveTo>
                    <a:cubicBezTo>
                      <a:pt x="198" y="550"/>
                      <a:pt x="199" y="550"/>
                      <a:pt x="199" y="551"/>
                    </a:cubicBezTo>
                    <a:cubicBezTo>
                      <a:pt x="204" y="535"/>
                      <a:pt x="204" y="535"/>
                      <a:pt x="204" y="535"/>
                    </a:cubicBezTo>
                    <a:cubicBezTo>
                      <a:pt x="204" y="535"/>
                      <a:pt x="203" y="535"/>
                      <a:pt x="202" y="535"/>
                    </a:cubicBezTo>
                    <a:cubicBezTo>
                      <a:pt x="198" y="550"/>
                      <a:pt x="198" y="550"/>
                      <a:pt x="198" y="550"/>
                    </a:cubicBezTo>
                    <a:close/>
                    <a:moveTo>
                      <a:pt x="180" y="544"/>
                    </a:moveTo>
                    <a:cubicBezTo>
                      <a:pt x="181" y="544"/>
                      <a:pt x="181" y="544"/>
                      <a:pt x="182" y="545"/>
                    </a:cubicBezTo>
                    <a:cubicBezTo>
                      <a:pt x="188" y="530"/>
                      <a:pt x="188" y="530"/>
                      <a:pt x="188" y="530"/>
                    </a:cubicBezTo>
                    <a:cubicBezTo>
                      <a:pt x="187" y="529"/>
                      <a:pt x="186" y="529"/>
                      <a:pt x="186" y="529"/>
                    </a:cubicBezTo>
                    <a:cubicBezTo>
                      <a:pt x="180" y="544"/>
                      <a:pt x="180" y="544"/>
                      <a:pt x="180" y="544"/>
                    </a:cubicBezTo>
                    <a:close/>
                    <a:moveTo>
                      <a:pt x="163" y="537"/>
                    </a:moveTo>
                    <a:cubicBezTo>
                      <a:pt x="164" y="537"/>
                      <a:pt x="164" y="537"/>
                      <a:pt x="165" y="537"/>
                    </a:cubicBezTo>
                    <a:cubicBezTo>
                      <a:pt x="172" y="523"/>
                      <a:pt x="172" y="523"/>
                      <a:pt x="172" y="523"/>
                    </a:cubicBezTo>
                    <a:cubicBezTo>
                      <a:pt x="171" y="523"/>
                      <a:pt x="170" y="522"/>
                      <a:pt x="170" y="522"/>
                    </a:cubicBezTo>
                    <a:cubicBezTo>
                      <a:pt x="163" y="537"/>
                      <a:pt x="163" y="537"/>
                      <a:pt x="163" y="537"/>
                    </a:cubicBezTo>
                    <a:close/>
                    <a:moveTo>
                      <a:pt x="147" y="528"/>
                    </a:moveTo>
                    <a:cubicBezTo>
                      <a:pt x="147" y="529"/>
                      <a:pt x="148" y="529"/>
                      <a:pt x="148" y="529"/>
                    </a:cubicBezTo>
                    <a:cubicBezTo>
                      <a:pt x="156" y="515"/>
                      <a:pt x="156" y="515"/>
                      <a:pt x="156" y="515"/>
                    </a:cubicBezTo>
                    <a:cubicBezTo>
                      <a:pt x="155" y="515"/>
                      <a:pt x="155" y="515"/>
                      <a:pt x="154" y="514"/>
                    </a:cubicBezTo>
                    <a:cubicBezTo>
                      <a:pt x="147" y="528"/>
                      <a:pt x="147" y="528"/>
                      <a:pt x="147" y="528"/>
                    </a:cubicBezTo>
                    <a:close/>
                    <a:moveTo>
                      <a:pt x="131" y="519"/>
                    </a:moveTo>
                    <a:cubicBezTo>
                      <a:pt x="131" y="519"/>
                      <a:pt x="132" y="520"/>
                      <a:pt x="132" y="520"/>
                    </a:cubicBezTo>
                    <a:cubicBezTo>
                      <a:pt x="141" y="506"/>
                      <a:pt x="141" y="506"/>
                      <a:pt x="141" y="506"/>
                    </a:cubicBezTo>
                    <a:cubicBezTo>
                      <a:pt x="140" y="506"/>
                      <a:pt x="140" y="506"/>
                      <a:pt x="139" y="505"/>
                    </a:cubicBezTo>
                    <a:cubicBezTo>
                      <a:pt x="131" y="519"/>
                      <a:pt x="131" y="519"/>
                      <a:pt x="131" y="519"/>
                    </a:cubicBezTo>
                    <a:close/>
                    <a:moveTo>
                      <a:pt x="115" y="508"/>
                    </a:moveTo>
                    <a:cubicBezTo>
                      <a:pt x="116" y="509"/>
                      <a:pt x="116" y="509"/>
                      <a:pt x="117" y="510"/>
                    </a:cubicBezTo>
                    <a:cubicBezTo>
                      <a:pt x="126" y="497"/>
                      <a:pt x="126" y="497"/>
                      <a:pt x="126" y="497"/>
                    </a:cubicBezTo>
                    <a:cubicBezTo>
                      <a:pt x="126" y="496"/>
                      <a:pt x="125" y="496"/>
                      <a:pt x="125" y="495"/>
                    </a:cubicBezTo>
                    <a:cubicBezTo>
                      <a:pt x="115" y="508"/>
                      <a:pt x="115" y="508"/>
                      <a:pt x="115" y="508"/>
                    </a:cubicBezTo>
                    <a:close/>
                    <a:moveTo>
                      <a:pt x="101" y="497"/>
                    </a:moveTo>
                    <a:cubicBezTo>
                      <a:pt x="101" y="497"/>
                      <a:pt x="102" y="498"/>
                      <a:pt x="102" y="498"/>
                    </a:cubicBezTo>
                    <a:cubicBezTo>
                      <a:pt x="113" y="486"/>
                      <a:pt x="113" y="486"/>
                      <a:pt x="113" y="486"/>
                    </a:cubicBezTo>
                    <a:cubicBezTo>
                      <a:pt x="112" y="485"/>
                      <a:pt x="112" y="485"/>
                      <a:pt x="111" y="485"/>
                    </a:cubicBezTo>
                    <a:cubicBezTo>
                      <a:pt x="101" y="497"/>
                      <a:pt x="101" y="497"/>
                      <a:pt x="101" y="497"/>
                    </a:cubicBezTo>
                    <a:close/>
                    <a:moveTo>
                      <a:pt x="87" y="485"/>
                    </a:moveTo>
                    <a:cubicBezTo>
                      <a:pt x="88" y="485"/>
                      <a:pt x="88" y="486"/>
                      <a:pt x="89" y="486"/>
                    </a:cubicBezTo>
                    <a:cubicBezTo>
                      <a:pt x="99" y="474"/>
                      <a:pt x="99" y="474"/>
                      <a:pt x="99" y="474"/>
                    </a:cubicBezTo>
                    <a:cubicBezTo>
                      <a:pt x="99" y="474"/>
                      <a:pt x="99" y="473"/>
                      <a:pt x="98" y="473"/>
                    </a:cubicBezTo>
                    <a:lnTo>
                      <a:pt x="87" y="485"/>
                    </a:lnTo>
                    <a:close/>
                    <a:moveTo>
                      <a:pt x="74" y="471"/>
                    </a:moveTo>
                    <a:cubicBezTo>
                      <a:pt x="75" y="472"/>
                      <a:pt x="75" y="472"/>
                      <a:pt x="75" y="473"/>
                    </a:cubicBezTo>
                    <a:cubicBezTo>
                      <a:pt x="87" y="462"/>
                      <a:pt x="87" y="462"/>
                      <a:pt x="87" y="462"/>
                    </a:cubicBezTo>
                    <a:cubicBezTo>
                      <a:pt x="87" y="461"/>
                      <a:pt x="86" y="461"/>
                      <a:pt x="86" y="461"/>
                    </a:cubicBezTo>
                    <a:cubicBezTo>
                      <a:pt x="74" y="471"/>
                      <a:pt x="74" y="471"/>
                      <a:pt x="74" y="471"/>
                    </a:cubicBezTo>
                    <a:close/>
                    <a:moveTo>
                      <a:pt x="62" y="457"/>
                    </a:moveTo>
                    <a:cubicBezTo>
                      <a:pt x="62" y="458"/>
                      <a:pt x="63" y="458"/>
                      <a:pt x="63" y="459"/>
                    </a:cubicBezTo>
                    <a:cubicBezTo>
                      <a:pt x="76" y="449"/>
                      <a:pt x="76" y="449"/>
                      <a:pt x="76" y="449"/>
                    </a:cubicBezTo>
                    <a:cubicBezTo>
                      <a:pt x="75" y="448"/>
                      <a:pt x="75" y="448"/>
                      <a:pt x="74" y="447"/>
                    </a:cubicBezTo>
                    <a:cubicBezTo>
                      <a:pt x="62" y="457"/>
                      <a:pt x="62" y="457"/>
                      <a:pt x="62" y="457"/>
                    </a:cubicBezTo>
                    <a:close/>
                    <a:moveTo>
                      <a:pt x="51" y="442"/>
                    </a:moveTo>
                    <a:cubicBezTo>
                      <a:pt x="51" y="443"/>
                      <a:pt x="52" y="444"/>
                      <a:pt x="52" y="444"/>
                    </a:cubicBezTo>
                    <a:cubicBezTo>
                      <a:pt x="65" y="435"/>
                      <a:pt x="65" y="435"/>
                      <a:pt x="65" y="435"/>
                    </a:cubicBezTo>
                    <a:cubicBezTo>
                      <a:pt x="65" y="434"/>
                      <a:pt x="64" y="434"/>
                      <a:pt x="64" y="433"/>
                    </a:cubicBezTo>
                    <a:cubicBezTo>
                      <a:pt x="51" y="442"/>
                      <a:pt x="51" y="442"/>
                      <a:pt x="51" y="442"/>
                    </a:cubicBezTo>
                    <a:close/>
                    <a:moveTo>
                      <a:pt x="41" y="427"/>
                    </a:moveTo>
                    <a:cubicBezTo>
                      <a:pt x="41" y="427"/>
                      <a:pt x="41" y="428"/>
                      <a:pt x="42" y="429"/>
                    </a:cubicBezTo>
                    <a:cubicBezTo>
                      <a:pt x="55" y="420"/>
                      <a:pt x="55" y="420"/>
                      <a:pt x="55" y="420"/>
                    </a:cubicBezTo>
                    <a:cubicBezTo>
                      <a:pt x="55" y="420"/>
                      <a:pt x="55" y="419"/>
                      <a:pt x="54" y="419"/>
                    </a:cubicBezTo>
                    <a:cubicBezTo>
                      <a:pt x="41" y="427"/>
                      <a:pt x="41" y="427"/>
                      <a:pt x="41" y="427"/>
                    </a:cubicBezTo>
                    <a:close/>
                    <a:moveTo>
                      <a:pt x="32" y="411"/>
                    </a:moveTo>
                    <a:cubicBezTo>
                      <a:pt x="32" y="411"/>
                      <a:pt x="32" y="412"/>
                      <a:pt x="33" y="413"/>
                    </a:cubicBezTo>
                    <a:cubicBezTo>
                      <a:pt x="47" y="405"/>
                      <a:pt x="47" y="405"/>
                      <a:pt x="47" y="405"/>
                    </a:cubicBezTo>
                    <a:cubicBezTo>
                      <a:pt x="47" y="405"/>
                      <a:pt x="46" y="404"/>
                      <a:pt x="46" y="403"/>
                    </a:cubicBezTo>
                    <a:cubicBezTo>
                      <a:pt x="32" y="411"/>
                      <a:pt x="32" y="411"/>
                      <a:pt x="32" y="411"/>
                    </a:cubicBezTo>
                    <a:close/>
                    <a:moveTo>
                      <a:pt x="24" y="394"/>
                    </a:moveTo>
                    <a:cubicBezTo>
                      <a:pt x="24" y="395"/>
                      <a:pt x="24" y="395"/>
                      <a:pt x="25" y="396"/>
                    </a:cubicBezTo>
                    <a:cubicBezTo>
                      <a:pt x="39" y="389"/>
                      <a:pt x="39" y="389"/>
                      <a:pt x="39" y="389"/>
                    </a:cubicBezTo>
                    <a:cubicBezTo>
                      <a:pt x="39" y="389"/>
                      <a:pt x="39" y="388"/>
                      <a:pt x="38" y="388"/>
                    </a:cubicBezTo>
                    <a:lnTo>
                      <a:pt x="24" y="394"/>
                    </a:lnTo>
                    <a:close/>
                    <a:moveTo>
                      <a:pt x="17" y="377"/>
                    </a:moveTo>
                    <a:cubicBezTo>
                      <a:pt x="17" y="377"/>
                      <a:pt x="17" y="378"/>
                      <a:pt x="18" y="379"/>
                    </a:cubicBezTo>
                    <a:cubicBezTo>
                      <a:pt x="33" y="373"/>
                      <a:pt x="33" y="373"/>
                      <a:pt x="33" y="373"/>
                    </a:cubicBezTo>
                    <a:cubicBezTo>
                      <a:pt x="32" y="373"/>
                      <a:pt x="32" y="372"/>
                      <a:pt x="32" y="371"/>
                    </a:cubicBezTo>
                    <a:cubicBezTo>
                      <a:pt x="17" y="377"/>
                      <a:pt x="17" y="377"/>
                      <a:pt x="17" y="377"/>
                    </a:cubicBezTo>
                    <a:close/>
                    <a:moveTo>
                      <a:pt x="11" y="359"/>
                    </a:moveTo>
                    <a:cubicBezTo>
                      <a:pt x="11" y="360"/>
                      <a:pt x="12" y="360"/>
                      <a:pt x="12" y="361"/>
                    </a:cubicBezTo>
                    <a:cubicBezTo>
                      <a:pt x="27" y="357"/>
                      <a:pt x="27" y="357"/>
                      <a:pt x="27" y="357"/>
                    </a:cubicBezTo>
                    <a:cubicBezTo>
                      <a:pt x="27" y="356"/>
                      <a:pt x="27" y="355"/>
                      <a:pt x="27" y="355"/>
                    </a:cubicBezTo>
                    <a:lnTo>
                      <a:pt x="11" y="359"/>
                    </a:lnTo>
                    <a:close/>
                    <a:moveTo>
                      <a:pt x="7" y="341"/>
                    </a:moveTo>
                    <a:cubicBezTo>
                      <a:pt x="7" y="342"/>
                      <a:pt x="7" y="343"/>
                      <a:pt x="7" y="343"/>
                    </a:cubicBezTo>
                    <a:cubicBezTo>
                      <a:pt x="23" y="340"/>
                      <a:pt x="23" y="340"/>
                      <a:pt x="23" y="340"/>
                    </a:cubicBezTo>
                    <a:cubicBezTo>
                      <a:pt x="23" y="339"/>
                      <a:pt x="22" y="338"/>
                      <a:pt x="22" y="338"/>
                    </a:cubicBezTo>
                    <a:lnTo>
                      <a:pt x="7" y="341"/>
                    </a:lnTo>
                    <a:close/>
                    <a:moveTo>
                      <a:pt x="3" y="323"/>
                    </a:moveTo>
                    <a:cubicBezTo>
                      <a:pt x="3" y="324"/>
                      <a:pt x="4" y="324"/>
                      <a:pt x="4" y="325"/>
                    </a:cubicBezTo>
                    <a:cubicBezTo>
                      <a:pt x="19" y="323"/>
                      <a:pt x="19" y="323"/>
                      <a:pt x="19" y="323"/>
                    </a:cubicBezTo>
                    <a:cubicBezTo>
                      <a:pt x="19" y="322"/>
                      <a:pt x="19" y="321"/>
                      <a:pt x="19" y="321"/>
                    </a:cubicBezTo>
                    <a:cubicBezTo>
                      <a:pt x="3" y="323"/>
                      <a:pt x="3" y="323"/>
                      <a:pt x="3" y="323"/>
                    </a:cubicBezTo>
                    <a:close/>
                    <a:moveTo>
                      <a:pt x="1" y="305"/>
                    </a:moveTo>
                    <a:cubicBezTo>
                      <a:pt x="1" y="305"/>
                      <a:pt x="1" y="306"/>
                      <a:pt x="1" y="307"/>
                    </a:cubicBezTo>
                    <a:cubicBezTo>
                      <a:pt x="17" y="305"/>
                      <a:pt x="17" y="305"/>
                      <a:pt x="17" y="305"/>
                    </a:cubicBezTo>
                    <a:cubicBezTo>
                      <a:pt x="17" y="305"/>
                      <a:pt x="17" y="304"/>
                      <a:pt x="17" y="303"/>
                    </a:cubicBezTo>
                    <a:lnTo>
                      <a:pt x="1" y="305"/>
                    </a:lnTo>
                    <a:close/>
                    <a:moveTo>
                      <a:pt x="0" y="286"/>
                    </a:moveTo>
                    <a:cubicBezTo>
                      <a:pt x="0" y="287"/>
                      <a:pt x="0" y="287"/>
                      <a:pt x="0" y="288"/>
                    </a:cubicBezTo>
                    <a:cubicBezTo>
                      <a:pt x="16" y="288"/>
                      <a:pt x="16" y="288"/>
                      <a:pt x="16" y="288"/>
                    </a:cubicBezTo>
                    <a:cubicBezTo>
                      <a:pt x="16" y="287"/>
                      <a:pt x="16" y="286"/>
                      <a:pt x="16" y="286"/>
                    </a:cubicBezTo>
                    <a:cubicBezTo>
                      <a:pt x="0" y="286"/>
                      <a:pt x="0" y="286"/>
                      <a:pt x="0" y="286"/>
                    </a:cubicBezTo>
                    <a:close/>
                    <a:moveTo>
                      <a:pt x="1" y="268"/>
                    </a:moveTo>
                    <a:cubicBezTo>
                      <a:pt x="1" y="268"/>
                      <a:pt x="0" y="269"/>
                      <a:pt x="0" y="270"/>
                    </a:cubicBezTo>
                    <a:cubicBezTo>
                      <a:pt x="16" y="270"/>
                      <a:pt x="16" y="270"/>
                      <a:pt x="16" y="270"/>
                    </a:cubicBezTo>
                    <a:cubicBezTo>
                      <a:pt x="16" y="270"/>
                      <a:pt x="17" y="269"/>
                      <a:pt x="17" y="268"/>
                    </a:cubicBezTo>
                    <a:cubicBezTo>
                      <a:pt x="1" y="268"/>
                      <a:pt x="1" y="268"/>
                      <a:pt x="1" y="268"/>
                    </a:cubicBezTo>
                    <a:close/>
                    <a:moveTo>
                      <a:pt x="2" y="249"/>
                    </a:moveTo>
                    <a:cubicBezTo>
                      <a:pt x="2" y="250"/>
                      <a:pt x="2" y="250"/>
                      <a:pt x="2" y="251"/>
                    </a:cubicBezTo>
                    <a:cubicBezTo>
                      <a:pt x="18" y="253"/>
                      <a:pt x="18" y="253"/>
                      <a:pt x="18" y="253"/>
                    </a:cubicBezTo>
                    <a:cubicBezTo>
                      <a:pt x="18" y="252"/>
                      <a:pt x="18" y="252"/>
                      <a:pt x="18" y="251"/>
                    </a:cubicBezTo>
                    <a:cubicBezTo>
                      <a:pt x="2" y="249"/>
                      <a:pt x="2" y="249"/>
                      <a:pt x="2" y="249"/>
                    </a:cubicBezTo>
                    <a:close/>
                    <a:moveTo>
                      <a:pt x="5" y="231"/>
                    </a:moveTo>
                    <a:cubicBezTo>
                      <a:pt x="5" y="231"/>
                      <a:pt x="5" y="232"/>
                      <a:pt x="4" y="233"/>
                    </a:cubicBezTo>
                    <a:cubicBezTo>
                      <a:pt x="20" y="236"/>
                      <a:pt x="20" y="236"/>
                      <a:pt x="20" y="236"/>
                    </a:cubicBezTo>
                    <a:cubicBezTo>
                      <a:pt x="20" y="235"/>
                      <a:pt x="20" y="234"/>
                      <a:pt x="20" y="234"/>
                    </a:cubicBezTo>
                    <a:lnTo>
                      <a:pt x="5" y="231"/>
                    </a:lnTo>
                    <a:close/>
                    <a:moveTo>
                      <a:pt x="9" y="213"/>
                    </a:moveTo>
                    <a:cubicBezTo>
                      <a:pt x="8" y="213"/>
                      <a:pt x="8" y="214"/>
                      <a:pt x="8" y="215"/>
                    </a:cubicBezTo>
                    <a:cubicBezTo>
                      <a:pt x="24" y="218"/>
                      <a:pt x="24" y="218"/>
                      <a:pt x="24" y="218"/>
                    </a:cubicBezTo>
                    <a:cubicBezTo>
                      <a:pt x="24" y="218"/>
                      <a:pt x="24" y="217"/>
                      <a:pt x="24" y="217"/>
                    </a:cubicBezTo>
                    <a:cubicBezTo>
                      <a:pt x="9" y="213"/>
                      <a:pt x="9" y="213"/>
                      <a:pt x="9" y="213"/>
                    </a:cubicBezTo>
                    <a:close/>
                    <a:moveTo>
                      <a:pt x="14" y="195"/>
                    </a:moveTo>
                    <a:cubicBezTo>
                      <a:pt x="14" y="196"/>
                      <a:pt x="13" y="196"/>
                      <a:pt x="13" y="197"/>
                    </a:cubicBezTo>
                    <a:cubicBezTo>
                      <a:pt x="28" y="202"/>
                      <a:pt x="28" y="202"/>
                      <a:pt x="28" y="202"/>
                    </a:cubicBezTo>
                    <a:cubicBezTo>
                      <a:pt x="29" y="201"/>
                      <a:pt x="29" y="200"/>
                      <a:pt x="29" y="200"/>
                    </a:cubicBezTo>
                    <a:cubicBezTo>
                      <a:pt x="14" y="195"/>
                      <a:pt x="14" y="195"/>
                      <a:pt x="14" y="195"/>
                    </a:cubicBezTo>
                    <a:close/>
                    <a:moveTo>
                      <a:pt x="20" y="177"/>
                    </a:moveTo>
                    <a:cubicBezTo>
                      <a:pt x="20" y="178"/>
                      <a:pt x="20" y="179"/>
                      <a:pt x="19" y="179"/>
                    </a:cubicBezTo>
                    <a:cubicBezTo>
                      <a:pt x="34" y="185"/>
                      <a:pt x="34" y="185"/>
                      <a:pt x="34" y="185"/>
                    </a:cubicBezTo>
                    <a:cubicBezTo>
                      <a:pt x="34" y="185"/>
                      <a:pt x="35" y="184"/>
                      <a:pt x="35" y="183"/>
                    </a:cubicBezTo>
                    <a:cubicBezTo>
                      <a:pt x="20" y="177"/>
                      <a:pt x="20" y="177"/>
                      <a:pt x="20" y="177"/>
                    </a:cubicBezTo>
                    <a:close/>
                    <a:moveTo>
                      <a:pt x="27" y="161"/>
                    </a:moveTo>
                    <a:cubicBezTo>
                      <a:pt x="27" y="161"/>
                      <a:pt x="27" y="162"/>
                      <a:pt x="27" y="162"/>
                    </a:cubicBezTo>
                    <a:cubicBezTo>
                      <a:pt x="41" y="169"/>
                      <a:pt x="41" y="169"/>
                      <a:pt x="41" y="169"/>
                    </a:cubicBezTo>
                    <a:cubicBezTo>
                      <a:pt x="41" y="169"/>
                      <a:pt x="42" y="168"/>
                      <a:pt x="42" y="167"/>
                    </a:cubicBezTo>
                    <a:cubicBezTo>
                      <a:pt x="27" y="161"/>
                      <a:pt x="27" y="161"/>
                      <a:pt x="27" y="161"/>
                    </a:cubicBezTo>
                    <a:close/>
                    <a:moveTo>
                      <a:pt x="36" y="144"/>
                    </a:moveTo>
                    <a:cubicBezTo>
                      <a:pt x="36" y="145"/>
                      <a:pt x="35" y="145"/>
                      <a:pt x="35" y="146"/>
                    </a:cubicBezTo>
                    <a:cubicBezTo>
                      <a:pt x="49" y="154"/>
                      <a:pt x="49" y="154"/>
                      <a:pt x="49" y="154"/>
                    </a:cubicBezTo>
                    <a:cubicBezTo>
                      <a:pt x="49" y="153"/>
                      <a:pt x="50" y="152"/>
                      <a:pt x="50" y="152"/>
                    </a:cubicBezTo>
                    <a:cubicBezTo>
                      <a:pt x="36" y="144"/>
                      <a:pt x="36" y="144"/>
                      <a:pt x="36" y="144"/>
                    </a:cubicBezTo>
                    <a:close/>
                    <a:moveTo>
                      <a:pt x="45" y="128"/>
                    </a:moveTo>
                    <a:cubicBezTo>
                      <a:pt x="45" y="129"/>
                      <a:pt x="45" y="129"/>
                      <a:pt x="44" y="130"/>
                    </a:cubicBezTo>
                    <a:cubicBezTo>
                      <a:pt x="58" y="139"/>
                      <a:pt x="58" y="139"/>
                      <a:pt x="58" y="139"/>
                    </a:cubicBezTo>
                    <a:cubicBezTo>
                      <a:pt x="58" y="138"/>
                      <a:pt x="59" y="137"/>
                      <a:pt x="59" y="137"/>
                    </a:cubicBezTo>
                    <a:cubicBezTo>
                      <a:pt x="45" y="128"/>
                      <a:pt x="45" y="128"/>
                      <a:pt x="45" y="128"/>
                    </a:cubicBezTo>
                    <a:close/>
                    <a:moveTo>
                      <a:pt x="56" y="113"/>
                    </a:moveTo>
                    <a:cubicBezTo>
                      <a:pt x="56" y="114"/>
                      <a:pt x="55" y="114"/>
                      <a:pt x="55" y="115"/>
                    </a:cubicBezTo>
                    <a:cubicBezTo>
                      <a:pt x="68" y="124"/>
                      <a:pt x="68" y="124"/>
                      <a:pt x="68" y="124"/>
                    </a:cubicBezTo>
                    <a:cubicBezTo>
                      <a:pt x="68" y="124"/>
                      <a:pt x="68" y="123"/>
                      <a:pt x="69" y="123"/>
                    </a:cubicBezTo>
                    <a:cubicBezTo>
                      <a:pt x="56" y="113"/>
                      <a:pt x="56" y="113"/>
                      <a:pt x="56" y="113"/>
                    </a:cubicBezTo>
                    <a:close/>
                    <a:moveTo>
                      <a:pt x="68" y="99"/>
                    </a:moveTo>
                    <a:cubicBezTo>
                      <a:pt x="67" y="99"/>
                      <a:pt x="67" y="100"/>
                      <a:pt x="66" y="100"/>
                    </a:cubicBezTo>
                    <a:cubicBezTo>
                      <a:pt x="78" y="110"/>
                      <a:pt x="78" y="110"/>
                      <a:pt x="78" y="110"/>
                    </a:cubicBezTo>
                    <a:cubicBezTo>
                      <a:pt x="79" y="110"/>
                      <a:pt x="79" y="109"/>
                      <a:pt x="80" y="109"/>
                    </a:cubicBezTo>
                    <a:lnTo>
                      <a:pt x="68" y="99"/>
                    </a:lnTo>
                    <a:close/>
                    <a:moveTo>
                      <a:pt x="80" y="85"/>
                    </a:moveTo>
                    <a:cubicBezTo>
                      <a:pt x="80" y="85"/>
                      <a:pt x="79" y="86"/>
                      <a:pt x="79" y="86"/>
                    </a:cubicBezTo>
                    <a:cubicBezTo>
                      <a:pt x="90" y="97"/>
                      <a:pt x="90" y="97"/>
                      <a:pt x="90" y="97"/>
                    </a:cubicBezTo>
                    <a:cubicBezTo>
                      <a:pt x="91" y="97"/>
                      <a:pt x="91" y="97"/>
                      <a:pt x="92" y="96"/>
                    </a:cubicBezTo>
                    <a:cubicBezTo>
                      <a:pt x="80" y="85"/>
                      <a:pt x="80" y="85"/>
                      <a:pt x="80" y="85"/>
                    </a:cubicBezTo>
                    <a:close/>
                    <a:moveTo>
                      <a:pt x="93" y="72"/>
                    </a:moveTo>
                    <a:cubicBezTo>
                      <a:pt x="93" y="73"/>
                      <a:pt x="92" y="73"/>
                      <a:pt x="92" y="73"/>
                    </a:cubicBezTo>
                    <a:cubicBezTo>
                      <a:pt x="103" y="85"/>
                      <a:pt x="103" y="85"/>
                      <a:pt x="103" y="85"/>
                    </a:cubicBezTo>
                    <a:cubicBezTo>
                      <a:pt x="103" y="85"/>
                      <a:pt x="104" y="84"/>
                      <a:pt x="104" y="84"/>
                    </a:cubicBezTo>
                    <a:cubicBezTo>
                      <a:pt x="93" y="72"/>
                      <a:pt x="93" y="72"/>
                      <a:pt x="93" y="72"/>
                    </a:cubicBezTo>
                    <a:close/>
                    <a:moveTo>
                      <a:pt x="108" y="60"/>
                    </a:moveTo>
                    <a:cubicBezTo>
                      <a:pt x="107" y="61"/>
                      <a:pt x="106" y="61"/>
                      <a:pt x="106" y="61"/>
                    </a:cubicBezTo>
                    <a:cubicBezTo>
                      <a:pt x="116" y="74"/>
                      <a:pt x="116" y="74"/>
                      <a:pt x="116" y="74"/>
                    </a:cubicBezTo>
                    <a:cubicBezTo>
                      <a:pt x="116" y="74"/>
                      <a:pt x="117" y="73"/>
                      <a:pt x="117" y="73"/>
                    </a:cubicBezTo>
                    <a:lnTo>
                      <a:pt x="108" y="60"/>
                    </a:lnTo>
                    <a:close/>
                    <a:moveTo>
                      <a:pt x="122" y="49"/>
                    </a:moveTo>
                    <a:cubicBezTo>
                      <a:pt x="122" y="50"/>
                      <a:pt x="121" y="50"/>
                      <a:pt x="121" y="50"/>
                    </a:cubicBezTo>
                    <a:cubicBezTo>
                      <a:pt x="130" y="63"/>
                      <a:pt x="130" y="63"/>
                      <a:pt x="130" y="63"/>
                    </a:cubicBezTo>
                    <a:cubicBezTo>
                      <a:pt x="130" y="63"/>
                      <a:pt x="131" y="63"/>
                      <a:pt x="132" y="62"/>
                    </a:cubicBezTo>
                    <a:cubicBezTo>
                      <a:pt x="122" y="49"/>
                      <a:pt x="122" y="49"/>
                      <a:pt x="122" y="49"/>
                    </a:cubicBezTo>
                    <a:close/>
                    <a:moveTo>
                      <a:pt x="138" y="39"/>
                    </a:moveTo>
                    <a:cubicBezTo>
                      <a:pt x="138" y="40"/>
                      <a:pt x="137" y="40"/>
                      <a:pt x="136" y="40"/>
                    </a:cubicBezTo>
                    <a:cubicBezTo>
                      <a:pt x="145" y="54"/>
                      <a:pt x="145" y="54"/>
                      <a:pt x="145" y="54"/>
                    </a:cubicBezTo>
                    <a:cubicBezTo>
                      <a:pt x="145" y="54"/>
                      <a:pt x="146" y="53"/>
                      <a:pt x="146" y="53"/>
                    </a:cubicBezTo>
                    <a:cubicBezTo>
                      <a:pt x="138" y="39"/>
                      <a:pt x="138" y="39"/>
                      <a:pt x="138" y="39"/>
                    </a:cubicBezTo>
                    <a:close/>
                    <a:moveTo>
                      <a:pt x="154" y="30"/>
                    </a:moveTo>
                    <a:cubicBezTo>
                      <a:pt x="154" y="31"/>
                      <a:pt x="153" y="31"/>
                      <a:pt x="153" y="31"/>
                    </a:cubicBezTo>
                    <a:cubicBezTo>
                      <a:pt x="160" y="45"/>
                      <a:pt x="160" y="45"/>
                      <a:pt x="160" y="45"/>
                    </a:cubicBezTo>
                    <a:cubicBezTo>
                      <a:pt x="160" y="45"/>
                      <a:pt x="161" y="45"/>
                      <a:pt x="162" y="45"/>
                    </a:cubicBezTo>
                    <a:lnTo>
                      <a:pt x="154" y="30"/>
                    </a:lnTo>
                    <a:close/>
                    <a:moveTo>
                      <a:pt x="171" y="22"/>
                    </a:moveTo>
                    <a:cubicBezTo>
                      <a:pt x="171" y="23"/>
                      <a:pt x="170" y="23"/>
                      <a:pt x="169" y="23"/>
                    </a:cubicBezTo>
                    <a:cubicBezTo>
                      <a:pt x="176" y="38"/>
                      <a:pt x="176" y="38"/>
                      <a:pt x="176" y="38"/>
                    </a:cubicBezTo>
                    <a:cubicBezTo>
                      <a:pt x="176" y="38"/>
                      <a:pt x="177" y="37"/>
                      <a:pt x="177" y="37"/>
                    </a:cubicBezTo>
                    <a:cubicBezTo>
                      <a:pt x="171" y="22"/>
                      <a:pt x="171" y="22"/>
                      <a:pt x="171" y="22"/>
                    </a:cubicBezTo>
                    <a:close/>
                    <a:moveTo>
                      <a:pt x="188" y="16"/>
                    </a:moveTo>
                    <a:cubicBezTo>
                      <a:pt x="188" y="16"/>
                      <a:pt x="187" y="16"/>
                      <a:pt x="187" y="16"/>
                    </a:cubicBezTo>
                    <a:cubicBezTo>
                      <a:pt x="192" y="31"/>
                      <a:pt x="192" y="31"/>
                      <a:pt x="192" y="31"/>
                    </a:cubicBezTo>
                    <a:cubicBezTo>
                      <a:pt x="193" y="31"/>
                      <a:pt x="193" y="31"/>
                      <a:pt x="194" y="31"/>
                    </a:cubicBezTo>
                    <a:cubicBezTo>
                      <a:pt x="188" y="16"/>
                      <a:pt x="188" y="16"/>
                      <a:pt x="188" y="16"/>
                    </a:cubicBezTo>
                    <a:close/>
                    <a:moveTo>
                      <a:pt x="206" y="10"/>
                    </a:moveTo>
                    <a:cubicBezTo>
                      <a:pt x="205" y="10"/>
                      <a:pt x="205" y="10"/>
                      <a:pt x="204" y="11"/>
                    </a:cubicBezTo>
                    <a:cubicBezTo>
                      <a:pt x="209" y="26"/>
                      <a:pt x="209" y="26"/>
                      <a:pt x="209" y="26"/>
                    </a:cubicBezTo>
                    <a:cubicBezTo>
                      <a:pt x="209" y="26"/>
                      <a:pt x="210" y="26"/>
                      <a:pt x="210" y="26"/>
                    </a:cubicBezTo>
                    <a:cubicBezTo>
                      <a:pt x="206" y="10"/>
                      <a:pt x="206" y="10"/>
                      <a:pt x="206" y="10"/>
                    </a:cubicBezTo>
                    <a:close/>
                    <a:moveTo>
                      <a:pt x="224" y="6"/>
                    </a:moveTo>
                    <a:cubicBezTo>
                      <a:pt x="223" y="6"/>
                      <a:pt x="223" y="6"/>
                      <a:pt x="222" y="6"/>
                    </a:cubicBezTo>
                    <a:cubicBezTo>
                      <a:pt x="225" y="22"/>
                      <a:pt x="225" y="22"/>
                      <a:pt x="225" y="22"/>
                    </a:cubicBezTo>
                    <a:cubicBezTo>
                      <a:pt x="226" y="22"/>
                      <a:pt x="227" y="22"/>
                      <a:pt x="227" y="21"/>
                    </a:cubicBezTo>
                    <a:cubicBezTo>
                      <a:pt x="224" y="6"/>
                      <a:pt x="224" y="6"/>
                      <a:pt x="224" y="6"/>
                    </a:cubicBezTo>
                    <a:close/>
                    <a:moveTo>
                      <a:pt x="242" y="3"/>
                    </a:moveTo>
                    <a:cubicBezTo>
                      <a:pt x="242" y="3"/>
                      <a:pt x="241" y="3"/>
                      <a:pt x="240" y="3"/>
                    </a:cubicBezTo>
                    <a:cubicBezTo>
                      <a:pt x="243" y="19"/>
                      <a:pt x="243" y="19"/>
                      <a:pt x="243" y="19"/>
                    </a:cubicBezTo>
                    <a:cubicBezTo>
                      <a:pt x="243" y="19"/>
                      <a:pt x="244" y="19"/>
                      <a:pt x="245" y="18"/>
                    </a:cubicBezTo>
                    <a:cubicBezTo>
                      <a:pt x="242" y="3"/>
                      <a:pt x="242" y="3"/>
                      <a:pt x="242" y="3"/>
                    </a:cubicBezTo>
                    <a:close/>
                    <a:moveTo>
                      <a:pt x="261" y="1"/>
                    </a:moveTo>
                    <a:cubicBezTo>
                      <a:pt x="260" y="1"/>
                      <a:pt x="259" y="1"/>
                      <a:pt x="259" y="1"/>
                    </a:cubicBezTo>
                    <a:cubicBezTo>
                      <a:pt x="260" y="17"/>
                      <a:pt x="260" y="17"/>
                      <a:pt x="260" y="17"/>
                    </a:cubicBezTo>
                    <a:cubicBezTo>
                      <a:pt x="261" y="17"/>
                      <a:pt x="261" y="17"/>
                      <a:pt x="262" y="17"/>
                    </a:cubicBezTo>
                    <a:cubicBezTo>
                      <a:pt x="261" y="1"/>
                      <a:pt x="261" y="1"/>
                      <a:pt x="261" y="1"/>
                    </a:cubicBezTo>
                    <a:close/>
                    <a:moveTo>
                      <a:pt x="279" y="0"/>
                    </a:moveTo>
                    <a:cubicBezTo>
                      <a:pt x="279" y="0"/>
                      <a:pt x="278" y="0"/>
                      <a:pt x="277" y="0"/>
                    </a:cubicBezTo>
                    <a:cubicBezTo>
                      <a:pt x="277" y="16"/>
                      <a:pt x="277" y="16"/>
                      <a:pt x="277" y="16"/>
                    </a:cubicBezTo>
                    <a:cubicBezTo>
                      <a:pt x="278" y="16"/>
                      <a:pt x="279" y="16"/>
                      <a:pt x="279" y="16"/>
                    </a:cubicBezTo>
                    <a:cubicBezTo>
                      <a:pt x="279" y="0"/>
                      <a:pt x="279" y="0"/>
                      <a:pt x="279" y="0"/>
                    </a:cubicBezTo>
                    <a:close/>
                    <a:moveTo>
                      <a:pt x="298" y="0"/>
                    </a:moveTo>
                    <a:cubicBezTo>
                      <a:pt x="297" y="0"/>
                      <a:pt x="296" y="0"/>
                      <a:pt x="296" y="0"/>
                    </a:cubicBezTo>
                    <a:cubicBezTo>
                      <a:pt x="295" y="16"/>
                      <a:pt x="295" y="16"/>
                      <a:pt x="295" y="16"/>
                    </a:cubicBezTo>
                    <a:cubicBezTo>
                      <a:pt x="296" y="16"/>
                      <a:pt x="296" y="16"/>
                      <a:pt x="297" y="16"/>
                    </a:cubicBezTo>
                    <a:lnTo>
                      <a:pt x="298" y="0"/>
                    </a:lnTo>
                    <a:close/>
                    <a:moveTo>
                      <a:pt x="316" y="2"/>
                    </a:moveTo>
                    <a:cubicBezTo>
                      <a:pt x="316" y="2"/>
                      <a:pt x="315" y="2"/>
                      <a:pt x="314" y="2"/>
                    </a:cubicBezTo>
                    <a:cubicBezTo>
                      <a:pt x="312" y="18"/>
                      <a:pt x="312" y="18"/>
                      <a:pt x="312" y="18"/>
                    </a:cubicBezTo>
                    <a:cubicBezTo>
                      <a:pt x="313" y="18"/>
                      <a:pt x="314" y="18"/>
                      <a:pt x="314" y="18"/>
                    </a:cubicBezTo>
                    <a:lnTo>
                      <a:pt x="316" y="2"/>
                    </a:lnTo>
                    <a:close/>
                    <a:moveTo>
                      <a:pt x="335" y="5"/>
                    </a:moveTo>
                    <a:cubicBezTo>
                      <a:pt x="334" y="5"/>
                      <a:pt x="333" y="5"/>
                      <a:pt x="332" y="4"/>
                    </a:cubicBezTo>
                    <a:cubicBezTo>
                      <a:pt x="330" y="20"/>
                      <a:pt x="330" y="20"/>
                      <a:pt x="330" y="20"/>
                    </a:cubicBezTo>
                    <a:cubicBezTo>
                      <a:pt x="330" y="20"/>
                      <a:pt x="331" y="20"/>
                      <a:pt x="332" y="21"/>
                    </a:cubicBezTo>
                    <a:lnTo>
                      <a:pt x="335" y="5"/>
                    </a:lnTo>
                    <a:close/>
                    <a:moveTo>
                      <a:pt x="353" y="9"/>
                    </a:moveTo>
                    <a:cubicBezTo>
                      <a:pt x="352" y="9"/>
                      <a:pt x="351" y="9"/>
                      <a:pt x="351" y="8"/>
                    </a:cubicBezTo>
                    <a:cubicBezTo>
                      <a:pt x="347" y="24"/>
                      <a:pt x="347" y="24"/>
                      <a:pt x="347" y="24"/>
                    </a:cubicBezTo>
                    <a:cubicBezTo>
                      <a:pt x="347" y="24"/>
                      <a:pt x="348" y="24"/>
                      <a:pt x="349" y="24"/>
                    </a:cubicBezTo>
                    <a:cubicBezTo>
                      <a:pt x="353" y="9"/>
                      <a:pt x="353" y="9"/>
                      <a:pt x="353" y="9"/>
                    </a:cubicBezTo>
                    <a:close/>
                    <a:moveTo>
                      <a:pt x="370" y="14"/>
                    </a:moveTo>
                    <a:cubicBezTo>
                      <a:pt x="370" y="14"/>
                      <a:pt x="369" y="14"/>
                      <a:pt x="368" y="13"/>
                    </a:cubicBezTo>
                    <a:cubicBezTo>
                      <a:pt x="363" y="29"/>
                      <a:pt x="363" y="29"/>
                      <a:pt x="363" y="29"/>
                    </a:cubicBezTo>
                    <a:cubicBezTo>
                      <a:pt x="364" y="29"/>
                      <a:pt x="365" y="29"/>
                      <a:pt x="365" y="29"/>
                    </a:cubicBezTo>
                    <a:cubicBezTo>
                      <a:pt x="370" y="14"/>
                      <a:pt x="370" y="14"/>
                      <a:pt x="370" y="14"/>
                    </a:cubicBezTo>
                    <a:close/>
                    <a:moveTo>
                      <a:pt x="388" y="21"/>
                    </a:moveTo>
                    <a:cubicBezTo>
                      <a:pt x="387" y="20"/>
                      <a:pt x="386" y="20"/>
                      <a:pt x="386" y="20"/>
                    </a:cubicBezTo>
                    <a:cubicBezTo>
                      <a:pt x="380" y="35"/>
                      <a:pt x="380" y="35"/>
                      <a:pt x="380" y="35"/>
                    </a:cubicBezTo>
                    <a:cubicBezTo>
                      <a:pt x="380" y="35"/>
                      <a:pt x="381" y="35"/>
                      <a:pt x="382" y="35"/>
                    </a:cubicBezTo>
                    <a:cubicBezTo>
                      <a:pt x="388" y="21"/>
                      <a:pt x="388" y="21"/>
                      <a:pt x="388" y="21"/>
                    </a:cubicBezTo>
                    <a:close/>
                    <a:moveTo>
                      <a:pt x="405" y="28"/>
                    </a:moveTo>
                    <a:cubicBezTo>
                      <a:pt x="404" y="28"/>
                      <a:pt x="403" y="27"/>
                      <a:pt x="403" y="27"/>
                    </a:cubicBezTo>
                    <a:cubicBezTo>
                      <a:pt x="396" y="42"/>
                      <a:pt x="396" y="42"/>
                      <a:pt x="396" y="42"/>
                    </a:cubicBezTo>
                    <a:cubicBezTo>
                      <a:pt x="396" y="42"/>
                      <a:pt x="397" y="42"/>
                      <a:pt x="398" y="42"/>
                    </a:cubicBezTo>
                    <a:cubicBezTo>
                      <a:pt x="405" y="28"/>
                      <a:pt x="405" y="28"/>
                      <a:pt x="405" y="28"/>
                    </a:cubicBezTo>
                    <a:close/>
                    <a:moveTo>
                      <a:pt x="421" y="37"/>
                    </a:moveTo>
                    <a:cubicBezTo>
                      <a:pt x="420" y="36"/>
                      <a:pt x="420" y="36"/>
                      <a:pt x="419" y="36"/>
                    </a:cubicBezTo>
                    <a:cubicBezTo>
                      <a:pt x="411" y="50"/>
                      <a:pt x="411" y="50"/>
                      <a:pt x="411" y="50"/>
                    </a:cubicBezTo>
                    <a:cubicBezTo>
                      <a:pt x="412" y="50"/>
                      <a:pt x="412" y="50"/>
                      <a:pt x="413" y="51"/>
                    </a:cubicBezTo>
                    <a:lnTo>
                      <a:pt x="421" y="37"/>
                    </a:lnTo>
                    <a:close/>
                    <a:moveTo>
                      <a:pt x="437" y="46"/>
                    </a:moveTo>
                    <a:cubicBezTo>
                      <a:pt x="436" y="46"/>
                      <a:pt x="436" y="46"/>
                      <a:pt x="435" y="45"/>
                    </a:cubicBezTo>
                    <a:cubicBezTo>
                      <a:pt x="426" y="59"/>
                      <a:pt x="426" y="59"/>
                      <a:pt x="426" y="59"/>
                    </a:cubicBezTo>
                    <a:cubicBezTo>
                      <a:pt x="427" y="59"/>
                      <a:pt x="427" y="59"/>
                      <a:pt x="428" y="60"/>
                    </a:cubicBezTo>
                    <a:cubicBezTo>
                      <a:pt x="437" y="46"/>
                      <a:pt x="437" y="46"/>
                      <a:pt x="437" y="46"/>
                    </a:cubicBezTo>
                    <a:close/>
                    <a:moveTo>
                      <a:pt x="452" y="57"/>
                    </a:moveTo>
                    <a:cubicBezTo>
                      <a:pt x="451" y="57"/>
                      <a:pt x="451" y="56"/>
                      <a:pt x="450" y="56"/>
                    </a:cubicBezTo>
                    <a:cubicBezTo>
                      <a:pt x="441" y="69"/>
                      <a:pt x="441" y="69"/>
                      <a:pt x="441" y="69"/>
                    </a:cubicBezTo>
                    <a:cubicBezTo>
                      <a:pt x="441" y="69"/>
                      <a:pt x="442" y="69"/>
                      <a:pt x="442" y="70"/>
                    </a:cubicBezTo>
                    <a:cubicBezTo>
                      <a:pt x="452" y="57"/>
                      <a:pt x="452" y="57"/>
                      <a:pt x="452" y="57"/>
                    </a:cubicBezTo>
                    <a:close/>
                    <a:moveTo>
                      <a:pt x="466" y="69"/>
                    </a:moveTo>
                    <a:cubicBezTo>
                      <a:pt x="466" y="68"/>
                      <a:pt x="465" y="68"/>
                      <a:pt x="465" y="67"/>
                    </a:cubicBezTo>
                    <a:cubicBezTo>
                      <a:pt x="454" y="80"/>
                      <a:pt x="454" y="80"/>
                      <a:pt x="454" y="80"/>
                    </a:cubicBezTo>
                    <a:cubicBezTo>
                      <a:pt x="455" y="80"/>
                      <a:pt x="455" y="80"/>
                      <a:pt x="456" y="81"/>
                    </a:cubicBezTo>
                    <a:cubicBezTo>
                      <a:pt x="466" y="69"/>
                      <a:pt x="466" y="69"/>
                      <a:pt x="466" y="69"/>
                    </a:cubicBezTo>
                    <a:close/>
                    <a:moveTo>
                      <a:pt x="480" y="81"/>
                    </a:moveTo>
                    <a:cubicBezTo>
                      <a:pt x="479" y="81"/>
                      <a:pt x="479" y="80"/>
                      <a:pt x="478" y="80"/>
                    </a:cubicBezTo>
                    <a:cubicBezTo>
                      <a:pt x="467" y="91"/>
                      <a:pt x="467" y="91"/>
                      <a:pt x="467" y="91"/>
                    </a:cubicBezTo>
                    <a:cubicBezTo>
                      <a:pt x="468" y="92"/>
                      <a:pt x="468" y="92"/>
                      <a:pt x="468" y="93"/>
                    </a:cubicBezTo>
                    <a:lnTo>
                      <a:pt x="480" y="81"/>
                    </a:lnTo>
                    <a:close/>
                    <a:moveTo>
                      <a:pt x="492" y="95"/>
                    </a:moveTo>
                    <a:cubicBezTo>
                      <a:pt x="492" y="94"/>
                      <a:pt x="492" y="94"/>
                      <a:pt x="491" y="93"/>
                    </a:cubicBezTo>
                    <a:cubicBezTo>
                      <a:pt x="479" y="104"/>
                      <a:pt x="479" y="104"/>
                      <a:pt x="479" y="104"/>
                    </a:cubicBezTo>
                    <a:cubicBezTo>
                      <a:pt x="480" y="104"/>
                      <a:pt x="480" y="105"/>
                      <a:pt x="480" y="105"/>
                    </a:cubicBezTo>
                    <a:cubicBezTo>
                      <a:pt x="492" y="95"/>
                      <a:pt x="492" y="95"/>
                      <a:pt x="492" y="95"/>
                    </a:cubicBezTo>
                    <a:close/>
                    <a:moveTo>
                      <a:pt x="504" y="109"/>
                    </a:moveTo>
                    <a:cubicBezTo>
                      <a:pt x="504" y="109"/>
                      <a:pt x="503" y="108"/>
                      <a:pt x="503" y="107"/>
                    </a:cubicBezTo>
                    <a:cubicBezTo>
                      <a:pt x="490" y="117"/>
                      <a:pt x="490" y="117"/>
                      <a:pt x="490" y="117"/>
                    </a:cubicBezTo>
                    <a:cubicBezTo>
                      <a:pt x="491" y="118"/>
                      <a:pt x="491" y="118"/>
                      <a:pt x="492" y="119"/>
                    </a:cubicBezTo>
                    <a:cubicBezTo>
                      <a:pt x="504" y="109"/>
                      <a:pt x="504" y="109"/>
                      <a:pt x="504" y="109"/>
                    </a:cubicBezTo>
                    <a:close/>
                    <a:moveTo>
                      <a:pt x="515" y="124"/>
                    </a:moveTo>
                    <a:cubicBezTo>
                      <a:pt x="515" y="124"/>
                      <a:pt x="514" y="123"/>
                      <a:pt x="514" y="122"/>
                    </a:cubicBezTo>
                    <a:cubicBezTo>
                      <a:pt x="501" y="131"/>
                      <a:pt x="501" y="131"/>
                      <a:pt x="501" y="131"/>
                    </a:cubicBezTo>
                    <a:cubicBezTo>
                      <a:pt x="501" y="132"/>
                      <a:pt x="502" y="133"/>
                      <a:pt x="502" y="133"/>
                    </a:cubicBezTo>
                    <a:cubicBezTo>
                      <a:pt x="515" y="124"/>
                      <a:pt x="515" y="124"/>
                      <a:pt x="515" y="124"/>
                    </a:cubicBezTo>
                    <a:close/>
                    <a:moveTo>
                      <a:pt x="525" y="140"/>
                    </a:moveTo>
                    <a:cubicBezTo>
                      <a:pt x="525" y="139"/>
                      <a:pt x="524" y="139"/>
                      <a:pt x="524" y="138"/>
                    </a:cubicBezTo>
                    <a:cubicBezTo>
                      <a:pt x="510" y="146"/>
                      <a:pt x="510" y="146"/>
                      <a:pt x="510" y="146"/>
                    </a:cubicBezTo>
                    <a:cubicBezTo>
                      <a:pt x="511" y="147"/>
                      <a:pt x="511" y="147"/>
                      <a:pt x="511" y="148"/>
                    </a:cubicBezTo>
                    <a:cubicBezTo>
                      <a:pt x="525" y="140"/>
                      <a:pt x="525" y="140"/>
                      <a:pt x="525" y="140"/>
                    </a:cubicBezTo>
                    <a:close/>
                    <a:moveTo>
                      <a:pt x="534" y="156"/>
                    </a:moveTo>
                    <a:cubicBezTo>
                      <a:pt x="533" y="155"/>
                      <a:pt x="533" y="155"/>
                      <a:pt x="533" y="154"/>
                    </a:cubicBezTo>
                    <a:cubicBezTo>
                      <a:pt x="519" y="162"/>
                      <a:pt x="519" y="162"/>
                      <a:pt x="519" y="162"/>
                    </a:cubicBezTo>
                    <a:cubicBezTo>
                      <a:pt x="519" y="162"/>
                      <a:pt x="519" y="163"/>
                      <a:pt x="519" y="163"/>
                    </a:cubicBezTo>
                    <a:cubicBezTo>
                      <a:pt x="534" y="156"/>
                      <a:pt x="534" y="156"/>
                      <a:pt x="534" y="156"/>
                    </a:cubicBezTo>
                    <a:close/>
                    <a:moveTo>
                      <a:pt x="542" y="173"/>
                    </a:moveTo>
                    <a:cubicBezTo>
                      <a:pt x="541" y="172"/>
                      <a:pt x="541" y="172"/>
                      <a:pt x="541" y="171"/>
                    </a:cubicBezTo>
                    <a:cubicBezTo>
                      <a:pt x="526" y="177"/>
                      <a:pt x="526" y="177"/>
                      <a:pt x="526" y="177"/>
                    </a:cubicBezTo>
                    <a:cubicBezTo>
                      <a:pt x="526" y="178"/>
                      <a:pt x="526" y="179"/>
                      <a:pt x="527" y="179"/>
                    </a:cubicBezTo>
                    <a:cubicBezTo>
                      <a:pt x="542" y="173"/>
                      <a:pt x="542" y="173"/>
                      <a:pt x="542" y="173"/>
                    </a:cubicBezTo>
                    <a:close/>
                    <a:moveTo>
                      <a:pt x="548" y="190"/>
                    </a:moveTo>
                    <a:cubicBezTo>
                      <a:pt x="548" y="190"/>
                      <a:pt x="548" y="189"/>
                      <a:pt x="547" y="188"/>
                    </a:cubicBezTo>
                    <a:cubicBezTo>
                      <a:pt x="532" y="194"/>
                      <a:pt x="532" y="194"/>
                      <a:pt x="532" y="194"/>
                    </a:cubicBezTo>
                    <a:cubicBezTo>
                      <a:pt x="533" y="194"/>
                      <a:pt x="533" y="195"/>
                      <a:pt x="533" y="196"/>
                    </a:cubicBezTo>
                    <a:cubicBezTo>
                      <a:pt x="548" y="190"/>
                      <a:pt x="548" y="190"/>
                      <a:pt x="548" y="190"/>
                    </a:cubicBezTo>
                    <a:close/>
                    <a:moveTo>
                      <a:pt x="553" y="208"/>
                    </a:moveTo>
                    <a:cubicBezTo>
                      <a:pt x="553" y="207"/>
                      <a:pt x="553" y="207"/>
                      <a:pt x="553" y="206"/>
                    </a:cubicBezTo>
                    <a:cubicBezTo>
                      <a:pt x="538" y="210"/>
                      <a:pt x="538" y="210"/>
                      <a:pt x="538" y="210"/>
                    </a:cubicBezTo>
                    <a:cubicBezTo>
                      <a:pt x="538" y="211"/>
                      <a:pt x="538" y="212"/>
                      <a:pt x="538" y="212"/>
                    </a:cubicBezTo>
                    <a:cubicBezTo>
                      <a:pt x="553" y="208"/>
                      <a:pt x="553" y="208"/>
                      <a:pt x="553" y="208"/>
                    </a:cubicBezTo>
                    <a:close/>
                    <a:moveTo>
                      <a:pt x="558" y="226"/>
                    </a:moveTo>
                    <a:cubicBezTo>
                      <a:pt x="558" y="225"/>
                      <a:pt x="557" y="225"/>
                      <a:pt x="557" y="224"/>
                    </a:cubicBezTo>
                    <a:cubicBezTo>
                      <a:pt x="542" y="227"/>
                      <a:pt x="542" y="227"/>
                      <a:pt x="542" y="227"/>
                    </a:cubicBezTo>
                    <a:cubicBezTo>
                      <a:pt x="542" y="228"/>
                      <a:pt x="542" y="229"/>
                      <a:pt x="542" y="229"/>
                    </a:cubicBezTo>
                    <a:lnTo>
                      <a:pt x="558" y="226"/>
                    </a:lnTo>
                    <a:close/>
                    <a:moveTo>
                      <a:pt x="561" y="244"/>
                    </a:moveTo>
                    <a:cubicBezTo>
                      <a:pt x="561" y="244"/>
                      <a:pt x="561" y="243"/>
                      <a:pt x="560" y="242"/>
                    </a:cubicBezTo>
                    <a:cubicBezTo>
                      <a:pt x="545" y="245"/>
                      <a:pt x="545" y="245"/>
                      <a:pt x="545" y="245"/>
                    </a:cubicBezTo>
                    <a:cubicBezTo>
                      <a:pt x="545" y="245"/>
                      <a:pt x="545" y="246"/>
                      <a:pt x="545" y="246"/>
                    </a:cubicBezTo>
                    <a:cubicBezTo>
                      <a:pt x="561" y="244"/>
                      <a:pt x="561" y="244"/>
                      <a:pt x="561" y="244"/>
                    </a:cubicBezTo>
                    <a:close/>
                    <a:moveTo>
                      <a:pt x="563" y="263"/>
                    </a:moveTo>
                    <a:cubicBezTo>
                      <a:pt x="562" y="262"/>
                      <a:pt x="562" y="261"/>
                      <a:pt x="562" y="261"/>
                    </a:cubicBezTo>
                    <a:cubicBezTo>
                      <a:pt x="546" y="262"/>
                      <a:pt x="546" y="262"/>
                      <a:pt x="546" y="262"/>
                    </a:cubicBezTo>
                    <a:cubicBezTo>
                      <a:pt x="546" y="263"/>
                      <a:pt x="547" y="263"/>
                      <a:pt x="547" y="264"/>
                    </a:cubicBezTo>
                    <a:cubicBezTo>
                      <a:pt x="563" y="263"/>
                      <a:pt x="563" y="263"/>
                      <a:pt x="563" y="263"/>
                    </a:cubicBezTo>
                    <a:close/>
                  </a:path>
                </a:pathLst>
              </a:custGeom>
              <a:solidFill>
                <a:srgbClr val="66AA44"/>
              </a:solidFill>
              <a:ln w="9525">
                <a:solidFill>
                  <a:srgbClr val="008000"/>
                </a:solidFill>
                <a:round/>
                <a:headEnd/>
                <a:tailEnd/>
              </a:ln>
              <a:extLst/>
            </p:spPr>
            <p:txBody>
              <a:bodyPr vert="horz" wrap="square" lIns="91386" tIns="45692" rIns="91386" bIns="45692"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400" b="0" i="0" u="none" strike="noStrike" kern="0" cap="none" spc="0" normalizeH="0" baseline="0" noProof="0" dirty="0">
                  <a:ln>
                    <a:noFill/>
                  </a:ln>
                  <a:solidFill>
                    <a:srgbClr val="000000"/>
                  </a:solidFill>
                  <a:effectLst/>
                  <a:uLnTx/>
                  <a:uFillTx/>
                  <a:cs typeface="Arial" charset="0"/>
                </a:endParaRPr>
              </a:p>
            </p:txBody>
          </p:sp>
        </p:grpSp>
      </p:grpSp>
      <p:sp>
        <p:nvSpPr>
          <p:cNvPr id="14" name="Rectangle 13"/>
          <p:cNvSpPr/>
          <p:nvPr/>
        </p:nvSpPr>
        <p:spPr>
          <a:xfrm>
            <a:off x="701130" y="4002965"/>
            <a:ext cx="3619975" cy="2252719"/>
          </a:xfrm>
          <a:prstGeom prst="rect">
            <a:avLst/>
          </a:prstGeom>
          <a:solidFill>
            <a:srgbClr val="F9F9FD">
              <a:alpha val="57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defRPr/>
            </a:pPr>
            <a:endParaRPr lang="en-GB" sz="1399" dirty="0">
              <a:solidFill>
                <a:srgbClr val="FFFFFF"/>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5</a:t>
            </a:fld>
            <a:endParaRPr lang="en-US" dirty="0">
              <a:solidFill>
                <a:srgbClr val="666666"/>
              </a:solidFill>
            </a:endParaRPr>
          </a:p>
        </p:txBody>
      </p:sp>
      <p:sp>
        <p:nvSpPr>
          <p:cNvPr id="3" name="Title 2"/>
          <p:cNvSpPr>
            <a:spLocks noGrp="1"/>
          </p:cNvSpPr>
          <p:nvPr>
            <p:ph type="title"/>
          </p:nvPr>
        </p:nvSpPr>
        <p:spPr>
          <a:xfrm>
            <a:off x="631217" y="-208208"/>
            <a:ext cx="10941073" cy="1095121"/>
          </a:xfrm>
        </p:spPr>
        <p:txBody>
          <a:bodyPr/>
          <a:lstStyle/>
          <a:p>
            <a:pPr>
              <a:lnSpc>
                <a:spcPct val="90000"/>
              </a:lnSpc>
            </a:pPr>
            <a:r>
              <a:rPr lang="en-US" sz="2800" b="1" dirty="0">
                <a:solidFill>
                  <a:srgbClr val="C00000"/>
                </a:solidFill>
                <a:latin typeface="+mn-lt"/>
                <a:ea typeface="+mj-ea"/>
                <a:cs typeface="+mj-cs"/>
              </a:rPr>
              <a:t>Tools, Infrastructure and Software Packages Used</a:t>
            </a:r>
          </a:p>
        </p:txBody>
      </p:sp>
      <p:sp>
        <p:nvSpPr>
          <p:cNvPr id="5" name="Rounded Rectangle 55"/>
          <p:cNvSpPr/>
          <p:nvPr/>
        </p:nvSpPr>
        <p:spPr>
          <a:xfrm>
            <a:off x="660876" y="3534814"/>
            <a:ext cx="3625501" cy="405214"/>
          </a:xfrm>
          <a:prstGeom prst="roundRect">
            <a:avLst>
              <a:gd name="adj" fmla="val 11506"/>
            </a:avLst>
          </a:prstGeom>
          <a:noFill/>
          <a:ln w="12700">
            <a:solidFill>
              <a:srgbClr val="A3A3A3"/>
            </a:solidFill>
          </a:ln>
        </p:spPr>
        <p:txBody>
          <a:bodyPr vert="horz" wrap="square" lIns="71974" tIns="71974" rIns="71974" bIns="71974" rtlCol="0" anchor="ctr">
            <a:noAutofit/>
          </a:bodyPr>
          <a:lstStyle/>
          <a:p>
            <a:pPr algn="ctr" fontAlgn="base">
              <a:lnSpc>
                <a:spcPct val="85000"/>
              </a:lnSpc>
              <a:spcBef>
                <a:spcPct val="0"/>
              </a:spcBef>
              <a:spcAft>
                <a:spcPct val="0"/>
              </a:spcAft>
            </a:pPr>
            <a:r>
              <a:rPr lang="en-US" sz="1400" b="1" dirty="0">
                <a:solidFill>
                  <a:srgbClr val="00B050"/>
                </a:solidFill>
                <a:cs typeface="Arial" charset="0"/>
              </a:rPr>
              <a:t>Stock Prediction Model</a:t>
            </a:r>
          </a:p>
        </p:txBody>
      </p:sp>
      <p:sp>
        <p:nvSpPr>
          <p:cNvPr id="6" name="Freeform 6"/>
          <p:cNvSpPr>
            <a:spLocks noEditPoints="1"/>
          </p:cNvSpPr>
          <p:nvPr/>
        </p:nvSpPr>
        <p:spPr bwMode="auto">
          <a:xfrm rot="16200000">
            <a:off x="424438" y="3448234"/>
            <a:ext cx="337540" cy="573845"/>
          </a:xfrm>
          <a:custGeom>
            <a:avLst/>
            <a:gdLst>
              <a:gd name="T0" fmla="*/ 102 w 204"/>
              <a:gd name="T1" fmla="*/ 0 h 317"/>
              <a:gd name="T2" fmla="*/ 0 w 204"/>
              <a:gd name="T3" fmla="*/ 96 h 317"/>
              <a:gd name="T4" fmla="*/ 21 w 204"/>
              <a:gd name="T5" fmla="*/ 163 h 317"/>
              <a:gd name="T6" fmla="*/ 83 w 204"/>
              <a:gd name="T7" fmla="*/ 317 h 317"/>
              <a:gd name="T8" fmla="*/ 119 w 204"/>
              <a:gd name="T9" fmla="*/ 317 h 317"/>
              <a:gd name="T10" fmla="*/ 181 w 204"/>
              <a:gd name="T11" fmla="*/ 170 h 317"/>
              <a:gd name="T12" fmla="*/ 204 w 204"/>
              <a:gd name="T13" fmla="*/ 96 h 317"/>
              <a:gd name="T14" fmla="*/ 102 w 204"/>
              <a:gd name="T15" fmla="*/ 0 h 317"/>
              <a:gd name="T16" fmla="*/ 102 w 204"/>
              <a:gd name="T17" fmla="*/ 279 h 317"/>
              <a:gd name="T18" fmla="*/ 80 w 204"/>
              <a:gd name="T19" fmla="*/ 222 h 317"/>
              <a:gd name="T20" fmla="*/ 123 w 204"/>
              <a:gd name="T21" fmla="*/ 222 h 317"/>
              <a:gd name="T22" fmla="*/ 102 w 204"/>
              <a:gd name="T23" fmla="*/ 27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317">
                <a:moveTo>
                  <a:pt x="102" y="0"/>
                </a:moveTo>
                <a:cubicBezTo>
                  <a:pt x="49" y="0"/>
                  <a:pt x="0" y="43"/>
                  <a:pt x="0" y="96"/>
                </a:cubicBezTo>
                <a:cubicBezTo>
                  <a:pt x="0" y="111"/>
                  <a:pt x="8" y="136"/>
                  <a:pt x="21" y="163"/>
                </a:cubicBezTo>
                <a:cubicBezTo>
                  <a:pt x="83" y="317"/>
                  <a:pt x="83" y="317"/>
                  <a:pt x="83" y="317"/>
                </a:cubicBezTo>
                <a:cubicBezTo>
                  <a:pt x="119" y="317"/>
                  <a:pt x="119" y="317"/>
                  <a:pt x="119" y="317"/>
                </a:cubicBezTo>
                <a:cubicBezTo>
                  <a:pt x="181" y="170"/>
                  <a:pt x="181" y="170"/>
                  <a:pt x="181" y="170"/>
                </a:cubicBezTo>
                <a:cubicBezTo>
                  <a:pt x="194" y="139"/>
                  <a:pt x="204" y="112"/>
                  <a:pt x="204" y="96"/>
                </a:cubicBezTo>
                <a:cubicBezTo>
                  <a:pt x="204" y="43"/>
                  <a:pt x="156" y="0"/>
                  <a:pt x="102" y="0"/>
                </a:cubicBezTo>
                <a:close/>
                <a:moveTo>
                  <a:pt x="102" y="279"/>
                </a:moveTo>
                <a:cubicBezTo>
                  <a:pt x="80" y="222"/>
                  <a:pt x="80" y="222"/>
                  <a:pt x="80" y="222"/>
                </a:cubicBezTo>
                <a:cubicBezTo>
                  <a:pt x="123" y="222"/>
                  <a:pt x="123" y="222"/>
                  <a:pt x="123" y="222"/>
                </a:cubicBezTo>
                <a:lnTo>
                  <a:pt x="102" y="279"/>
                </a:lnTo>
                <a:close/>
              </a:path>
            </a:pathLst>
          </a:custGeom>
          <a:solidFill>
            <a:srgbClr val="FFB500"/>
          </a:solidFill>
          <a:ln>
            <a:noFill/>
          </a:ln>
          <a:extLst/>
        </p:spPr>
        <p:txBody>
          <a:bodyPr vert="vert" wrap="square" lIns="121800" tIns="60900" rIns="121800" bIns="60900" numCol="1" anchor="b" anchorCtr="0" compatLnSpc="1">
            <a:prstTxWarp prst="textNoShape">
              <a:avLst/>
            </a:prstTxWarp>
          </a:bodyPr>
          <a:lstStyle/>
          <a:p>
            <a:pPr defTabSz="609051" fontAlgn="base">
              <a:spcBef>
                <a:spcPct val="0"/>
              </a:spcBef>
              <a:spcAft>
                <a:spcPct val="0"/>
              </a:spcAft>
            </a:pPr>
            <a:endParaRPr lang="en-US" sz="1000" dirty="0">
              <a:solidFill>
                <a:schemeClr val="bg1"/>
              </a:solidFill>
              <a:ea typeface="ＭＳ Ｐゴシック" charset="0"/>
              <a:cs typeface="Arial" charset="0"/>
            </a:endParaRPr>
          </a:p>
        </p:txBody>
      </p:sp>
      <p:sp>
        <p:nvSpPr>
          <p:cNvPr id="7" name="Oval 6"/>
          <p:cNvSpPr/>
          <p:nvPr/>
        </p:nvSpPr>
        <p:spPr bwMode="gray">
          <a:xfrm flipH="1" flipV="1">
            <a:off x="434155" y="3656064"/>
            <a:ext cx="159051" cy="145327"/>
          </a:xfrm>
          <a:prstGeom prst="ellipse">
            <a:avLst/>
          </a:prstGeom>
          <a:solidFill>
            <a:srgbClr val="003344"/>
          </a:solidFill>
          <a:ln w="6350">
            <a:noFill/>
            <a:miter lim="800000"/>
            <a:headEnd/>
            <a:tailEnd/>
          </a:ln>
          <a:effectLst/>
        </p:spPr>
        <p:txBody>
          <a:bodyPr vert="horz" wrap="square" lIns="71974" tIns="71974" rIns="71974" bIns="71974" numCol="1" rtlCol="0" anchor="t" anchorCtr="0" compatLnSpc="1">
            <a:prstTxWarp prst="textNoShape">
              <a:avLst/>
            </a:prstTxWarp>
            <a:noAutofit/>
          </a:bodyPr>
          <a:lstStyle/>
          <a:p>
            <a:pPr fontAlgn="base">
              <a:spcAft>
                <a:spcPts val="300"/>
              </a:spcAft>
            </a:pPr>
            <a:endParaRPr lang="en-US" sz="1600" kern="0" dirty="0" err="1">
              <a:solidFill>
                <a:schemeClr val="bg1"/>
              </a:solidFill>
              <a:cs typeface="Arial" pitchFamily="34" charset="0"/>
            </a:endParaRPr>
          </a:p>
        </p:txBody>
      </p:sp>
      <p:sp>
        <p:nvSpPr>
          <p:cNvPr id="49" name="Rectangle 48"/>
          <p:cNvSpPr/>
          <p:nvPr/>
        </p:nvSpPr>
        <p:spPr>
          <a:xfrm>
            <a:off x="807412" y="4143968"/>
            <a:ext cx="3058444" cy="1892826"/>
          </a:xfrm>
          <a:prstGeom prst="rect">
            <a:avLst/>
          </a:prstGeom>
        </p:spPr>
        <p:txBody>
          <a:bodyPr wrap="square">
            <a:spAutoFit/>
          </a:bodyPr>
          <a:lstStyle/>
          <a:p>
            <a:pPr marL="285750" indent="-285750" defTabSz="913668">
              <a:spcAft>
                <a:spcPts val="600"/>
              </a:spcAft>
              <a:buFont typeface="Arial" panose="020B0604020202020204" pitchFamily="34" charset="0"/>
              <a:buChar char="•"/>
              <a:defRPr/>
            </a:pPr>
            <a:r>
              <a:rPr lang="en-US" sz="1400" dirty="0"/>
              <a:t>Python was used as the core programming language for </a:t>
            </a:r>
            <a:r>
              <a:rPr lang="en-US" sz="1400" b="1" dirty="0"/>
              <a:t>data processing and model development </a:t>
            </a:r>
          </a:p>
          <a:p>
            <a:pPr marL="285750" indent="-285750" defTabSz="913668">
              <a:spcAft>
                <a:spcPts val="600"/>
              </a:spcAft>
              <a:buFont typeface="Arial" panose="020B0604020202020204" pitchFamily="34" charset="0"/>
              <a:buChar char="•"/>
              <a:defRPr/>
            </a:pPr>
            <a:r>
              <a:rPr lang="en-US" sz="1400" b="1" dirty="0">
                <a:latin typeface="Arial" panose="020B0604020202020204" pitchFamily="34" charset="0"/>
                <a:cs typeface="Arial" panose="020B0604020202020204" pitchFamily="34" charset="0"/>
              </a:rPr>
              <a:t>Machine Learning </a:t>
            </a:r>
            <a:r>
              <a:rPr lang="en-US" sz="1400" dirty="0">
                <a:latin typeface="Arial" panose="020B0604020202020204" pitchFamily="34" charset="0"/>
                <a:cs typeface="Arial" panose="020B0604020202020204" pitchFamily="34" charset="0"/>
              </a:rPr>
              <a:t>models were developed using both </a:t>
            </a:r>
            <a:r>
              <a:rPr lang="en-US" sz="1400" b="1" dirty="0" err="1">
                <a:latin typeface="Arial" panose="020B0604020202020204" pitchFamily="34" charset="0"/>
                <a:cs typeface="Arial" panose="020B0604020202020204" pitchFamily="34" charset="0"/>
              </a:rPr>
              <a:t>scikit</a:t>
            </a:r>
            <a:r>
              <a:rPr lang="en-US" sz="1400" b="1" dirty="0">
                <a:latin typeface="Arial" panose="020B0604020202020204" pitchFamily="34" charset="0"/>
                <a:cs typeface="Arial" panose="020B0604020202020204" pitchFamily="34" charset="0"/>
              </a:rPr>
              <a:t>-learn</a:t>
            </a:r>
            <a:r>
              <a:rPr lang="en-US" sz="1400" dirty="0">
                <a:latin typeface="Arial" panose="020B0604020202020204" pitchFamily="34" charset="0"/>
                <a:cs typeface="Arial" panose="020B0604020202020204" pitchFamily="34" charset="0"/>
              </a:rPr>
              <a:t> as well as </a:t>
            </a:r>
            <a:r>
              <a:rPr lang="en-US" sz="1400" b="1" dirty="0">
                <a:latin typeface="Arial" panose="020B0604020202020204" pitchFamily="34" charset="0"/>
                <a:cs typeface="Arial" panose="020B0604020202020204" pitchFamily="34" charset="0"/>
              </a:rPr>
              <a:t>Spark ML </a:t>
            </a:r>
            <a:r>
              <a:rPr lang="en-US" sz="1400" dirty="0">
                <a:latin typeface="Arial" panose="020B0604020202020204" pitchFamily="34" charset="0"/>
                <a:cs typeface="Arial" panose="020B0604020202020204" pitchFamily="34" charset="0"/>
              </a:rPr>
              <a:t>library (using </a:t>
            </a:r>
            <a:r>
              <a:rPr lang="en-US" sz="1400" dirty="0" err="1">
                <a:latin typeface="Arial" panose="020B0604020202020204" pitchFamily="34" charset="0"/>
                <a:cs typeface="Arial" panose="020B0604020202020204" pitchFamily="34" charset="0"/>
              </a:rPr>
              <a:t>PySpark</a:t>
            </a:r>
            <a:r>
              <a:rPr lang="en-US" sz="1400" dirty="0">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sp>
        <p:nvSpPr>
          <p:cNvPr id="50" name="Rectangle 49"/>
          <p:cNvSpPr/>
          <p:nvPr/>
        </p:nvSpPr>
        <p:spPr>
          <a:xfrm>
            <a:off x="4605593" y="4002965"/>
            <a:ext cx="3509252" cy="2252719"/>
          </a:xfrm>
          <a:prstGeom prst="rect">
            <a:avLst/>
          </a:prstGeom>
          <a:solidFill>
            <a:srgbClr val="F9F9FD">
              <a:alpha val="57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defRPr/>
            </a:pPr>
            <a:endParaRPr lang="en-GB" sz="1399" dirty="0">
              <a:solidFill>
                <a:srgbClr val="FFFFFF"/>
              </a:solidFill>
              <a:latin typeface="Arial" panose="020B0604020202020204" pitchFamily="34" charset="0"/>
              <a:cs typeface="Arial" panose="020B0604020202020204" pitchFamily="34" charset="0"/>
            </a:endParaRPr>
          </a:p>
        </p:txBody>
      </p:sp>
      <p:sp>
        <p:nvSpPr>
          <p:cNvPr id="51" name="Rounded Rectangle 55"/>
          <p:cNvSpPr/>
          <p:nvPr/>
        </p:nvSpPr>
        <p:spPr>
          <a:xfrm>
            <a:off x="4573303" y="3539051"/>
            <a:ext cx="3541542" cy="405214"/>
          </a:xfrm>
          <a:prstGeom prst="roundRect">
            <a:avLst>
              <a:gd name="adj" fmla="val 11506"/>
            </a:avLst>
          </a:prstGeom>
          <a:noFill/>
          <a:ln w="12700">
            <a:solidFill>
              <a:srgbClr val="A3A3A3"/>
            </a:solidFill>
          </a:ln>
        </p:spPr>
        <p:txBody>
          <a:bodyPr vert="horz" wrap="square" lIns="71974" tIns="71974" rIns="71974" bIns="71974" rtlCol="0" anchor="ctr">
            <a:noAutofit/>
          </a:bodyPr>
          <a:lstStyle/>
          <a:p>
            <a:pPr algn="ctr" fontAlgn="base">
              <a:lnSpc>
                <a:spcPct val="85000"/>
              </a:lnSpc>
              <a:spcBef>
                <a:spcPct val="0"/>
              </a:spcBef>
              <a:spcAft>
                <a:spcPct val="0"/>
              </a:spcAft>
            </a:pPr>
            <a:r>
              <a:rPr lang="en-US" sz="1400" b="1" dirty="0">
                <a:solidFill>
                  <a:srgbClr val="660033"/>
                </a:solidFill>
                <a:cs typeface="Arial" charset="0"/>
              </a:rPr>
              <a:t>Sentiment Mining Model</a:t>
            </a:r>
          </a:p>
        </p:txBody>
      </p:sp>
      <p:sp>
        <p:nvSpPr>
          <p:cNvPr id="52" name="Freeform 6"/>
          <p:cNvSpPr>
            <a:spLocks noEditPoints="1"/>
          </p:cNvSpPr>
          <p:nvPr/>
        </p:nvSpPr>
        <p:spPr bwMode="auto">
          <a:xfrm rot="16200000">
            <a:off x="4336864" y="3452471"/>
            <a:ext cx="337540" cy="573845"/>
          </a:xfrm>
          <a:custGeom>
            <a:avLst/>
            <a:gdLst>
              <a:gd name="T0" fmla="*/ 102 w 204"/>
              <a:gd name="T1" fmla="*/ 0 h 317"/>
              <a:gd name="T2" fmla="*/ 0 w 204"/>
              <a:gd name="T3" fmla="*/ 96 h 317"/>
              <a:gd name="T4" fmla="*/ 21 w 204"/>
              <a:gd name="T5" fmla="*/ 163 h 317"/>
              <a:gd name="T6" fmla="*/ 83 w 204"/>
              <a:gd name="T7" fmla="*/ 317 h 317"/>
              <a:gd name="T8" fmla="*/ 119 w 204"/>
              <a:gd name="T9" fmla="*/ 317 h 317"/>
              <a:gd name="T10" fmla="*/ 181 w 204"/>
              <a:gd name="T11" fmla="*/ 170 h 317"/>
              <a:gd name="T12" fmla="*/ 204 w 204"/>
              <a:gd name="T13" fmla="*/ 96 h 317"/>
              <a:gd name="T14" fmla="*/ 102 w 204"/>
              <a:gd name="T15" fmla="*/ 0 h 317"/>
              <a:gd name="T16" fmla="*/ 102 w 204"/>
              <a:gd name="T17" fmla="*/ 279 h 317"/>
              <a:gd name="T18" fmla="*/ 80 w 204"/>
              <a:gd name="T19" fmla="*/ 222 h 317"/>
              <a:gd name="T20" fmla="*/ 123 w 204"/>
              <a:gd name="T21" fmla="*/ 222 h 317"/>
              <a:gd name="T22" fmla="*/ 102 w 204"/>
              <a:gd name="T23" fmla="*/ 27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317">
                <a:moveTo>
                  <a:pt x="102" y="0"/>
                </a:moveTo>
                <a:cubicBezTo>
                  <a:pt x="49" y="0"/>
                  <a:pt x="0" y="43"/>
                  <a:pt x="0" y="96"/>
                </a:cubicBezTo>
                <a:cubicBezTo>
                  <a:pt x="0" y="111"/>
                  <a:pt x="8" y="136"/>
                  <a:pt x="21" y="163"/>
                </a:cubicBezTo>
                <a:cubicBezTo>
                  <a:pt x="83" y="317"/>
                  <a:pt x="83" y="317"/>
                  <a:pt x="83" y="317"/>
                </a:cubicBezTo>
                <a:cubicBezTo>
                  <a:pt x="119" y="317"/>
                  <a:pt x="119" y="317"/>
                  <a:pt x="119" y="317"/>
                </a:cubicBezTo>
                <a:cubicBezTo>
                  <a:pt x="181" y="170"/>
                  <a:pt x="181" y="170"/>
                  <a:pt x="181" y="170"/>
                </a:cubicBezTo>
                <a:cubicBezTo>
                  <a:pt x="194" y="139"/>
                  <a:pt x="204" y="112"/>
                  <a:pt x="204" y="96"/>
                </a:cubicBezTo>
                <a:cubicBezTo>
                  <a:pt x="204" y="43"/>
                  <a:pt x="156" y="0"/>
                  <a:pt x="102" y="0"/>
                </a:cubicBezTo>
                <a:close/>
                <a:moveTo>
                  <a:pt x="102" y="279"/>
                </a:moveTo>
                <a:cubicBezTo>
                  <a:pt x="80" y="222"/>
                  <a:pt x="80" y="222"/>
                  <a:pt x="80" y="222"/>
                </a:cubicBezTo>
                <a:cubicBezTo>
                  <a:pt x="123" y="222"/>
                  <a:pt x="123" y="222"/>
                  <a:pt x="123" y="222"/>
                </a:cubicBezTo>
                <a:lnTo>
                  <a:pt x="102" y="279"/>
                </a:lnTo>
                <a:close/>
              </a:path>
            </a:pathLst>
          </a:custGeom>
          <a:solidFill>
            <a:srgbClr val="FFB500"/>
          </a:solidFill>
          <a:ln>
            <a:noFill/>
          </a:ln>
          <a:extLst/>
        </p:spPr>
        <p:txBody>
          <a:bodyPr vert="vert" wrap="square" lIns="121800" tIns="60900" rIns="121800" bIns="60900" numCol="1" anchor="b" anchorCtr="0" compatLnSpc="1">
            <a:prstTxWarp prst="textNoShape">
              <a:avLst/>
            </a:prstTxWarp>
          </a:bodyPr>
          <a:lstStyle/>
          <a:p>
            <a:pPr defTabSz="609051" fontAlgn="base">
              <a:spcBef>
                <a:spcPct val="0"/>
              </a:spcBef>
              <a:spcAft>
                <a:spcPct val="0"/>
              </a:spcAft>
            </a:pPr>
            <a:endParaRPr lang="en-US" sz="1000" dirty="0">
              <a:solidFill>
                <a:schemeClr val="bg1"/>
              </a:solidFill>
              <a:ea typeface="ＭＳ Ｐゴシック" charset="0"/>
              <a:cs typeface="Arial" charset="0"/>
            </a:endParaRPr>
          </a:p>
        </p:txBody>
      </p:sp>
      <p:sp>
        <p:nvSpPr>
          <p:cNvPr id="53" name="Oval 52"/>
          <p:cNvSpPr/>
          <p:nvPr/>
        </p:nvSpPr>
        <p:spPr bwMode="gray">
          <a:xfrm flipH="1" flipV="1">
            <a:off x="4346581" y="3660301"/>
            <a:ext cx="159051" cy="145327"/>
          </a:xfrm>
          <a:prstGeom prst="ellipse">
            <a:avLst/>
          </a:prstGeom>
          <a:solidFill>
            <a:srgbClr val="003344"/>
          </a:solidFill>
          <a:ln w="6350">
            <a:noFill/>
            <a:miter lim="800000"/>
            <a:headEnd/>
            <a:tailEnd/>
          </a:ln>
          <a:effectLst/>
        </p:spPr>
        <p:txBody>
          <a:bodyPr vert="horz" wrap="square" lIns="71974" tIns="71974" rIns="71974" bIns="71974" numCol="1" rtlCol="0" anchor="t" anchorCtr="0" compatLnSpc="1">
            <a:prstTxWarp prst="textNoShape">
              <a:avLst/>
            </a:prstTxWarp>
            <a:noAutofit/>
          </a:bodyPr>
          <a:lstStyle/>
          <a:p>
            <a:pPr fontAlgn="base">
              <a:spcAft>
                <a:spcPts val="300"/>
              </a:spcAft>
            </a:pPr>
            <a:endParaRPr lang="en-US" sz="1600" kern="0" dirty="0" err="1">
              <a:solidFill>
                <a:schemeClr val="bg1"/>
              </a:solidFill>
              <a:cs typeface="Arial" pitchFamily="34" charset="0"/>
            </a:endParaRPr>
          </a:p>
        </p:txBody>
      </p:sp>
      <p:sp>
        <p:nvSpPr>
          <p:cNvPr id="72" name="Rectangle 71"/>
          <p:cNvSpPr/>
          <p:nvPr/>
        </p:nvSpPr>
        <p:spPr>
          <a:xfrm>
            <a:off x="8399333" y="3967445"/>
            <a:ext cx="2920754" cy="2288239"/>
          </a:xfrm>
          <a:prstGeom prst="rect">
            <a:avLst/>
          </a:prstGeom>
          <a:solidFill>
            <a:srgbClr val="F9F9FD">
              <a:alpha val="57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spcAft>
                <a:spcPts val="600"/>
              </a:spcAft>
              <a:defRPr/>
            </a:pPr>
            <a:endParaRPr lang="en-GB" sz="1599" b="1" dirty="0">
              <a:solidFill>
                <a:srgbClr val="FFFFFF"/>
              </a:solidFill>
              <a:latin typeface="Arial" panose="020B0604020202020204" pitchFamily="34" charset="0"/>
              <a:cs typeface="Arial" panose="020B0604020202020204" pitchFamily="34" charset="0"/>
            </a:endParaRPr>
          </a:p>
          <a:p>
            <a:pPr defTabSz="913668">
              <a:defRPr/>
            </a:pPr>
            <a:endParaRPr lang="en-GB" sz="1399" dirty="0">
              <a:solidFill>
                <a:srgbClr val="FFFFFF"/>
              </a:solidFill>
              <a:latin typeface="Arial" panose="020B0604020202020204" pitchFamily="34" charset="0"/>
              <a:cs typeface="Arial" panose="020B0604020202020204" pitchFamily="34" charset="0"/>
            </a:endParaRPr>
          </a:p>
        </p:txBody>
      </p:sp>
      <p:sp>
        <p:nvSpPr>
          <p:cNvPr id="73" name="Rounded Rectangle 55"/>
          <p:cNvSpPr/>
          <p:nvPr/>
        </p:nvSpPr>
        <p:spPr>
          <a:xfrm>
            <a:off x="8367042" y="3501155"/>
            <a:ext cx="2953045" cy="405214"/>
          </a:xfrm>
          <a:prstGeom prst="roundRect">
            <a:avLst>
              <a:gd name="adj" fmla="val 11506"/>
            </a:avLst>
          </a:prstGeom>
          <a:noFill/>
          <a:ln w="12700">
            <a:solidFill>
              <a:srgbClr val="A3A3A3"/>
            </a:solidFill>
          </a:ln>
        </p:spPr>
        <p:txBody>
          <a:bodyPr vert="horz" wrap="square" lIns="71974" tIns="71974" rIns="71974" bIns="71974" rtlCol="0" anchor="ctr">
            <a:noAutofit/>
          </a:bodyPr>
          <a:lstStyle/>
          <a:p>
            <a:pPr algn="ctr" fontAlgn="base">
              <a:lnSpc>
                <a:spcPct val="85000"/>
              </a:lnSpc>
              <a:spcBef>
                <a:spcPct val="0"/>
              </a:spcBef>
              <a:spcAft>
                <a:spcPct val="0"/>
              </a:spcAft>
            </a:pPr>
            <a:r>
              <a:rPr lang="en-US" sz="1400" b="1" dirty="0">
                <a:solidFill>
                  <a:srgbClr val="000066"/>
                </a:solidFill>
                <a:cs typeface="Arial" charset="0"/>
              </a:rPr>
              <a:t>Visualization</a:t>
            </a:r>
          </a:p>
        </p:txBody>
      </p:sp>
      <p:sp>
        <p:nvSpPr>
          <p:cNvPr id="74" name="Freeform 6"/>
          <p:cNvSpPr>
            <a:spLocks noEditPoints="1"/>
          </p:cNvSpPr>
          <p:nvPr/>
        </p:nvSpPr>
        <p:spPr bwMode="auto">
          <a:xfrm rot="16200000">
            <a:off x="8130603" y="3414575"/>
            <a:ext cx="337540" cy="573845"/>
          </a:xfrm>
          <a:custGeom>
            <a:avLst/>
            <a:gdLst>
              <a:gd name="T0" fmla="*/ 102 w 204"/>
              <a:gd name="T1" fmla="*/ 0 h 317"/>
              <a:gd name="T2" fmla="*/ 0 w 204"/>
              <a:gd name="T3" fmla="*/ 96 h 317"/>
              <a:gd name="T4" fmla="*/ 21 w 204"/>
              <a:gd name="T5" fmla="*/ 163 h 317"/>
              <a:gd name="T6" fmla="*/ 83 w 204"/>
              <a:gd name="T7" fmla="*/ 317 h 317"/>
              <a:gd name="T8" fmla="*/ 119 w 204"/>
              <a:gd name="T9" fmla="*/ 317 h 317"/>
              <a:gd name="T10" fmla="*/ 181 w 204"/>
              <a:gd name="T11" fmla="*/ 170 h 317"/>
              <a:gd name="T12" fmla="*/ 204 w 204"/>
              <a:gd name="T13" fmla="*/ 96 h 317"/>
              <a:gd name="T14" fmla="*/ 102 w 204"/>
              <a:gd name="T15" fmla="*/ 0 h 317"/>
              <a:gd name="T16" fmla="*/ 102 w 204"/>
              <a:gd name="T17" fmla="*/ 279 h 317"/>
              <a:gd name="T18" fmla="*/ 80 w 204"/>
              <a:gd name="T19" fmla="*/ 222 h 317"/>
              <a:gd name="T20" fmla="*/ 123 w 204"/>
              <a:gd name="T21" fmla="*/ 222 h 317"/>
              <a:gd name="T22" fmla="*/ 102 w 204"/>
              <a:gd name="T23" fmla="*/ 27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317">
                <a:moveTo>
                  <a:pt x="102" y="0"/>
                </a:moveTo>
                <a:cubicBezTo>
                  <a:pt x="49" y="0"/>
                  <a:pt x="0" y="43"/>
                  <a:pt x="0" y="96"/>
                </a:cubicBezTo>
                <a:cubicBezTo>
                  <a:pt x="0" y="111"/>
                  <a:pt x="8" y="136"/>
                  <a:pt x="21" y="163"/>
                </a:cubicBezTo>
                <a:cubicBezTo>
                  <a:pt x="83" y="317"/>
                  <a:pt x="83" y="317"/>
                  <a:pt x="83" y="317"/>
                </a:cubicBezTo>
                <a:cubicBezTo>
                  <a:pt x="119" y="317"/>
                  <a:pt x="119" y="317"/>
                  <a:pt x="119" y="317"/>
                </a:cubicBezTo>
                <a:cubicBezTo>
                  <a:pt x="181" y="170"/>
                  <a:pt x="181" y="170"/>
                  <a:pt x="181" y="170"/>
                </a:cubicBezTo>
                <a:cubicBezTo>
                  <a:pt x="194" y="139"/>
                  <a:pt x="204" y="112"/>
                  <a:pt x="204" y="96"/>
                </a:cubicBezTo>
                <a:cubicBezTo>
                  <a:pt x="204" y="43"/>
                  <a:pt x="156" y="0"/>
                  <a:pt x="102" y="0"/>
                </a:cubicBezTo>
                <a:close/>
                <a:moveTo>
                  <a:pt x="102" y="279"/>
                </a:moveTo>
                <a:cubicBezTo>
                  <a:pt x="80" y="222"/>
                  <a:pt x="80" y="222"/>
                  <a:pt x="80" y="222"/>
                </a:cubicBezTo>
                <a:cubicBezTo>
                  <a:pt x="123" y="222"/>
                  <a:pt x="123" y="222"/>
                  <a:pt x="123" y="222"/>
                </a:cubicBezTo>
                <a:lnTo>
                  <a:pt x="102" y="279"/>
                </a:lnTo>
                <a:close/>
              </a:path>
            </a:pathLst>
          </a:custGeom>
          <a:solidFill>
            <a:srgbClr val="FFB500"/>
          </a:solidFill>
          <a:ln>
            <a:noFill/>
          </a:ln>
          <a:extLst/>
        </p:spPr>
        <p:txBody>
          <a:bodyPr vert="vert" wrap="square" lIns="121800" tIns="60900" rIns="121800" bIns="60900" numCol="1" anchor="b" anchorCtr="0" compatLnSpc="1">
            <a:prstTxWarp prst="textNoShape">
              <a:avLst/>
            </a:prstTxWarp>
          </a:bodyPr>
          <a:lstStyle/>
          <a:p>
            <a:pPr defTabSz="609051" fontAlgn="base">
              <a:spcBef>
                <a:spcPct val="0"/>
              </a:spcBef>
              <a:spcAft>
                <a:spcPct val="0"/>
              </a:spcAft>
            </a:pPr>
            <a:endParaRPr lang="en-US" sz="1000" dirty="0">
              <a:solidFill>
                <a:schemeClr val="bg1"/>
              </a:solidFill>
              <a:ea typeface="ＭＳ Ｐゴシック" charset="0"/>
              <a:cs typeface="Arial" charset="0"/>
            </a:endParaRPr>
          </a:p>
        </p:txBody>
      </p:sp>
      <p:sp>
        <p:nvSpPr>
          <p:cNvPr id="75" name="Oval 74"/>
          <p:cNvSpPr/>
          <p:nvPr/>
        </p:nvSpPr>
        <p:spPr bwMode="gray">
          <a:xfrm flipH="1" flipV="1">
            <a:off x="8140320" y="3622405"/>
            <a:ext cx="159051" cy="145327"/>
          </a:xfrm>
          <a:prstGeom prst="ellipse">
            <a:avLst/>
          </a:prstGeom>
          <a:solidFill>
            <a:srgbClr val="003344"/>
          </a:solidFill>
          <a:ln w="6350">
            <a:noFill/>
            <a:miter lim="800000"/>
            <a:headEnd/>
            <a:tailEnd/>
          </a:ln>
          <a:effectLst/>
        </p:spPr>
        <p:txBody>
          <a:bodyPr vert="horz" wrap="square" lIns="71974" tIns="71974" rIns="71974" bIns="71974" numCol="1" rtlCol="0" anchor="t" anchorCtr="0" compatLnSpc="1">
            <a:prstTxWarp prst="textNoShape">
              <a:avLst/>
            </a:prstTxWarp>
            <a:noAutofit/>
          </a:bodyPr>
          <a:lstStyle/>
          <a:p>
            <a:pPr fontAlgn="base">
              <a:spcAft>
                <a:spcPts val="300"/>
              </a:spcAft>
            </a:pPr>
            <a:endParaRPr lang="en-US" sz="1600" kern="0" dirty="0" err="1">
              <a:solidFill>
                <a:schemeClr val="bg1"/>
              </a:solidFill>
              <a:cs typeface="Arial" pitchFamily="34" charset="0"/>
            </a:endParaRPr>
          </a:p>
        </p:txBody>
      </p:sp>
      <p:grpSp>
        <p:nvGrpSpPr>
          <p:cNvPr id="121" name="Group 120"/>
          <p:cNvGrpSpPr/>
          <p:nvPr/>
        </p:nvGrpSpPr>
        <p:grpSpPr>
          <a:xfrm>
            <a:off x="5048199" y="1710089"/>
            <a:ext cx="1882419" cy="1822638"/>
            <a:chOff x="7160906" y="2775891"/>
            <a:chExt cx="1882419" cy="1883836"/>
          </a:xfrm>
        </p:grpSpPr>
        <p:sp>
          <p:nvSpPr>
            <p:cNvPr id="122" name="Freeform 28"/>
            <p:cNvSpPr>
              <a:spLocks/>
            </p:cNvSpPr>
            <p:nvPr/>
          </p:nvSpPr>
          <p:spPr bwMode="auto">
            <a:xfrm flipV="1">
              <a:off x="7489126" y="3104821"/>
              <a:ext cx="1225980" cy="1225977"/>
            </a:xfrm>
            <a:custGeom>
              <a:avLst/>
              <a:gdLst>
                <a:gd name="T0" fmla="*/ 67 w 401"/>
                <a:gd name="T1" fmla="*/ 67 h 401"/>
                <a:gd name="T2" fmla="*/ 201 w 401"/>
                <a:gd name="T3" fmla="*/ 12 h 401"/>
                <a:gd name="T4" fmla="*/ 334 w 401"/>
                <a:gd name="T5" fmla="*/ 67 h 401"/>
                <a:gd name="T6" fmla="*/ 389 w 401"/>
                <a:gd name="T7" fmla="*/ 200 h 401"/>
                <a:gd name="T8" fmla="*/ 334 w 401"/>
                <a:gd name="T9" fmla="*/ 334 h 401"/>
                <a:gd name="T10" fmla="*/ 201 w 401"/>
                <a:gd name="T11" fmla="*/ 389 h 401"/>
                <a:gd name="T12" fmla="*/ 67 w 401"/>
                <a:gd name="T13" fmla="*/ 334 h 401"/>
                <a:gd name="T14" fmla="*/ 12 w 401"/>
                <a:gd name="T15" fmla="*/ 200 h 401"/>
                <a:gd name="T16" fmla="*/ 67 w 401"/>
                <a:gd name="T17" fmla="*/ 67 h 401"/>
                <a:gd name="T18" fmla="*/ 59 w 401"/>
                <a:gd name="T19" fmla="*/ 59 h 401"/>
                <a:gd name="T20" fmla="*/ 0 w 401"/>
                <a:gd name="T21" fmla="*/ 200 h 401"/>
                <a:gd name="T22" fmla="*/ 201 w 401"/>
                <a:gd name="T23" fmla="*/ 401 h 401"/>
                <a:gd name="T24" fmla="*/ 401 w 401"/>
                <a:gd name="T25" fmla="*/ 200 h 401"/>
                <a:gd name="T26" fmla="*/ 201 w 401"/>
                <a:gd name="T27" fmla="*/ 0 h 401"/>
                <a:gd name="T28" fmla="*/ 59 w 401"/>
                <a:gd name="T29" fmla="*/ 59 h 401"/>
                <a:gd name="T30" fmla="*/ 67 w 401"/>
                <a:gd name="T31" fmla="*/ 6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1" h="401">
                  <a:moveTo>
                    <a:pt x="67" y="67"/>
                  </a:moveTo>
                  <a:cubicBezTo>
                    <a:pt x="102" y="33"/>
                    <a:pt x="149" y="12"/>
                    <a:pt x="201" y="12"/>
                  </a:cubicBezTo>
                  <a:cubicBezTo>
                    <a:pt x="253" y="12"/>
                    <a:pt x="300" y="33"/>
                    <a:pt x="334" y="67"/>
                  </a:cubicBezTo>
                  <a:cubicBezTo>
                    <a:pt x="368" y="101"/>
                    <a:pt x="389" y="148"/>
                    <a:pt x="389" y="200"/>
                  </a:cubicBezTo>
                  <a:cubicBezTo>
                    <a:pt x="389" y="252"/>
                    <a:pt x="368" y="299"/>
                    <a:pt x="334" y="334"/>
                  </a:cubicBezTo>
                  <a:cubicBezTo>
                    <a:pt x="300" y="368"/>
                    <a:pt x="253" y="389"/>
                    <a:pt x="201" y="389"/>
                  </a:cubicBezTo>
                  <a:cubicBezTo>
                    <a:pt x="149" y="389"/>
                    <a:pt x="102" y="368"/>
                    <a:pt x="67" y="334"/>
                  </a:cubicBezTo>
                  <a:cubicBezTo>
                    <a:pt x="33" y="299"/>
                    <a:pt x="12" y="252"/>
                    <a:pt x="12" y="200"/>
                  </a:cubicBezTo>
                  <a:cubicBezTo>
                    <a:pt x="12" y="148"/>
                    <a:pt x="33" y="101"/>
                    <a:pt x="67" y="67"/>
                  </a:cubicBezTo>
                  <a:cubicBezTo>
                    <a:pt x="59" y="59"/>
                    <a:pt x="59" y="59"/>
                    <a:pt x="59" y="59"/>
                  </a:cubicBezTo>
                  <a:cubicBezTo>
                    <a:pt x="23" y="95"/>
                    <a:pt x="0" y="145"/>
                    <a:pt x="0" y="200"/>
                  </a:cubicBezTo>
                  <a:cubicBezTo>
                    <a:pt x="0" y="311"/>
                    <a:pt x="90" y="401"/>
                    <a:pt x="201" y="401"/>
                  </a:cubicBezTo>
                  <a:cubicBezTo>
                    <a:pt x="311" y="401"/>
                    <a:pt x="401" y="311"/>
                    <a:pt x="401" y="200"/>
                  </a:cubicBezTo>
                  <a:cubicBezTo>
                    <a:pt x="401" y="90"/>
                    <a:pt x="311" y="0"/>
                    <a:pt x="201" y="0"/>
                  </a:cubicBezTo>
                  <a:cubicBezTo>
                    <a:pt x="145" y="0"/>
                    <a:pt x="95" y="22"/>
                    <a:pt x="59" y="59"/>
                  </a:cubicBezTo>
                  <a:cubicBezTo>
                    <a:pt x="67" y="67"/>
                    <a:pt x="67" y="67"/>
                    <a:pt x="67" y="67"/>
                  </a:cubicBezTo>
                  <a:close/>
                </a:path>
              </a:pathLst>
            </a:custGeom>
            <a:solidFill>
              <a:srgbClr val="FF3366"/>
            </a:solidFill>
            <a:ln w="9525">
              <a:solidFill>
                <a:srgbClr val="660033"/>
              </a:solidFill>
              <a:round/>
              <a:headEnd/>
              <a:tailEnd/>
            </a:ln>
            <a:extLst/>
          </p:spPr>
          <p:txBody>
            <a:bodyPr vert="horz" wrap="square" lIns="91386" tIns="45692" rIns="91386" bIns="45692"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400" b="0" i="0" u="none" strike="noStrike" kern="0" cap="none" spc="0" normalizeH="0" baseline="0" noProof="0">
                <a:ln>
                  <a:noFill/>
                </a:ln>
                <a:solidFill>
                  <a:srgbClr val="000000"/>
                </a:solidFill>
                <a:effectLst/>
                <a:uLnTx/>
                <a:uFillTx/>
                <a:cs typeface="Arial" charset="0"/>
              </a:endParaRPr>
            </a:p>
          </p:txBody>
        </p:sp>
        <p:sp>
          <p:nvSpPr>
            <p:cNvPr id="123" name="Freeform 13"/>
            <p:cNvSpPr>
              <a:spLocks noEditPoints="1"/>
            </p:cNvSpPr>
            <p:nvPr/>
          </p:nvSpPr>
          <p:spPr bwMode="auto">
            <a:xfrm flipV="1">
              <a:off x="7160906" y="2775891"/>
              <a:ext cx="1882419" cy="1883836"/>
            </a:xfrm>
            <a:custGeom>
              <a:avLst/>
              <a:gdLst>
                <a:gd name="T0" fmla="*/ 547 w 563"/>
                <a:gd name="T1" fmla="*/ 288 h 563"/>
                <a:gd name="T2" fmla="*/ 559 w 563"/>
                <a:gd name="T3" fmla="*/ 327 h 563"/>
                <a:gd name="T4" fmla="*/ 540 w 563"/>
                <a:gd name="T5" fmla="*/ 342 h 563"/>
                <a:gd name="T6" fmla="*/ 546 w 563"/>
                <a:gd name="T7" fmla="*/ 379 h 563"/>
                <a:gd name="T8" fmla="*/ 538 w 563"/>
                <a:gd name="T9" fmla="*/ 398 h 563"/>
                <a:gd name="T10" fmla="*/ 508 w 563"/>
                <a:gd name="T11" fmla="*/ 420 h 563"/>
                <a:gd name="T12" fmla="*/ 499 w 563"/>
                <a:gd name="T13" fmla="*/ 460 h 563"/>
                <a:gd name="T14" fmla="*/ 475 w 563"/>
                <a:gd name="T15" fmla="*/ 463 h 563"/>
                <a:gd name="T16" fmla="*/ 461 w 563"/>
                <a:gd name="T17" fmla="*/ 498 h 563"/>
                <a:gd name="T18" fmla="*/ 445 w 563"/>
                <a:gd name="T19" fmla="*/ 511 h 563"/>
                <a:gd name="T20" fmla="*/ 407 w 563"/>
                <a:gd name="T21" fmla="*/ 515 h 563"/>
                <a:gd name="T22" fmla="*/ 379 w 563"/>
                <a:gd name="T23" fmla="*/ 545 h 563"/>
                <a:gd name="T24" fmla="*/ 357 w 563"/>
                <a:gd name="T25" fmla="*/ 536 h 563"/>
                <a:gd name="T26" fmla="*/ 328 w 563"/>
                <a:gd name="T27" fmla="*/ 559 h 563"/>
                <a:gd name="T28" fmla="*/ 307 w 563"/>
                <a:gd name="T29" fmla="*/ 562 h 563"/>
                <a:gd name="T30" fmla="*/ 273 w 563"/>
                <a:gd name="T31" fmla="*/ 547 h 563"/>
                <a:gd name="T32" fmla="*/ 234 w 563"/>
                <a:gd name="T33" fmla="*/ 559 h 563"/>
                <a:gd name="T34" fmla="*/ 219 w 563"/>
                <a:gd name="T35" fmla="*/ 539 h 563"/>
                <a:gd name="T36" fmla="*/ 182 w 563"/>
                <a:gd name="T37" fmla="*/ 545 h 563"/>
                <a:gd name="T38" fmla="*/ 163 w 563"/>
                <a:gd name="T39" fmla="*/ 537 h 563"/>
                <a:gd name="T40" fmla="*/ 141 w 563"/>
                <a:gd name="T41" fmla="*/ 506 h 563"/>
                <a:gd name="T42" fmla="*/ 101 w 563"/>
                <a:gd name="T43" fmla="*/ 497 h 563"/>
                <a:gd name="T44" fmla="*/ 98 w 563"/>
                <a:gd name="T45" fmla="*/ 473 h 563"/>
                <a:gd name="T46" fmla="*/ 63 w 563"/>
                <a:gd name="T47" fmla="*/ 459 h 563"/>
                <a:gd name="T48" fmla="*/ 51 w 563"/>
                <a:gd name="T49" fmla="*/ 442 h 563"/>
                <a:gd name="T50" fmla="*/ 47 w 563"/>
                <a:gd name="T51" fmla="*/ 405 h 563"/>
                <a:gd name="T52" fmla="*/ 17 w 563"/>
                <a:gd name="T53" fmla="*/ 377 h 563"/>
                <a:gd name="T54" fmla="*/ 27 w 563"/>
                <a:gd name="T55" fmla="*/ 355 h 563"/>
                <a:gd name="T56" fmla="*/ 4 w 563"/>
                <a:gd name="T57" fmla="*/ 325 h 563"/>
                <a:gd name="T58" fmla="*/ 1 w 563"/>
                <a:gd name="T59" fmla="*/ 305 h 563"/>
                <a:gd name="T60" fmla="*/ 16 w 563"/>
                <a:gd name="T61" fmla="*/ 270 h 563"/>
                <a:gd name="T62" fmla="*/ 5 w 563"/>
                <a:gd name="T63" fmla="*/ 231 h 563"/>
                <a:gd name="T64" fmla="*/ 24 w 563"/>
                <a:gd name="T65" fmla="*/ 217 h 563"/>
                <a:gd name="T66" fmla="*/ 19 w 563"/>
                <a:gd name="T67" fmla="*/ 179 h 563"/>
                <a:gd name="T68" fmla="*/ 27 w 563"/>
                <a:gd name="T69" fmla="*/ 161 h 563"/>
                <a:gd name="T70" fmla="*/ 58 w 563"/>
                <a:gd name="T71" fmla="*/ 139 h 563"/>
                <a:gd name="T72" fmla="*/ 68 w 563"/>
                <a:gd name="T73" fmla="*/ 99 h 563"/>
                <a:gd name="T74" fmla="*/ 92 w 563"/>
                <a:gd name="T75" fmla="*/ 96 h 563"/>
                <a:gd name="T76" fmla="*/ 106 w 563"/>
                <a:gd name="T77" fmla="*/ 61 h 563"/>
                <a:gd name="T78" fmla="*/ 122 w 563"/>
                <a:gd name="T79" fmla="*/ 49 h 563"/>
                <a:gd name="T80" fmla="*/ 160 w 563"/>
                <a:gd name="T81" fmla="*/ 45 h 563"/>
                <a:gd name="T82" fmla="*/ 188 w 563"/>
                <a:gd name="T83" fmla="*/ 16 h 563"/>
                <a:gd name="T84" fmla="*/ 210 w 563"/>
                <a:gd name="T85" fmla="*/ 26 h 563"/>
                <a:gd name="T86" fmla="*/ 240 w 563"/>
                <a:gd name="T87" fmla="*/ 3 h 563"/>
                <a:gd name="T88" fmla="*/ 261 w 563"/>
                <a:gd name="T89" fmla="*/ 1 h 563"/>
                <a:gd name="T90" fmla="*/ 295 w 563"/>
                <a:gd name="T91" fmla="*/ 16 h 563"/>
                <a:gd name="T92" fmla="*/ 335 w 563"/>
                <a:gd name="T93" fmla="*/ 5 h 563"/>
                <a:gd name="T94" fmla="*/ 349 w 563"/>
                <a:gd name="T95" fmla="*/ 24 h 563"/>
                <a:gd name="T96" fmla="*/ 386 w 563"/>
                <a:gd name="T97" fmla="*/ 20 h 563"/>
                <a:gd name="T98" fmla="*/ 405 w 563"/>
                <a:gd name="T99" fmla="*/ 28 h 563"/>
                <a:gd name="T100" fmla="*/ 426 w 563"/>
                <a:gd name="T101" fmla="*/ 59 h 563"/>
                <a:gd name="T102" fmla="*/ 466 w 563"/>
                <a:gd name="T103" fmla="*/ 69 h 563"/>
                <a:gd name="T104" fmla="*/ 468 w 563"/>
                <a:gd name="T105" fmla="*/ 93 h 563"/>
                <a:gd name="T106" fmla="*/ 503 w 563"/>
                <a:gd name="T107" fmla="*/ 107 h 563"/>
                <a:gd name="T108" fmla="*/ 515 w 563"/>
                <a:gd name="T109" fmla="*/ 124 h 563"/>
                <a:gd name="T110" fmla="*/ 519 w 563"/>
                <a:gd name="T111" fmla="*/ 162 h 563"/>
                <a:gd name="T112" fmla="*/ 548 w 563"/>
                <a:gd name="T113" fmla="*/ 190 h 563"/>
                <a:gd name="T114" fmla="*/ 538 w 563"/>
                <a:gd name="T115" fmla="*/ 212 h 563"/>
                <a:gd name="T116" fmla="*/ 560 w 563"/>
                <a:gd name="T117" fmla="*/ 242 h 563"/>
                <a:gd name="T118" fmla="*/ 563 w 563"/>
                <a:gd name="T119" fmla="*/ 2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3" h="563">
                  <a:moveTo>
                    <a:pt x="563" y="281"/>
                  </a:moveTo>
                  <a:cubicBezTo>
                    <a:pt x="563" y="281"/>
                    <a:pt x="563" y="280"/>
                    <a:pt x="563" y="279"/>
                  </a:cubicBezTo>
                  <a:cubicBezTo>
                    <a:pt x="547" y="279"/>
                    <a:pt x="547" y="279"/>
                    <a:pt x="547" y="279"/>
                  </a:cubicBezTo>
                  <a:cubicBezTo>
                    <a:pt x="547" y="280"/>
                    <a:pt x="547" y="281"/>
                    <a:pt x="547" y="281"/>
                  </a:cubicBezTo>
                  <a:cubicBezTo>
                    <a:pt x="563" y="281"/>
                    <a:pt x="563" y="281"/>
                    <a:pt x="563" y="281"/>
                  </a:cubicBezTo>
                  <a:close/>
                  <a:moveTo>
                    <a:pt x="563" y="290"/>
                  </a:moveTo>
                  <a:cubicBezTo>
                    <a:pt x="563" y="290"/>
                    <a:pt x="563" y="289"/>
                    <a:pt x="563" y="288"/>
                  </a:cubicBezTo>
                  <a:cubicBezTo>
                    <a:pt x="547" y="288"/>
                    <a:pt x="547" y="288"/>
                    <a:pt x="547" y="288"/>
                  </a:cubicBezTo>
                  <a:cubicBezTo>
                    <a:pt x="547" y="288"/>
                    <a:pt x="547" y="289"/>
                    <a:pt x="547" y="290"/>
                  </a:cubicBezTo>
                  <a:cubicBezTo>
                    <a:pt x="563" y="290"/>
                    <a:pt x="563" y="290"/>
                    <a:pt x="563" y="290"/>
                  </a:cubicBezTo>
                  <a:close/>
                  <a:moveTo>
                    <a:pt x="562" y="309"/>
                  </a:moveTo>
                  <a:cubicBezTo>
                    <a:pt x="562" y="308"/>
                    <a:pt x="562" y="307"/>
                    <a:pt x="562" y="307"/>
                  </a:cubicBezTo>
                  <a:cubicBezTo>
                    <a:pt x="546" y="305"/>
                    <a:pt x="546" y="305"/>
                    <a:pt x="546" y="305"/>
                  </a:cubicBezTo>
                  <a:cubicBezTo>
                    <a:pt x="546" y="306"/>
                    <a:pt x="546" y="307"/>
                    <a:pt x="546" y="307"/>
                  </a:cubicBezTo>
                  <a:cubicBezTo>
                    <a:pt x="562" y="309"/>
                    <a:pt x="562" y="309"/>
                    <a:pt x="562" y="309"/>
                  </a:cubicBezTo>
                  <a:close/>
                  <a:moveTo>
                    <a:pt x="559" y="327"/>
                  </a:moveTo>
                  <a:cubicBezTo>
                    <a:pt x="560" y="326"/>
                    <a:pt x="560" y="326"/>
                    <a:pt x="560" y="325"/>
                  </a:cubicBezTo>
                  <a:cubicBezTo>
                    <a:pt x="544" y="323"/>
                    <a:pt x="544" y="323"/>
                    <a:pt x="544" y="323"/>
                  </a:cubicBezTo>
                  <a:cubicBezTo>
                    <a:pt x="544" y="323"/>
                    <a:pt x="544" y="324"/>
                    <a:pt x="544" y="325"/>
                  </a:cubicBezTo>
                  <a:cubicBezTo>
                    <a:pt x="559" y="327"/>
                    <a:pt x="559" y="327"/>
                    <a:pt x="559" y="327"/>
                  </a:cubicBezTo>
                  <a:close/>
                  <a:moveTo>
                    <a:pt x="556" y="345"/>
                  </a:moveTo>
                  <a:cubicBezTo>
                    <a:pt x="556" y="345"/>
                    <a:pt x="556" y="344"/>
                    <a:pt x="556" y="343"/>
                  </a:cubicBezTo>
                  <a:cubicBezTo>
                    <a:pt x="541" y="340"/>
                    <a:pt x="541" y="340"/>
                    <a:pt x="541" y="340"/>
                  </a:cubicBezTo>
                  <a:cubicBezTo>
                    <a:pt x="541" y="340"/>
                    <a:pt x="540" y="341"/>
                    <a:pt x="540" y="342"/>
                  </a:cubicBezTo>
                  <a:cubicBezTo>
                    <a:pt x="556" y="345"/>
                    <a:pt x="556" y="345"/>
                    <a:pt x="556" y="345"/>
                  </a:cubicBezTo>
                  <a:close/>
                  <a:moveTo>
                    <a:pt x="551" y="363"/>
                  </a:moveTo>
                  <a:cubicBezTo>
                    <a:pt x="551" y="363"/>
                    <a:pt x="551" y="362"/>
                    <a:pt x="552" y="361"/>
                  </a:cubicBezTo>
                  <a:cubicBezTo>
                    <a:pt x="536" y="357"/>
                    <a:pt x="536" y="357"/>
                    <a:pt x="536" y="357"/>
                  </a:cubicBezTo>
                  <a:cubicBezTo>
                    <a:pt x="536" y="357"/>
                    <a:pt x="536" y="358"/>
                    <a:pt x="536" y="359"/>
                  </a:cubicBezTo>
                  <a:lnTo>
                    <a:pt x="551" y="363"/>
                  </a:lnTo>
                  <a:close/>
                  <a:moveTo>
                    <a:pt x="545" y="381"/>
                  </a:moveTo>
                  <a:cubicBezTo>
                    <a:pt x="545" y="380"/>
                    <a:pt x="546" y="379"/>
                    <a:pt x="546" y="379"/>
                  </a:cubicBezTo>
                  <a:cubicBezTo>
                    <a:pt x="531" y="373"/>
                    <a:pt x="531" y="373"/>
                    <a:pt x="531" y="373"/>
                  </a:cubicBezTo>
                  <a:cubicBezTo>
                    <a:pt x="531" y="374"/>
                    <a:pt x="530" y="374"/>
                    <a:pt x="530" y="375"/>
                  </a:cubicBezTo>
                  <a:lnTo>
                    <a:pt x="545" y="381"/>
                  </a:lnTo>
                  <a:close/>
                  <a:moveTo>
                    <a:pt x="538" y="398"/>
                  </a:moveTo>
                  <a:cubicBezTo>
                    <a:pt x="538" y="397"/>
                    <a:pt x="539" y="397"/>
                    <a:pt x="539" y="396"/>
                  </a:cubicBezTo>
                  <a:cubicBezTo>
                    <a:pt x="524" y="389"/>
                    <a:pt x="524" y="389"/>
                    <a:pt x="524" y="389"/>
                  </a:cubicBezTo>
                  <a:cubicBezTo>
                    <a:pt x="524" y="390"/>
                    <a:pt x="524" y="391"/>
                    <a:pt x="523" y="391"/>
                  </a:cubicBezTo>
                  <a:cubicBezTo>
                    <a:pt x="538" y="398"/>
                    <a:pt x="538" y="398"/>
                    <a:pt x="538" y="398"/>
                  </a:cubicBezTo>
                  <a:close/>
                  <a:moveTo>
                    <a:pt x="530" y="414"/>
                  </a:moveTo>
                  <a:cubicBezTo>
                    <a:pt x="530" y="414"/>
                    <a:pt x="530" y="413"/>
                    <a:pt x="531" y="413"/>
                  </a:cubicBezTo>
                  <a:cubicBezTo>
                    <a:pt x="517" y="405"/>
                    <a:pt x="517" y="405"/>
                    <a:pt x="517" y="405"/>
                  </a:cubicBezTo>
                  <a:cubicBezTo>
                    <a:pt x="516" y="406"/>
                    <a:pt x="516" y="406"/>
                    <a:pt x="516" y="407"/>
                  </a:cubicBezTo>
                  <a:lnTo>
                    <a:pt x="530" y="414"/>
                  </a:lnTo>
                  <a:close/>
                  <a:moveTo>
                    <a:pt x="520" y="430"/>
                  </a:moveTo>
                  <a:cubicBezTo>
                    <a:pt x="521" y="430"/>
                    <a:pt x="521" y="429"/>
                    <a:pt x="522" y="429"/>
                  </a:cubicBezTo>
                  <a:cubicBezTo>
                    <a:pt x="508" y="420"/>
                    <a:pt x="508" y="420"/>
                    <a:pt x="508" y="420"/>
                  </a:cubicBezTo>
                  <a:cubicBezTo>
                    <a:pt x="508" y="421"/>
                    <a:pt x="507" y="421"/>
                    <a:pt x="507" y="422"/>
                  </a:cubicBezTo>
                  <a:cubicBezTo>
                    <a:pt x="520" y="430"/>
                    <a:pt x="520" y="430"/>
                    <a:pt x="520" y="430"/>
                  </a:cubicBezTo>
                  <a:close/>
                  <a:moveTo>
                    <a:pt x="510" y="446"/>
                  </a:moveTo>
                  <a:cubicBezTo>
                    <a:pt x="511" y="445"/>
                    <a:pt x="511" y="445"/>
                    <a:pt x="511" y="444"/>
                  </a:cubicBezTo>
                  <a:cubicBezTo>
                    <a:pt x="498" y="435"/>
                    <a:pt x="498" y="435"/>
                    <a:pt x="498" y="435"/>
                  </a:cubicBezTo>
                  <a:cubicBezTo>
                    <a:pt x="498" y="435"/>
                    <a:pt x="498" y="436"/>
                    <a:pt x="497" y="436"/>
                  </a:cubicBezTo>
                  <a:cubicBezTo>
                    <a:pt x="510" y="446"/>
                    <a:pt x="510" y="446"/>
                    <a:pt x="510" y="446"/>
                  </a:cubicBezTo>
                  <a:close/>
                  <a:moveTo>
                    <a:pt x="499" y="460"/>
                  </a:moveTo>
                  <a:cubicBezTo>
                    <a:pt x="499" y="460"/>
                    <a:pt x="500" y="459"/>
                    <a:pt x="500" y="459"/>
                  </a:cubicBezTo>
                  <a:cubicBezTo>
                    <a:pt x="488" y="449"/>
                    <a:pt x="488" y="449"/>
                    <a:pt x="488" y="449"/>
                  </a:cubicBezTo>
                  <a:cubicBezTo>
                    <a:pt x="487" y="449"/>
                    <a:pt x="487" y="450"/>
                    <a:pt x="486" y="450"/>
                  </a:cubicBezTo>
                  <a:lnTo>
                    <a:pt x="499" y="460"/>
                  </a:lnTo>
                  <a:close/>
                  <a:moveTo>
                    <a:pt x="487" y="474"/>
                  </a:moveTo>
                  <a:cubicBezTo>
                    <a:pt x="487" y="474"/>
                    <a:pt x="488" y="473"/>
                    <a:pt x="488" y="473"/>
                  </a:cubicBezTo>
                  <a:cubicBezTo>
                    <a:pt x="476" y="462"/>
                    <a:pt x="476" y="462"/>
                    <a:pt x="476" y="462"/>
                  </a:cubicBezTo>
                  <a:cubicBezTo>
                    <a:pt x="476" y="462"/>
                    <a:pt x="475" y="463"/>
                    <a:pt x="475" y="463"/>
                  </a:cubicBezTo>
                  <a:cubicBezTo>
                    <a:pt x="487" y="474"/>
                    <a:pt x="487" y="474"/>
                    <a:pt x="487" y="474"/>
                  </a:cubicBezTo>
                  <a:close/>
                  <a:moveTo>
                    <a:pt x="473" y="487"/>
                  </a:moveTo>
                  <a:cubicBezTo>
                    <a:pt x="474" y="487"/>
                    <a:pt x="474" y="486"/>
                    <a:pt x="475" y="486"/>
                  </a:cubicBezTo>
                  <a:cubicBezTo>
                    <a:pt x="464" y="474"/>
                    <a:pt x="464" y="474"/>
                    <a:pt x="464" y="474"/>
                  </a:cubicBezTo>
                  <a:cubicBezTo>
                    <a:pt x="463" y="475"/>
                    <a:pt x="463" y="475"/>
                    <a:pt x="463" y="476"/>
                  </a:cubicBezTo>
                  <a:lnTo>
                    <a:pt x="473" y="487"/>
                  </a:lnTo>
                  <a:close/>
                  <a:moveTo>
                    <a:pt x="459" y="499"/>
                  </a:moveTo>
                  <a:cubicBezTo>
                    <a:pt x="460" y="499"/>
                    <a:pt x="461" y="499"/>
                    <a:pt x="461" y="498"/>
                  </a:cubicBezTo>
                  <a:cubicBezTo>
                    <a:pt x="451" y="486"/>
                    <a:pt x="451" y="486"/>
                    <a:pt x="451" y="486"/>
                  </a:cubicBezTo>
                  <a:cubicBezTo>
                    <a:pt x="450" y="486"/>
                    <a:pt x="450" y="487"/>
                    <a:pt x="449" y="487"/>
                  </a:cubicBezTo>
                  <a:cubicBezTo>
                    <a:pt x="459" y="499"/>
                    <a:pt x="459" y="499"/>
                    <a:pt x="459" y="499"/>
                  </a:cubicBezTo>
                  <a:close/>
                  <a:moveTo>
                    <a:pt x="445" y="511"/>
                  </a:moveTo>
                  <a:cubicBezTo>
                    <a:pt x="445" y="510"/>
                    <a:pt x="446" y="510"/>
                    <a:pt x="446" y="509"/>
                  </a:cubicBezTo>
                  <a:cubicBezTo>
                    <a:pt x="437" y="497"/>
                    <a:pt x="437" y="497"/>
                    <a:pt x="437" y="497"/>
                  </a:cubicBezTo>
                  <a:cubicBezTo>
                    <a:pt x="437" y="497"/>
                    <a:pt x="436" y="497"/>
                    <a:pt x="435" y="498"/>
                  </a:cubicBezTo>
                  <a:cubicBezTo>
                    <a:pt x="445" y="511"/>
                    <a:pt x="445" y="511"/>
                    <a:pt x="445" y="511"/>
                  </a:cubicBezTo>
                  <a:close/>
                  <a:moveTo>
                    <a:pt x="429" y="521"/>
                  </a:moveTo>
                  <a:cubicBezTo>
                    <a:pt x="430" y="521"/>
                    <a:pt x="430" y="520"/>
                    <a:pt x="431" y="520"/>
                  </a:cubicBezTo>
                  <a:cubicBezTo>
                    <a:pt x="423" y="506"/>
                    <a:pt x="423" y="506"/>
                    <a:pt x="423" y="506"/>
                  </a:cubicBezTo>
                  <a:cubicBezTo>
                    <a:pt x="422" y="507"/>
                    <a:pt x="421" y="507"/>
                    <a:pt x="421" y="507"/>
                  </a:cubicBezTo>
                  <a:cubicBezTo>
                    <a:pt x="429" y="521"/>
                    <a:pt x="429" y="521"/>
                    <a:pt x="429" y="521"/>
                  </a:cubicBezTo>
                  <a:close/>
                  <a:moveTo>
                    <a:pt x="413" y="530"/>
                  </a:moveTo>
                  <a:cubicBezTo>
                    <a:pt x="414" y="530"/>
                    <a:pt x="414" y="530"/>
                    <a:pt x="415" y="529"/>
                  </a:cubicBezTo>
                  <a:cubicBezTo>
                    <a:pt x="407" y="515"/>
                    <a:pt x="407" y="515"/>
                    <a:pt x="407" y="515"/>
                  </a:cubicBezTo>
                  <a:cubicBezTo>
                    <a:pt x="407" y="515"/>
                    <a:pt x="406" y="516"/>
                    <a:pt x="406" y="516"/>
                  </a:cubicBezTo>
                  <a:lnTo>
                    <a:pt x="413" y="530"/>
                  </a:lnTo>
                  <a:close/>
                  <a:moveTo>
                    <a:pt x="397" y="538"/>
                  </a:moveTo>
                  <a:cubicBezTo>
                    <a:pt x="397" y="538"/>
                    <a:pt x="398" y="538"/>
                    <a:pt x="398" y="537"/>
                  </a:cubicBezTo>
                  <a:cubicBezTo>
                    <a:pt x="392" y="523"/>
                    <a:pt x="392" y="523"/>
                    <a:pt x="392" y="523"/>
                  </a:cubicBezTo>
                  <a:cubicBezTo>
                    <a:pt x="391" y="523"/>
                    <a:pt x="391" y="523"/>
                    <a:pt x="390" y="524"/>
                  </a:cubicBezTo>
                  <a:lnTo>
                    <a:pt x="397" y="538"/>
                  </a:lnTo>
                  <a:close/>
                  <a:moveTo>
                    <a:pt x="379" y="545"/>
                  </a:moveTo>
                  <a:cubicBezTo>
                    <a:pt x="380" y="545"/>
                    <a:pt x="381" y="545"/>
                    <a:pt x="381" y="545"/>
                  </a:cubicBezTo>
                  <a:cubicBezTo>
                    <a:pt x="376" y="530"/>
                    <a:pt x="376" y="530"/>
                    <a:pt x="376" y="530"/>
                  </a:cubicBezTo>
                  <a:cubicBezTo>
                    <a:pt x="375" y="530"/>
                    <a:pt x="374" y="530"/>
                    <a:pt x="374" y="530"/>
                  </a:cubicBezTo>
                  <a:cubicBezTo>
                    <a:pt x="379" y="545"/>
                    <a:pt x="379" y="545"/>
                    <a:pt x="379" y="545"/>
                  </a:cubicBezTo>
                  <a:close/>
                  <a:moveTo>
                    <a:pt x="362" y="551"/>
                  </a:moveTo>
                  <a:cubicBezTo>
                    <a:pt x="362" y="551"/>
                    <a:pt x="363" y="551"/>
                    <a:pt x="364" y="551"/>
                  </a:cubicBezTo>
                  <a:cubicBezTo>
                    <a:pt x="359" y="535"/>
                    <a:pt x="359" y="535"/>
                    <a:pt x="359" y="535"/>
                  </a:cubicBezTo>
                  <a:cubicBezTo>
                    <a:pt x="358" y="535"/>
                    <a:pt x="358" y="536"/>
                    <a:pt x="357" y="536"/>
                  </a:cubicBezTo>
                  <a:cubicBezTo>
                    <a:pt x="362" y="551"/>
                    <a:pt x="362" y="551"/>
                    <a:pt x="362" y="551"/>
                  </a:cubicBezTo>
                  <a:close/>
                  <a:moveTo>
                    <a:pt x="344" y="556"/>
                  </a:moveTo>
                  <a:cubicBezTo>
                    <a:pt x="345" y="556"/>
                    <a:pt x="345" y="556"/>
                    <a:pt x="346" y="555"/>
                  </a:cubicBezTo>
                  <a:cubicBezTo>
                    <a:pt x="342" y="540"/>
                    <a:pt x="342" y="540"/>
                    <a:pt x="342" y="540"/>
                  </a:cubicBezTo>
                  <a:cubicBezTo>
                    <a:pt x="342" y="540"/>
                    <a:pt x="341" y="540"/>
                    <a:pt x="340" y="540"/>
                  </a:cubicBezTo>
                  <a:cubicBezTo>
                    <a:pt x="344" y="556"/>
                    <a:pt x="344" y="556"/>
                    <a:pt x="344" y="556"/>
                  </a:cubicBezTo>
                  <a:close/>
                  <a:moveTo>
                    <a:pt x="326" y="559"/>
                  </a:moveTo>
                  <a:cubicBezTo>
                    <a:pt x="326" y="559"/>
                    <a:pt x="327" y="559"/>
                    <a:pt x="328" y="559"/>
                  </a:cubicBezTo>
                  <a:cubicBezTo>
                    <a:pt x="325" y="543"/>
                    <a:pt x="325" y="543"/>
                    <a:pt x="325" y="543"/>
                  </a:cubicBezTo>
                  <a:cubicBezTo>
                    <a:pt x="324" y="543"/>
                    <a:pt x="324" y="543"/>
                    <a:pt x="323" y="544"/>
                  </a:cubicBezTo>
                  <a:cubicBezTo>
                    <a:pt x="326" y="559"/>
                    <a:pt x="326" y="559"/>
                    <a:pt x="326" y="559"/>
                  </a:cubicBezTo>
                  <a:close/>
                  <a:moveTo>
                    <a:pt x="307" y="562"/>
                  </a:moveTo>
                  <a:cubicBezTo>
                    <a:pt x="308" y="562"/>
                    <a:pt x="309" y="561"/>
                    <a:pt x="309" y="561"/>
                  </a:cubicBezTo>
                  <a:cubicBezTo>
                    <a:pt x="308" y="545"/>
                    <a:pt x="308" y="545"/>
                    <a:pt x="308" y="545"/>
                  </a:cubicBezTo>
                  <a:cubicBezTo>
                    <a:pt x="307" y="546"/>
                    <a:pt x="307" y="546"/>
                    <a:pt x="306" y="546"/>
                  </a:cubicBezTo>
                  <a:lnTo>
                    <a:pt x="307" y="562"/>
                  </a:lnTo>
                  <a:close/>
                  <a:moveTo>
                    <a:pt x="289" y="563"/>
                  </a:moveTo>
                  <a:cubicBezTo>
                    <a:pt x="290" y="563"/>
                    <a:pt x="290" y="563"/>
                    <a:pt x="291" y="563"/>
                  </a:cubicBezTo>
                  <a:cubicBezTo>
                    <a:pt x="290" y="547"/>
                    <a:pt x="290" y="547"/>
                    <a:pt x="290" y="547"/>
                  </a:cubicBezTo>
                  <a:cubicBezTo>
                    <a:pt x="290" y="547"/>
                    <a:pt x="289" y="547"/>
                    <a:pt x="288" y="547"/>
                  </a:cubicBezTo>
                  <a:cubicBezTo>
                    <a:pt x="289" y="563"/>
                    <a:pt x="289" y="563"/>
                    <a:pt x="289" y="563"/>
                  </a:cubicBezTo>
                  <a:close/>
                  <a:moveTo>
                    <a:pt x="270" y="563"/>
                  </a:moveTo>
                  <a:cubicBezTo>
                    <a:pt x="271" y="563"/>
                    <a:pt x="272" y="563"/>
                    <a:pt x="272" y="563"/>
                  </a:cubicBezTo>
                  <a:cubicBezTo>
                    <a:pt x="273" y="547"/>
                    <a:pt x="273" y="547"/>
                    <a:pt x="273" y="547"/>
                  </a:cubicBezTo>
                  <a:cubicBezTo>
                    <a:pt x="272" y="547"/>
                    <a:pt x="272" y="547"/>
                    <a:pt x="271" y="547"/>
                  </a:cubicBezTo>
                  <a:cubicBezTo>
                    <a:pt x="270" y="563"/>
                    <a:pt x="270" y="563"/>
                    <a:pt x="270" y="563"/>
                  </a:cubicBezTo>
                  <a:close/>
                  <a:moveTo>
                    <a:pt x="252" y="561"/>
                  </a:moveTo>
                  <a:cubicBezTo>
                    <a:pt x="253" y="561"/>
                    <a:pt x="253" y="561"/>
                    <a:pt x="254" y="561"/>
                  </a:cubicBezTo>
                  <a:cubicBezTo>
                    <a:pt x="255" y="545"/>
                    <a:pt x="255" y="545"/>
                    <a:pt x="255" y="545"/>
                  </a:cubicBezTo>
                  <a:cubicBezTo>
                    <a:pt x="255" y="545"/>
                    <a:pt x="254" y="545"/>
                    <a:pt x="254" y="545"/>
                  </a:cubicBezTo>
                  <a:cubicBezTo>
                    <a:pt x="252" y="561"/>
                    <a:pt x="252" y="561"/>
                    <a:pt x="252" y="561"/>
                  </a:cubicBezTo>
                  <a:close/>
                  <a:moveTo>
                    <a:pt x="234" y="559"/>
                  </a:moveTo>
                  <a:cubicBezTo>
                    <a:pt x="234" y="559"/>
                    <a:pt x="235" y="559"/>
                    <a:pt x="236" y="559"/>
                  </a:cubicBezTo>
                  <a:cubicBezTo>
                    <a:pt x="238" y="543"/>
                    <a:pt x="238" y="543"/>
                    <a:pt x="238" y="543"/>
                  </a:cubicBezTo>
                  <a:cubicBezTo>
                    <a:pt x="238" y="543"/>
                    <a:pt x="237" y="543"/>
                    <a:pt x="236" y="543"/>
                  </a:cubicBezTo>
                  <a:cubicBezTo>
                    <a:pt x="234" y="559"/>
                    <a:pt x="234" y="559"/>
                    <a:pt x="234" y="559"/>
                  </a:cubicBezTo>
                  <a:close/>
                  <a:moveTo>
                    <a:pt x="215" y="555"/>
                  </a:moveTo>
                  <a:cubicBezTo>
                    <a:pt x="216" y="555"/>
                    <a:pt x="217" y="555"/>
                    <a:pt x="217" y="555"/>
                  </a:cubicBezTo>
                  <a:cubicBezTo>
                    <a:pt x="221" y="540"/>
                    <a:pt x="221" y="540"/>
                    <a:pt x="221" y="540"/>
                  </a:cubicBezTo>
                  <a:cubicBezTo>
                    <a:pt x="220" y="540"/>
                    <a:pt x="220" y="539"/>
                    <a:pt x="219" y="539"/>
                  </a:cubicBezTo>
                  <a:cubicBezTo>
                    <a:pt x="215" y="555"/>
                    <a:pt x="215" y="555"/>
                    <a:pt x="215" y="555"/>
                  </a:cubicBezTo>
                  <a:close/>
                  <a:moveTo>
                    <a:pt x="198" y="550"/>
                  </a:moveTo>
                  <a:cubicBezTo>
                    <a:pt x="198" y="550"/>
                    <a:pt x="199" y="550"/>
                    <a:pt x="199" y="551"/>
                  </a:cubicBezTo>
                  <a:cubicBezTo>
                    <a:pt x="204" y="535"/>
                    <a:pt x="204" y="535"/>
                    <a:pt x="204" y="535"/>
                  </a:cubicBezTo>
                  <a:cubicBezTo>
                    <a:pt x="204" y="535"/>
                    <a:pt x="203" y="535"/>
                    <a:pt x="202" y="535"/>
                  </a:cubicBezTo>
                  <a:cubicBezTo>
                    <a:pt x="198" y="550"/>
                    <a:pt x="198" y="550"/>
                    <a:pt x="198" y="550"/>
                  </a:cubicBezTo>
                  <a:close/>
                  <a:moveTo>
                    <a:pt x="180" y="544"/>
                  </a:moveTo>
                  <a:cubicBezTo>
                    <a:pt x="181" y="544"/>
                    <a:pt x="181" y="544"/>
                    <a:pt x="182" y="545"/>
                  </a:cubicBezTo>
                  <a:cubicBezTo>
                    <a:pt x="188" y="530"/>
                    <a:pt x="188" y="530"/>
                    <a:pt x="188" y="530"/>
                  </a:cubicBezTo>
                  <a:cubicBezTo>
                    <a:pt x="187" y="529"/>
                    <a:pt x="186" y="529"/>
                    <a:pt x="186" y="529"/>
                  </a:cubicBezTo>
                  <a:cubicBezTo>
                    <a:pt x="180" y="544"/>
                    <a:pt x="180" y="544"/>
                    <a:pt x="180" y="544"/>
                  </a:cubicBezTo>
                  <a:close/>
                  <a:moveTo>
                    <a:pt x="163" y="537"/>
                  </a:moveTo>
                  <a:cubicBezTo>
                    <a:pt x="164" y="537"/>
                    <a:pt x="164" y="537"/>
                    <a:pt x="165" y="537"/>
                  </a:cubicBezTo>
                  <a:cubicBezTo>
                    <a:pt x="172" y="523"/>
                    <a:pt x="172" y="523"/>
                    <a:pt x="172" y="523"/>
                  </a:cubicBezTo>
                  <a:cubicBezTo>
                    <a:pt x="171" y="523"/>
                    <a:pt x="170" y="522"/>
                    <a:pt x="170" y="522"/>
                  </a:cubicBezTo>
                  <a:cubicBezTo>
                    <a:pt x="163" y="537"/>
                    <a:pt x="163" y="537"/>
                    <a:pt x="163" y="537"/>
                  </a:cubicBezTo>
                  <a:close/>
                  <a:moveTo>
                    <a:pt x="147" y="528"/>
                  </a:moveTo>
                  <a:cubicBezTo>
                    <a:pt x="147" y="529"/>
                    <a:pt x="148" y="529"/>
                    <a:pt x="148" y="529"/>
                  </a:cubicBezTo>
                  <a:cubicBezTo>
                    <a:pt x="156" y="515"/>
                    <a:pt x="156" y="515"/>
                    <a:pt x="156" y="515"/>
                  </a:cubicBezTo>
                  <a:cubicBezTo>
                    <a:pt x="155" y="515"/>
                    <a:pt x="155" y="515"/>
                    <a:pt x="154" y="514"/>
                  </a:cubicBezTo>
                  <a:cubicBezTo>
                    <a:pt x="147" y="528"/>
                    <a:pt x="147" y="528"/>
                    <a:pt x="147" y="528"/>
                  </a:cubicBezTo>
                  <a:close/>
                  <a:moveTo>
                    <a:pt x="131" y="519"/>
                  </a:moveTo>
                  <a:cubicBezTo>
                    <a:pt x="131" y="519"/>
                    <a:pt x="132" y="520"/>
                    <a:pt x="132" y="520"/>
                  </a:cubicBezTo>
                  <a:cubicBezTo>
                    <a:pt x="141" y="506"/>
                    <a:pt x="141" y="506"/>
                    <a:pt x="141" y="506"/>
                  </a:cubicBezTo>
                  <a:cubicBezTo>
                    <a:pt x="140" y="506"/>
                    <a:pt x="140" y="506"/>
                    <a:pt x="139" y="505"/>
                  </a:cubicBezTo>
                  <a:cubicBezTo>
                    <a:pt x="131" y="519"/>
                    <a:pt x="131" y="519"/>
                    <a:pt x="131" y="519"/>
                  </a:cubicBezTo>
                  <a:close/>
                  <a:moveTo>
                    <a:pt x="115" y="508"/>
                  </a:moveTo>
                  <a:cubicBezTo>
                    <a:pt x="116" y="509"/>
                    <a:pt x="116" y="509"/>
                    <a:pt x="117" y="510"/>
                  </a:cubicBezTo>
                  <a:cubicBezTo>
                    <a:pt x="126" y="497"/>
                    <a:pt x="126" y="497"/>
                    <a:pt x="126" y="497"/>
                  </a:cubicBezTo>
                  <a:cubicBezTo>
                    <a:pt x="126" y="496"/>
                    <a:pt x="125" y="496"/>
                    <a:pt x="125" y="495"/>
                  </a:cubicBezTo>
                  <a:cubicBezTo>
                    <a:pt x="115" y="508"/>
                    <a:pt x="115" y="508"/>
                    <a:pt x="115" y="508"/>
                  </a:cubicBezTo>
                  <a:close/>
                  <a:moveTo>
                    <a:pt x="101" y="497"/>
                  </a:moveTo>
                  <a:cubicBezTo>
                    <a:pt x="101" y="497"/>
                    <a:pt x="102" y="498"/>
                    <a:pt x="102" y="498"/>
                  </a:cubicBezTo>
                  <a:cubicBezTo>
                    <a:pt x="113" y="486"/>
                    <a:pt x="113" y="486"/>
                    <a:pt x="113" y="486"/>
                  </a:cubicBezTo>
                  <a:cubicBezTo>
                    <a:pt x="112" y="485"/>
                    <a:pt x="112" y="485"/>
                    <a:pt x="111" y="485"/>
                  </a:cubicBezTo>
                  <a:cubicBezTo>
                    <a:pt x="101" y="497"/>
                    <a:pt x="101" y="497"/>
                    <a:pt x="101" y="497"/>
                  </a:cubicBezTo>
                  <a:close/>
                  <a:moveTo>
                    <a:pt x="87" y="485"/>
                  </a:moveTo>
                  <a:cubicBezTo>
                    <a:pt x="88" y="485"/>
                    <a:pt x="88" y="486"/>
                    <a:pt x="89" y="486"/>
                  </a:cubicBezTo>
                  <a:cubicBezTo>
                    <a:pt x="99" y="474"/>
                    <a:pt x="99" y="474"/>
                    <a:pt x="99" y="474"/>
                  </a:cubicBezTo>
                  <a:cubicBezTo>
                    <a:pt x="99" y="474"/>
                    <a:pt x="99" y="473"/>
                    <a:pt x="98" y="473"/>
                  </a:cubicBezTo>
                  <a:lnTo>
                    <a:pt x="87" y="485"/>
                  </a:lnTo>
                  <a:close/>
                  <a:moveTo>
                    <a:pt x="74" y="471"/>
                  </a:moveTo>
                  <a:cubicBezTo>
                    <a:pt x="75" y="472"/>
                    <a:pt x="75" y="472"/>
                    <a:pt x="75" y="473"/>
                  </a:cubicBezTo>
                  <a:cubicBezTo>
                    <a:pt x="87" y="462"/>
                    <a:pt x="87" y="462"/>
                    <a:pt x="87" y="462"/>
                  </a:cubicBezTo>
                  <a:cubicBezTo>
                    <a:pt x="87" y="461"/>
                    <a:pt x="86" y="461"/>
                    <a:pt x="86" y="461"/>
                  </a:cubicBezTo>
                  <a:cubicBezTo>
                    <a:pt x="74" y="471"/>
                    <a:pt x="74" y="471"/>
                    <a:pt x="74" y="471"/>
                  </a:cubicBezTo>
                  <a:close/>
                  <a:moveTo>
                    <a:pt x="62" y="457"/>
                  </a:moveTo>
                  <a:cubicBezTo>
                    <a:pt x="62" y="458"/>
                    <a:pt x="63" y="458"/>
                    <a:pt x="63" y="459"/>
                  </a:cubicBezTo>
                  <a:cubicBezTo>
                    <a:pt x="76" y="449"/>
                    <a:pt x="76" y="449"/>
                    <a:pt x="76" y="449"/>
                  </a:cubicBezTo>
                  <a:cubicBezTo>
                    <a:pt x="75" y="448"/>
                    <a:pt x="75" y="448"/>
                    <a:pt x="74" y="447"/>
                  </a:cubicBezTo>
                  <a:cubicBezTo>
                    <a:pt x="62" y="457"/>
                    <a:pt x="62" y="457"/>
                    <a:pt x="62" y="457"/>
                  </a:cubicBezTo>
                  <a:close/>
                  <a:moveTo>
                    <a:pt x="51" y="442"/>
                  </a:moveTo>
                  <a:cubicBezTo>
                    <a:pt x="51" y="443"/>
                    <a:pt x="52" y="444"/>
                    <a:pt x="52" y="444"/>
                  </a:cubicBezTo>
                  <a:cubicBezTo>
                    <a:pt x="65" y="435"/>
                    <a:pt x="65" y="435"/>
                    <a:pt x="65" y="435"/>
                  </a:cubicBezTo>
                  <a:cubicBezTo>
                    <a:pt x="65" y="434"/>
                    <a:pt x="64" y="434"/>
                    <a:pt x="64" y="433"/>
                  </a:cubicBezTo>
                  <a:cubicBezTo>
                    <a:pt x="51" y="442"/>
                    <a:pt x="51" y="442"/>
                    <a:pt x="51" y="442"/>
                  </a:cubicBezTo>
                  <a:close/>
                  <a:moveTo>
                    <a:pt x="41" y="427"/>
                  </a:moveTo>
                  <a:cubicBezTo>
                    <a:pt x="41" y="427"/>
                    <a:pt x="41" y="428"/>
                    <a:pt x="42" y="429"/>
                  </a:cubicBezTo>
                  <a:cubicBezTo>
                    <a:pt x="55" y="420"/>
                    <a:pt x="55" y="420"/>
                    <a:pt x="55" y="420"/>
                  </a:cubicBezTo>
                  <a:cubicBezTo>
                    <a:pt x="55" y="420"/>
                    <a:pt x="55" y="419"/>
                    <a:pt x="54" y="419"/>
                  </a:cubicBezTo>
                  <a:cubicBezTo>
                    <a:pt x="41" y="427"/>
                    <a:pt x="41" y="427"/>
                    <a:pt x="41" y="427"/>
                  </a:cubicBezTo>
                  <a:close/>
                  <a:moveTo>
                    <a:pt x="32" y="411"/>
                  </a:moveTo>
                  <a:cubicBezTo>
                    <a:pt x="32" y="411"/>
                    <a:pt x="32" y="412"/>
                    <a:pt x="33" y="413"/>
                  </a:cubicBezTo>
                  <a:cubicBezTo>
                    <a:pt x="47" y="405"/>
                    <a:pt x="47" y="405"/>
                    <a:pt x="47" y="405"/>
                  </a:cubicBezTo>
                  <a:cubicBezTo>
                    <a:pt x="47" y="405"/>
                    <a:pt x="46" y="404"/>
                    <a:pt x="46" y="403"/>
                  </a:cubicBezTo>
                  <a:cubicBezTo>
                    <a:pt x="32" y="411"/>
                    <a:pt x="32" y="411"/>
                    <a:pt x="32" y="411"/>
                  </a:cubicBezTo>
                  <a:close/>
                  <a:moveTo>
                    <a:pt x="24" y="394"/>
                  </a:moveTo>
                  <a:cubicBezTo>
                    <a:pt x="24" y="395"/>
                    <a:pt x="24" y="395"/>
                    <a:pt x="25" y="396"/>
                  </a:cubicBezTo>
                  <a:cubicBezTo>
                    <a:pt x="39" y="389"/>
                    <a:pt x="39" y="389"/>
                    <a:pt x="39" y="389"/>
                  </a:cubicBezTo>
                  <a:cubicBezTo>
                    <a:pt x="39" y="389"/>
                    <a:pt x="39" y="388"/>
                    <a:pt x="38" y="388"/>
                  </a:cubicBezTo>
                  <a:lnTo>
                    <a:pt x="24" y="394"/>
                  </a:lnTo>
                  <a:close/>
                  <a:moveTo>
                    <a:pt x="17" y="377"/>
                  </a:moveTo>
                  <a:cubicBezTo>
                    <a:pt x="17" y="377"/>
                    <a:pt x="17" y="378"/>
                    <a:pt x="18" y="379"/>
                  </a:cubicBezTo>
                  <a:cubicBezTo>
                    <a:pt x="33" y="373"/>
                    <a:pt x="33" y="373"/>
                    <a:pt x="33" y="373"/>
                  </a:cubicBezTo>
                  <a:cubicBezTo>
                    <a:pt x="32" y="373"/>
                    <a:pt x="32" y="372"/>
                    <a:pt x="32" y="371"/>
                  </a:cubicBezTo>
                  <a:cubicBezTo>
                    <a:pt x="17" y="377"/>
                    <a:pt x="17" y="377"/>
                    <a:pt x="17" y="377"/>
                  </a:cubicBezTo>
                  <a:close/>
                  <a:moveTo>
                    <a:pt x="11" y="359"/>
                  </a:moveTo>
                  <a:cubicBezTo>
                    <a:pt x="11" y="360"/>
                    <a:pt x="12" y="360"/>
                    <a:pt x="12" y="361"/>
                  </a:cubicBezTo>
                  <a:cubicBezTo>
                    <a:pt x="27" y="357"/>
                    <a:pt x="27" y="357"/>
                    <a:pt x="27" y="357"/>
                  </a:cubicBezTo>
                  <a:cubicBezTo>
                    <a:pt x="27" y="356"/>
                    <a:pt x="27" y="355"/>
                    <a:pt x="27" y="355"/>
                  </a:cubicBezTo>
                  <a:lnTo>
                    <a:pt x="11" y="359"/>
                  </a:lnTo>
                  <a:close/>
                  <a:moveTo>
                    <a:pt x="7" y="341"/>
                  </a:moveTo>
                  <a:cubicBezTo>
                    <a:pt x="7" y="342"/>
                    <a:pt x="7" y="343"/>
                    <a:pt x="7" y="343"/>
                  </a:cubicBezTo>
                  <a:cubicBezTo>
                    <a:pt x="23" y="340"/>
                    <a:pt x="23" y="340"/>
                    <a:pt x="23" y="340"/>
                  </a:cubicBezTo>
                  <a:cubicBezTo>
                    <a:pt x="23" y="339"/>
                    <a:pt x="22" y="338"/>
                    <a:pt x="22" y="338"/>
                  </a:cubicBezTo>
                  <a:lnTo>
                    <a:pt x="7" y="341"/>
                  </a:lnTo>
                  <a:close/>
                  <a:moveTo>
                    <a:pt x="3" y="323"/>
                  </a:moveTo>
                  <a:cubicBezTo>
                    <a:pt x="3" y="324"/>
                    <a:pt x="4" y="324"/>
                    <a:pt x="4" y="325"/>
                  </a:cubicBezTo>
                  <a:cubicBezTo>
                    <a:pt x="19" y="323"/>
                    <a:pt x="19" y="323"/>
                    <a:pt x="19" y="323"/>
                  </a:cubicBezTo>
                  <a:cubicBezTo>
                    <a:pt x="19" y="322"/>
                    <a:pt x="19" y="321"/>
                    <a:pt x="19" y="321"/>
                  </a:cubicBezTo>
                  <a:cubicBezTo>
                    <a:pt x="3" y="323"/>
                    <a:pt x="3" y="323"/>
                    <a:pt x="3" y="323"/>
                  </a:cubicBezTo>
                  <a:close/>
                  <a:moveTo>
                    <a:pt x="1" y="305"/>
                  </a:moveTo>
                  <a:cubicBezTo>
                    <a:pt x="1" y="305"/>
                    <a:pt x="1" y="306"/>
                    <a:pt x="1" y="307"/>
                  </a:cubicBezTo>
                  <a:cubicBezTo>
                    <a:pt x="17" y="305"/>
                    <a:pt x="17" y="305"/>
                    <a:pt x="17" y="305"/>
                  </a:cubicBezTo>
                  <a:cubicBezTo>
                    <a:pt x="17" y="305"/>
                    <a:pt x="17" y="304"/>
                    <a:pt x="17" y="303"/>
                  </a:cubicBezTo>
                  <a:lnTo>
                    <a:pt x="1" y="305"/>
                  </a:lnTo>
                  <a:close/>
                  <a:moveTo>
                    <a:pt x="0" y="286"/>
                  </a:moveTo>
                  <a:cubicBezTo>
                    <a:pt x="0" y="287"/>
                    <a:pt x="0" y="287"/>
                    <a:pt x="0" y="288"/>
                  </a:cubicBezTo>
                  <a:cubicBezTo>
                    <a:pt x="16" y="288"/>
                    <a:pt x="16" y="288"/>
                    <a:pt x="16" y="288"/>
                  </a:cubicBezTo>
                  <a:cubicBezTo>
                    <a:pt x="16" y="287"/>
                    <a:pt x="16" y="286"/>
                    <a:pt x="16" y="286"/>
                  </a:cubicBezTo>
                  <a:cubicBezTo>
                    <a:pt x="0" y="286"/>
                    <a:pt x="0" y="286"/>
                    <a:pt x="0" y="286"/>
                  </a:cubicBezTo>
                  <a:close/>
                  <a:moveTo>
                    <a:pt x="1" y="268"/>
                  </a:moveTo>
                  <a:cubicBezTo>
                    <a:pt x="1" y="268"/>
                    <a:pt x="0" y="269"/>
                    <a:pt x="0" y="270"/>
                  </a:cubicBezTo>
                  <a:cubicBezTo>
                    <a:pt x="16" y="270"/>
                    <a:pt x="16" y="270"/>
                    <a:pt x="16" y="270"/>
                  </a:cubicBezTo>
                  <a:cubicBezTo>
                    <a:pt x="16" y="270"/>
                    <a:pt x="17" y="269"/>
                    <a:pt x="17" y="268"/>
                  </a:cubicBezTo>
                  <a:cubicBezTo>
                    <a:pt x="1" y="268"/>
                    <a:pt x="1" y="268"/>
                    <a:pt x="1" y="268"/>
                  </a:cubicBezTo>
                  <a:close/>
                  <a:moveTo>
                    <a:pt x="2" y="249"/>
                  </a:moveTo>
                  <a:cubicBezTo>
                    <a:pt x="2" y="250"/>
                    <a:pt x="2" y="250"/>
                    <a:pt x="2" y="251"/>
                  </a:cubicBezTo>
                  <a:cubicBezTo>
                    <a:pt x="18" y="253"/>
                    <a:pt x="18" y="253"/>
                    <a:pt x="18" y="253"/>
                  </a:cubicBezTo>
                  <a:cubicBezTo>
                    <a:pt x="18" y="252"/>
                    <a:pt x="18" y="252"/>
                    <a:pt x="18" y="251"/>
                  </a:cubicBezTo>
                  <a:cubicBezTo>
                    <a:pt x="2" y="249"/>
                    <a:pt x="2" y="249"/>
                    <a:pt x="2" y="249"/>
                  </a:cubicBezTo>
                  <a:close/>
                  <a:moveTo>
                    <a:pt x="5" y="231"/>
                  </a:moveTo>
                  <a:cubicBezTo>
                    <a:pt x="5" y="231"/>
                    <a:pt x="5" y="232"/>
                    <a:pt x="4" y="233"/>
                  </a:cubicBezTo>
                  <a:cubicBezTo>
                    <a:pt x="20" y="236"/>
                    <a:pt x="20" y="236"/>
                    <a:pt x="20" y="236"/>
                  </a:cubicBezTo>
                  <a:cubicBezTo>
                    <a:pt x="20" y="235"/>
                    <a:pt x="20" y="234"/>
                    <a:pt x="20" y="234"/>
                  </a:cubicBezTo>
                  <a:lnTo>
                    <a:pt x="5" y="231"/>
                  </a:lnTo>
                  <a:close/>
                  <a:moveTo>
                    <a:pt x="9" y="213"/>
                  </a:moveTo>
                  <a:cubicBezTo>
                    <a:pt x="8" y="213"/>
                    <a:pt x="8" y="214"/>
                    <a:pt x="8" y="215"/>
                  </a:cubicBezTo>
                  <a:cubicBezTo>
                    <a:pt x="24" y="218"/>
                    <a:pt x="24" y="218"/>
                    <a:pt x="24" y="218"/>
                  </a:cubicBezTo>
                  <a:cubicBezTo>
                    <a:pt x="24" y="218"/>
                    <a:pt x="24" y="217"/>
                    <a:pt x="24" y="217"/>
                  </a:cubicBezTo>
                  <a:cubicBezTo>
                    <a:pt x="9" y="213"/>
                    <a:pt x="9" y="213"/>
                    <a:pt x="9" y="213"/>
                  </a:cubicBezTo>
                  <a:close/>
                  <a:moveTo>
                    <a:pt x="14" y="195"/>
                  </a:moveTo>
                  <a:cubicBezTo>
                    <a:pt x="14" y="196"/>
                    <a:pt x="13" y="196"/>
                    <a:pt x="13" y="197"/>
                  </a:cubicBezTo>
                  <a:cubicBezTo>
                    <a:pt x="28" y="202"/>
                    <a:pt x="28" y="202"/>
                    <a:pt x="28" y="202"/>
                  </a:cubicBezTo>
                  <a:cubicBezTo>
                    <a:pt x="29" y="201"/>
                    <a:pt x="29" y="200"/>
                    <a:pt x="29" y="200"/>
                  </a:cubicBezTo>
                  <a:cubicBezTo>
                    <a:pt x="14" y="195"/>
                    <a:pt x="14" y="195"/>
                    <a:pt x="14" y="195"/>
                  </a:cubicBezTo>
                  <a:close/>
                  <a:moveTo>
                    <a:pt x="20" y="177"/>
                  </a:moveTo>
                  <a:cubicBezTo>
                    <a:pt x="20" y="178"/>
                    <a:pt x="20" y="179"/>
                    <a:pt x="19" y="179"/>
                  </a:cubicBezTo>
                  <a:cubicBezTo>
                    <a:pt x="34" y="185"/>
                    <a:pt x="34" y="185"/>
                    <a:pt x="34" y="185"/>
                  </a:cubicBezTo>
                  <a:cubicBezTo>
                    <a:pt x="34" y="185"/>
                    <a:pt x="35" y="184"/>
                    <a:pt x="35" y="183"/>
                  </a:cubicBezTo>
                  <a:cubicBezTo>
                    <a:pt x="20" y="177"/>
                    <a:pt x="20" y="177"/>
                    <a:pt x="20" y="177"/>
                  </a:cubicBezTo>
                  <a:close/>
                  <a:moveTo>
                    <a:pt x="27" y="161"/>
                  </a:moveTo>
                  <a:cubicBezTo>
                    <a:pt x="27" y="161"/>
                    <a:pt x="27" y="162"/>
                    <a:pt x="27" y="162"/>
                  </a:cubicBezTo>
                  <a:cubicBezTo>
                    <a:pt x="41" y="169"/>
                    <a:pt x="41" y="169"/>
                    <a:pt x="41" y="169"/>
                  </a:cubicBezTo>
                  <a:cubicBezTo>
                    <a:pt x="41" y="169"/>
                    <a:pt x="42" y="168"/>
                    <a:pt x="42" y="167"/>
                  </a:cubicBezTo>
                  <a:cubicBezTo>
                    <a:pt x="27" y="161"/>
                    <a:pt x="27" y="161"/>
                    <a:pt x="27" y="161"/>
                  </a:cubicBezTo>
                  <a:close/>
                  <a:moveTo>
                    <a:pt x="36" y="144"/>
                  </a:moveTo>
                  <a:cubicBezTo>
                    <a:pt x="36" y="145"/>
                    <a:pt x="35" y="145"/>
                    <a:pt x="35" y="146"/>
                  </a:cubicBezTo>
                  <a:cubicBezTo>
                    <a:pt x="49" y="154"/>
                    <a:pt x="49" y="154"/>
                    <a:pt x="49" y="154"/>
                  </a:cubicBezTo>
                  <a:cubicBezTo>
                    <a:pt x="49" y="153"/>
                    <a:pt x="50" y="152"/>
                    <a:pt x="50" y="152"/>
                  </a:cubicBezTo>
                  <a:cubicBezTo>
                    <a:pt x="36" y="144"/>
                    <a:pt x="36" y="144"/>
                    <a:pt x="36" y="144"/>
                  </a:cubicBezTo>
                  <a:close/>
                  <a:moveTo>
                    <a:pt x="45" y="128"/>
                  </a:moveTo>
                  <a:cubicBezTo>
                    <a:pt x="45" y="129"/>
                    <a:pt x="45" y="129"/>
                    <a:pt x="44" y="130"/>
                  </a:cubicBezTo>
                  <a:cubicBezTo>
                    <a:pt x="58" y="139"/>
                    <a:pt x="58" y="139"/>
                    <a:pt x="58" y="139"/>
                  </a:cubicBezTo>
                  <a:cubicBezTo>
                    <a:pt x="58" y="138"/>
                    <a:pt x="59" y="137"/>
                    <a:pt x="59" y="137"/>
                  </a:cubicBezTo>
                  <a:cubicBezTo>
                    <a:pt x="45" y="128"/>
                    <a:pt x="45" y="128"/>
                    <a:pt x="45" y="128"/>
                  </a:cubicBezTo>
                  <a:close/>
                  <a:moveTo>
                    <a:pt x="56" y="113"/>
                  </a:moveTo>
                  <a:cubicBezTo>
                    <a:pt x="56" y="114"/>
                    <a:pt x="55" y="114"/>
                    <a:pt x="55" y="115"/>
                  </a:cubicBezTo>
                  <a:cubicBezTo>
                    <a:pt x="68" y="124"/>
                    <a:pt x="68" y="124"/>
                    <a:pt x="68" y="124"/>
                  </a:cubicBezTo>
                  <a:cubicBezTo>
                    <a:pt x="68" y="124"/>
                    <a:pt x="68" y="123"/>
                    <a:pt x="69" y="123"/>
                  </a:cubicBezTo>
                  <a:cubicBezTo>
                    <a:pt x="56" y="113"/>
                    <a:pt x="56" y="113"/>
                    <a:pt x="56" y="113"/>
                  </a:cubicBezTo>
                  <a:close/>
                  <a:moveTo>
                    <a:pt x="68" y="99"/>
                  </a:moveTo>
                  <a:cubicBezTo>
                    <a:pt x="67" y="99"/>
                    <a:pt x="67" y="100"/>
                    <a:pt x="66" y="100"/>
                  </a:cubicBezTo>
                  <a:cubicBezTo>
                    <a:pt x="78" y="110"/>
                    <a:pt x="78" y="110"/>
                    <a:pt x="78" y="110"/>
                  </a:cubicBezTo>
                  <a:cubicBezTo>
                    <a:pt x="79" y="110"/>
                    <a:pt x="79" y="109"/>
                    <a:pt x="80" y="109"/>
                  </a:cubicBezTo>
                  <a:lnTo>
                    <a:pt x="68" y="99"/>
                  </a:lnTo>
                  <a:close/>
                  <a:moveTo>
                    <a:pt x="80" y="85"/>
                  </a:moveTo>
                  <a:cubicBezTo>
                    <a:pt x="80" y="85"/>
                    <a:pt x="79" y="86"/>
                    <a:pt x="79" y="86"/>
                  </a:cubicBezTo>
                  <a:cubicBezTo>
                    <a:pt x="90" y="97"/>
                    <a:pt x="90" y="97"/>
                    <a:pt x="90" y="97"/>
                  </a:cubicBezTo>
                  <a:cubicBezTo>
                    <a:pt x="91" y="97"/>
                    <a:pt x="91" y="97"/>
                    <a:pt x="92" y="96"/>
                  </a:cubicBezTo>
                  <a:cubicBezTo>
                    <a:pt x="80" y="85"/>
                    <a:pt x="80" y="85"/>
                    <a:pt x="80" y="85"/>
                  </a:cubicBezTo>
                  <a:close/>
                  <a:moveTo>
                    <a:pt x="93" y="72"/>
                  </a:moveTo>
                  <a:cubicBezTo>
                    <a:pt x="93" y="73"/>
                    <a:pt x="92" y="73"/>
                    <a:pt x="92" y="73"/>
                  </a:cubicBezTo>
                  <a:cubicBezTo>
                    <a:pt x="103" y="85"/>
                    <a:pt x="103" y="85"/>
                    <a:pt x="103" y="85"/>
                  </a:cubicBezTo>
                  <a:cubicBezTo>
                    <a:pt x="103" y="85"/>
                    <a:pt x="104" y="84"/>
                    <a:pt x="104" y="84"/>
                  </a:cubicBezTo>
                  <a:cubicBezTo>
                    <a:pt x="93" y="72"/>
                    <a:pt x="93" y="72"/>
                    <a:pt x="93" y="72"/>
                  </a:cubicBezTo>
                  <a:close/>
                  <a:moveTo>
                    <a:pt x="108" y="60"/>
                  </a:moveTo>
                  <a:cubicBezTo>
                    <a:pt x="107" y="61"/>
                    <a:pt x="106" y="61"/>
                    <a:pt x="106" y="61"/>
                  </a:cubicBezTo>
                  <a:cubicBezTo>
                    <a:pt x="116" y="74"/>
                    <a:pt x="116" y="74"/>
                    <a:pt x="116" y="74"/>
                  </a:cubicBezTo>
                  <a:cubicBezTo>
                    <a:pt x="116" y="74"/>
                    <a:pt x="117" y="73"/>
                    <a:pt x="117" y="73"/>
                  </a:cubicBezTo>
                  <a:lnTo>
                    <a:pt x="108" y="60"/>
                  </a:lnTo>
                  <a:close/>
                  <a:moveTo>
                    <a:pt x="122" y="49"/>
                  </a:moveTo>
                  <a:cubicBezTo>
                    <a:pt x="122" y="50"/>
                    <a:pt x="121" y="50"/>
                    <a:pt x="121" y="50"/>
                  </a:cubicBezTo>
                  <a:cubicBezTo>
                    <a:pt x="130" y="63"/>
                    <a:pt x="130" y="63"/>
                    <a:pt x="130" y="63"/>
                  </a:cubicBezTo>
                  <a:cubicBezTo>
                    <a:pt x="130" y="63"/>
                    <a:pt x="131" y="63"/>
                    <a:pt x="132" y="62"/>
                  </a:cubicBezTo>
                  <a:cubicBezTo>
                    <a:pt x="122" y="49"/>
                    <a:pt x="122" y="49"/>
                    <a:pt x="122" y="49"/>
                  </a:cubicBezTo>
                  <a:close/>
                  <a:moveTo>
                    <a:pt x="138" y="39"/>
                  </a:moveTo>
                  <a:cubicBezTo>
                    <a:pt x="138" y="40"/>
                    <a:pt x="137" y="40"/>
                    <a:pt x="136" y="40"/>
                  </a:cubicBezTo>
                  <a:cubicBezTo>
                    <a:pt x="145" y="54"/>
                    <a:pt x="145" y="54"/>
                    <a:pt x="145" y="54"/>
                  </a:cubicBezTo>
                  <a:cubicBezTo>
                    <a:pt x="145" y="54"/>
                    <a:pt x="146" y="53"/>
                    <a:pt x="146" y="53"/>
                  </a:cubicBezTo>
                  <a:cubicBezTo>
                    <a:pt x="138" y="39"/>
                    <a:pt x="138" y="39"/>
                    <a:pt x="138" y="39"/>
                  </a:cubicBezTo>
                  <a:close/>
                  <a:moveTo>
                    <a:pt x="154" y="30"/>
                  </a:moveTo>
                  <a:cubicBezTo>
                    <a:pt x="154" y="31"/>
                    <a:pt x="153" y="31"/>
                    <a:pt x="153" y="31"/>
                  </a:cubicBezTo>
                  <a:cubicBezTo>
                    <a:pt x="160" y="45"/>
                    <a:pt x="160" y="45"/>
                    <a:pt x="160" y="45"/>
                  </a:cubicBezTo>
                  <a:cubicBezTo>
                    <a:pt x="160" y="45"/>
                    <a:pt x="161" y="45"/>
                    <a:pt x="162" y="45"/>
                  </a:cubicBezTo>
                  <a:lnTo>
                    <a:pt x="154" y="30"/>
                  </a:lnTo>
                  <a:close/>
                  <a:moveTo>
                    <a:pt x="171" y="22"/>
                  </a:moveTo>
                  <a:cubicBezTo>
                    <a:pt x="171" y="23"/>
                    <a:pt x="170" y="23"/>
                    <a:pt x="169" y="23"/>
                  </a:cubicBezTo>
                  <a:cubicBezTo>
                    <a:pt x="176" y="38"/>
                    <a:pt x="176" y="38"/>
                    <a:pt x="176" y="38"/>
                  </a:cubicBezTo>
                  <a:cubicBezTo>
                    <a:pt x="176" y="38"/>
                    <a:pt x="177" y="37"/>
                    <a:pt x="177" y="37"/>
                  </a:cubicBezTo>
                  <a:cubicBezTo>
                    <a:pt x="171" y="22"/>
                    <a:pt x="171" y="22"/>
                    <a:pt x="171" y="22"/>
                  </a:cubicBezTo>
                  <a:close/>
                  <a:moveTo>
                    <a:pt x="188" y="16"/>
                  </a:moveTo>
                  <a:cubicBezTo>
                    <a:pt x="188" y="16"/>
                    <a:pt x="187" y="16"/>
                    <a:pt x="187" y="16"/>
                  </a:cubicBezTo>
                  <a:cubicBezTo>
                    <a:pt x="192" y="31"/>
                    <a:pt x="192" y="31"/>
                    <a:pt x="192" y="31"/>
                  </a:cubicBezTo>
                  <a:cubicBezTo>
                    <a:pt x="193" y="31"/>
                    <a:pt x="193" y="31"/>
                    <a:pt x="194" y="31"/>
                  </a:cubicBezTo>
                  <a:cubicBezTo>
                    <a:pt x="188" y="16"/>
                    <a:pt x="188" y="16"/>
                    <a:pt x="188" y="16"/>
                  </a:cubicBezTo>
                  <a:close/>
                  <a:moveTo>
                    <a:pt x="206" y="10"/>
                  </a:moveTo>
                  <a:cubicBezTo>
                    <a:pt x="205" y="10"/>
                    <a:pt x="205" y="10"/>
                    <a:pt x="204" y="11"/>
                  </a:cubicBezTo>
                  <a:cubicBezTo>
                    <a:pt x="209" y="26"/>
                    <a:pt x="209" y="26"/>
                    <a:pt x="209" y="26"/>
                  </a:cubicBezTo>
                  <a:cubicBezTo>
                    <a:pt x="209" y="26"/>
                    <a:pt x="210" y="26"/>
                    <a:pt x="210" y="26"/>
                  </a:cubicBezTo>
                  <a:cubicBezTo>
                    <a:pt x="206" y="10"/>
                    <a:pt x="206" y="10"/>
                    <a:pt x="206" y="10"/>
                  </a:cubicBezTo>
                  <a:close/>
                  <a:moveTo>
                    <a:pt x="224" y="6"/>
                  </a:moveTo>
                  <a:cubicBezTo>
                    <a:pt x="223" y="6"/>
                    <a:pt x="223" y="6"/>
                    <a:pt x="222" y="6"/>
                  </a:cubicBezTo>
                  <a:cubicBezTo>
                    <a:pt x="225" y="22"/>
                    <a:pt x="225" y="22"/>
                    <a:pt x="225" y="22"/>
                  </a:cubicBezTo>
                  <a:cubicBezTo>
                    <a:pt x="226" y="22"/>
                    <a:pt x="227" y="22"/>
                    <a:pt x="227" y="21"/>
                  </a:cubicBezTo>
                  <a:cubicBezTo>
                    <a:pt x="224" y="6"/>
                    <a:pt x="224" y="6"/>
                    <a:pt x="224" y="6"/>
                  </a:cubicBezTo>
                  <a:close/>
                  <a:moveTo>
                    <a:pt x="242" y="3"/>
                  </a:moveTo>
                  <a:cubicBezTo>
                    <a:pt x="242" y="3"/>
                    <a:pt x="241" y="3"/>
                    <a:pt x="240" y="3"/>
                  </a:cubicBezTo>
                  <a:cubicBezTo>
                    <a:pt x="243" y="19"/>
                    <a:pt x="243" y="19"/>
                    <a:pt x="243" y="19"/>
                  </a:cubicBezTo>
                  <a:cubicBezTo>
                    <a:pt x="243" y="19"/>
                    <a:pt x="244" y="19"/>
                    <a:pt x="245" y="18"/>
                  </a:cubicBezTo>
                  <a:cubicBezTo>
                    <a:pt x="242" y="3"/>
                    <a:pt x="242" y="3"/>
                    <a:pt x="242" y="3"/>
                  </a:cubicBezTo>
                  <a:close/>
                  <a:moveTo>
                    <a:pt x="261" y="1"/>
                  </a:moveTo>
                  <a:cubicBezTo>
                    <a:pt x="260" y="1"/>
                    <a:pt x="259" y="1"/>
                    <a:pt x="259" y="1"/>
                  </a:cubicBezTo>
                  <a:cubicBezTo>
                    <a:pt x="260" y="17"/>
                    <a:pt x="260" y="17"/>
                    <a:pt x="260" y="17"/>
                  </a:cubicBezTo>
                  <a:cubicBezTo>
                    <a:pt x="261" y="17"/>
                    <a:pt x="261" y="17"/>
                    <a:pt x="262" y="17"/>
                  </a:cubicBezTo>
                  <a:cubicBezTo>
                    <a:pt x="261" y="1"/>
                    <a:pt x="261" y="1"/>
                    <a:pt x="261" y="1"/>
                  </a:cubicBezTo>
                  <a:close/>
                  <a:moveTo>
                    <a:pt x="279" y="0"/>
                  </a:moveTo>
                  <a:cubicBezTo>
                    <a:pt x="279" y="0"/>
                    <a:pt x="278" y="0"/>
                    <a:pt x="277" y="0"/>
                  </a:cubicBezTo>
                  <a:cubicBezTo>
                    <a:pt x="277" y="16"/>
                    <a:pt x="277" y="16"/>
                    <a:pt x="277" y="16"/>
                  </a:cubicBezTo>
                  <a:cubicBezTo>
                    <a:pt x="278" y="16"/>
                    <a:pt x="279" y="16"/>
                    <a:pt x="279" y="16"/>
                  </a:cubicBezTo>
                  <a:cubicBezTo>
                    <a:pt x="279" y="0"/>
                    <a:pt x="279" y="0"/>
                    <a:pt x="279" y="0"/>
                  </a:cubicBezTo>
                  <a:close/>
                  <a:moveTo>
                    <a:pt x="298" y="0"/>
                  </a:moveTo>
                  <a:cubicBezTo>
                    <a:pt x="297" y="0"/>
                    <a:pt x="296" y="0"/>
                    <a:pt x="296" y="0"/>
                  </a:cubicBezTo>
                  <a:cubicBezTo>
                    <a:pt x="295" y="16"/>
                    <a:pt x="295" y="16"/>
                    <a:pt x="295" y="16"/>
                  </a:cubicBezTo>
                  <a:cubicBezTo>
                    <a:pt x="296" y="16"/>
                    <a:pt x="296" y="16"/>
                    <a:pt x="297" y="16"/>
                  </a:cubicBezTo>
                  <a:lnTo>
                    <a:pt x="298" y="0"/>
                  </a:lnTo>
                  <a:close/>
                  <a:moveTo>
                    <a:pt x="316" y="2"/>
                  </a:moveTo>
                  <a:cubicBezTo>
                    <a:pt x="316" y="2"/>
                    <a:pt x="315" y="2"/>
                    <a:pt x="314" y="2"/>
                  </a:cubicBezTo>
                  <a:cubicBezTo>
                    <a:pt x="312" y="18"/>
                    <a:pt x="312" y="18"/>
                    <a:pt x="312" y="18"/>
                  </a:cubicBezTo>
                  <a:cubicBezTo>
                    <a:pt x="313" y="18"/>
                    <a:pt x="314" y="18"/>
                    <a:pt x="314" y="18"/>
                  </a:cubicBezTo>
                  <a:lnTo>
                    <a:pt x="316" y="2"/>
                  </a:lnTo>
                  <a:close/>
                  <a:moveTo>
                    <a:pt x="335" y="5"/>
                  </a:moveTo>
                  <a:cubicBezTo>
                    <a:pt x="334" y="5"/>
                    <a:pt x="333" y="5"/>
                    <a:pt x="332" y="4"/>
                  </a:cubicBezTo>
                  <a:cubicBezTo>
                    <a:pt x="330" y="20"/>
                    <a:pt x="330" y="20"/>
                    <a:pt x="330" y="20"/>
                  </a:cubicBezTo>
                  <a:cubicBezTo>
                    <a:pt x="330" y="20"/>
                    <a:pt x="331" y="20"/>
                    <a:pt x="332" y="21"/>
                  </a:cubicBezTo>
                  <a:lnTo>
                    <a:pt x="335" y="5"/>
                  </a:lnTo>
                  <a:close/>
                  <a:moveTo>
                    <a:pt x="353" y="9"/>
                  </a:moveTo>
                  <a:cubicBezTo>
                    <a:pt x="352" y="9"/>
                    <a:pt x="351" y="9"/>
                    <a:pt x="351" y="8"/>
                  </a:cubicBezTo>
                  <a:cubicBezTo>
                    <a:pt x="347" y="24"/>
                    <a:pt x="347" y="24"/>
                    <a:pt x="347" y="24"/>
                  </a:cubicBezTo>
                  <a:cubicBezTo>
                    <a:pt x="347" y="24"/>
                    <a:pt x="348" y="24"/>
                    <a:pt x="349" y="24"/>
                  </a:cubicBezTo>
                  <a:cubicBezTo>
                    <a:pt x="353" y="9"/>
                    <a:pt x="353" y="9"/>
                    <a:pt x="353" y="9"/>
                  </a:cubicBezTo>
                  <a:close/>
                  <a:moveTo>
                    <a:pt x="370" y="14"/>
                  </a:moveTo>
                  <a:cubicBezTo>
                    <a:pt x="370" y="14"/>
                    <a:pt x="369" y="14"/>
                    <a:pt x="368" y="13"/>
                  </a:cubicBezTo>
                  <a:cubicBezTo>
                    <a:pt x="363" y="29"/>
                    <a:pt x="363" y="29"/>
                    <a:pt x="363" y="29"/>
                  </a:cubicBezTo>
                  <a:cubicBezTo>
                    <a:pt x="364" y="29"/>
                    <a:pt x="365" y="29"/>
                    <a:pt x="365" y="29"/>
                  </a:cubicBezTo>
                  <a:cubicBezTo>
                    <a:pt x="370" y="14"/>
                    <a:pt x="370" y="14"/>
                    <a:pt x="370" y="14"/>
                  </a:cubicBezTo>
                  <a:close/>
                  <a:moveTo>
                    <a:pt x="388" y="21"/>
                  </a:moveTo>
                  <a:cubicBezTo>
                    <a:pt x="387" y="20"/>
                    <a:pt x="386" y="20"/>
                    <a:pt x="386" y="20"/>
                  </a:cubicBezTo>
                  <a:cubicBezTo>
                    <a:pt x="380" y="35"/>
                    <a:pt x="380" y="35"/>
                    <a:pt x="380" y="35"/>
                  </a:cubicBezTo>
                  <a:cubicBezTo>
                    <a:pt x="380" y="35"/>
                    <a:pt x="381" y="35"/>
                    <a:pt x="382" y="35"/>
                  </a:cubicBezTo>
                  <a:cubicBezTo>
                    <a:pt x="388" y="21"/>
                    <a:pt x="388" y="21"/>
                    <a:pt x="388" y="21"/>
                  </a:cubicBezTo>
                  <a:close/>
                  <a:moveTo>
                    <a:pt x="405" y="28"/>
                  </a:moveTo>
                  <a:cubicBezTo>
                    <a:pt x="404" y="28"/>
                    <a:pt x="403" y="27"/>
                    <a:pt x="403" y="27"/>
                  </a:cubicBezTo>
                  <a:cubicBezTo>
                    <a:pt x="396" y="42"/>
                    <a:pt x="396" y="42"/>
                    <a:pt x="396" y="42"/>
                  </a:cubicBezTo>
                  <a:cubicBezTo>
                    <a:pt x="396" y="42"/>
                    <a:pt x="397" y="42"/>
                    <a:pt x="398" y="42"/>
                  </a:cubicBezTo>
                  <a:cubicBezTo>
                    <a:pt x="405" y="28"/>
                    <a:pt x="405" y="28"/>
                    <a:pt x="405" y="28"/>
                  </a:cubicBezTo>
                  <a:close/>
                  <a:moveTo>
                    <a:pt x="421" y="37"/>
                  </a:moveTo>
                  <a:cubicBezTo>
                    <a:pt x="420" y="36"/>
                    <a:pt x="420" y="36"/>
                    <a:pt x="419" y="36"/>
                  </a:cubicBezTo>
                  <a:cubicBezTo>
                    <a:pt x="411" y="50"/>
                    <a:pt x="411" y="50"/>
                    <a:pt x="411" y="50"/>
                  </a:cubicBezTo>
                  <a:cubicBezTo>
                    <a:pt x="412" y="50"/>
                    <a:pt x="412" y="50"/>
                    <a:pt x="413" y="51"/>
                  </a:cubicBezTo>
                  <a:lnTo>
                    <a:pt x="421" y="37"/>
                  </a:lnTo>
                  <a:close/>
                  <a:moveTo>
                    <a:pt x="437" y="46"/>
                  </a:moveTo>
                  <a:cubicBezTo>
                    <a:pt x="436" y="46"/>
                    <a:pt x="436" y="46"/>
                    <a:pt x="435" y="45"/>
                  </a:cubicBezTo>
                  <a:cubicBezTo>
                    <a:pt x="426" y="59"/>
                    <a:pt x="426" y="59"/>
                    <a:pt x="426" y="59"/>
                  </a:cubicBezTo>
                  <a:cubicBezTo>
                    <a:pt x="427" y="59"/>
                    <a:pt x="427" y="59"/>
                    <a:pt x="428" y="60"/>
                  </a:cubicBezTo>
                  <a:cubicBezTo>
                    <a:pt x="437" y="46"/>
                    <a:pt x="437" y="46"/>
                    <a:pt x="437" y="46"/>
                  </a:cubicBezTo>
                  <a:close/>
                  <a:moveTo>
                    <a:pt x="452" y="57"/>
                  </a:moveTo>
                  <a:cubicBezTo>
                    <a:pt x="451" y="57"/>
                    <a:pt x="451" y="56"/>
                    <a:pt x="450" y="56"/>
                  </a:cubicBezTo>
                  <a:cubicBezTo>
                    <a:pt x="441" y="69"/>
                    <a:pt x="441" y="69"/>
                    <a:pt x="441" y="69"/>
                  </a:cubicBezTo>
                  <a:cubicBezTo>
                    <a:pt x="441" y="69"/>
                    <a:pt x="442" y="69"/>
                    <a:pt x="442" y="70"/>
                  </a:cubicBezTo>
                  <a:cubicBezTo>
                    <a:pt x="452" y="57"/>
                    <a:pt x="452" y="57"/>
                    <a:pt x="452" y="57"/>
                  </a:cubicBezTo>
                  <a:close/>
                  <a:moveTo>
                    <a:pt x="466" y="69"/>
                  </a:moveTo>
                  <a:cubicBezTo>
                    <a:pt x="466" y="68"/>
                    <a:pt x="465" y="68"/>
                    <a:pt x="465" y="67"/>
                  </a:cubicBezTo>
                  <a:cubicBezTo>
                    <a:pt x="454" y="80"/>
                    <a:pt x="454" y="80"/>
                    <a:pt x="454" y="80"/>
                  </a:cubicBezTo>
                  <a:cubicBezTo>
                    <a:pt x="455" y="80"/>
                    <a:pt x="455" y="80"/>
                    <a:pt x="456" y="81"/>
                  </a:cubicBezTo>
                  <a:cubicBezTo>
                    <a:pt x="466" y="69"/>
                    <a:pt x="466" y="69"/>
                    <a:pt x="466" y="69"/>
                  </a:cubicBezTo>
                  <a:close/>
                  <a:moveTo>
                    <a:pt x="480" y="81"/>
                  </a:moveTo>
                  <a:cubicBezTo>
                    <a:pt x="479" y="81"/>
                    <a:pt x="479" y="80"/>
                    <a:pt x="478" y="80"/>
                  </a:cubicBezTo>
                  <a:cubicBezTo>
                    <a:pt x="467" y="91"/>
                    <a:pt x="467" y="91"/>
                    <a:pt x="467" y="91"/>
                  </a:cubicBezTo>
                  <a:cubicBezTo>
                    <a:pt x="468" y="92"/>
                    <a:pt x="468" y="92"/>
                    <a:pt x="468" y="93"/>
                  </a:cubicBezTo>
                  <a:lnTo>
                    <a:pt x="480" y="81"/>
                  </a:lnTo>
                  <a:close/>
                  <a:moveTo>
                    <a:pt x="492" y="95"/>
                  </a:moveTo>
                  <a:cubicBezTo>
                    <a:pt x="492" y="94"/>
                    <a:pt x="492" y="94"/>
                    <a:pt x="491" y="93"/>
                  </a:cubicBezTo>
                  <a:cubicBezTo>
                    <a:pt x="479" y="104"/>
                    <a:pt x="479" y="104"/>
                    <a:pt x="479" y="104"/>
                  </a:cubicBezTo>
                  <a:cubicBezTo>
                    <a:pt x="480" y="104"/>
                    <a:pt x="480" y="105"/>
                    <a:pt x="480" y="105"/>
                  </a:cubicBezTo>
                  <a:cubicBezTo>
                    <a:pt x="492" y="95"/>
                    <a:pt x="492" y="95"/>
                    <a:pt x="492" y="95"/>
                  </a:cubicBezTo>
                  <a:close/>
                  <a:moveTo>
                    <a:pt x="504" y="109"/>
                  </a:moveTo>
                  <a:cubicBezTo>
                    <a:pt x="504" y="109"/>
                    <a:pt x="503" y="108"/>
                    <a:pt x="503" y="107"/>
                  </a:cubicBezTo>
                  <a:cubicBezTo>
                    <a:pt x="490" y="117"/>
                    <a:pt x="490" y="117"/>
                    <a:pt x="490" y="117"/>
                  </a:cubicBezTo>
                  <a:cubicBezTo>
                    <a:pt x="491" y="118"/>
                    <a:pt x="491" y="118"/>
                    <a:pt x="492" y="119"/>
                  </a:cubicBezTo>
                  <a:cubicBezTo>
                    <a:pt x="504" y="109"/>
                    <a:pt x="504" y="109"/>
                    <a:pt x="504" y="109"/>
                  </a:cubicBezTo>
                  <a:close/>
                  <a:moveTo>
                    <a:pt x="515" y="124"/>
                  </a:moveTo>
                  <a:cubicBezTo>
                    <a:pt x="515" y="124"/>
                    <a:pt x="514" y="123"/>
                    <a:pt x="514" y="122"/>
                  </a:cubicBezTo>
                  <a:cubicBezTo>
                    <a:pt x="501" y="131"/>
                    <a:pt x="501" y="131"/>
                    <a:pt x="501" y="131"/>
                  </a:cubicBezTo>
                  <a:cubicBezTo>
                    <a:pt x="501" y="132"/>
                    <a:pt x="502" y="133"/>
                    <a:pt x="502" y="133"/>
                  </a:cubicBezTo>
                  <a:cubicBezTo>
                    <a:pt x="515" y="124"/>
                    <a:pt x="515" y="124"/>
                    <a:pt x="515" y="124"/>
                  </a:cubicBezTo>
                  <a:close/>
                  <a:moveTo>
                    <a:pt x="525" y="140"/>
                  </a:moveTo>
                  <a:cubicBezTo>
                    <a:pt x="525" y="139"/>
                    <a:pt x="524" y="139"/>
                    <a:pt x="524" y="138"/>
                  </a:cubicBezTo>
                  <a:cubicBezTo>
                    <a:pt x="510" y="146"/>
                    <a:pt x="510" y="146"/>
                    <a:pt x="510" y="146"/>
                  </a:cubicBezTo>
                  <a:cubicBezTo>
                    <a:pt x="511" y="147"/>
                    <a:pt x="511" y="147"/>
                    <a:pt x="511" y="148"/>
                  </a:cubicBezTo>
                  <a:cubicBezTo>
                    <a:pt x="525" y="140"/>
                    <a:pt x="525" y="140"/>
                    <a:pt x="525" y="140"/>
                  </a:cubicBezTo>
                  <a:close/>
                  <a:moveTo>
                    <a:pt x="534" y="156"/>
                  </a:moveTo>
                  <a:cubicBezTo>
                    <a:pt x="533" y="155"/>
                    <a:pt x="533" y="155"/>
                    <a:pt x="533" y="154"/>
                  </a:cubicBezTo>
                  <a:cubicBezTo>
                    <a:pt x="519" y="162"/>
                    <a:pt x="519" y="162"/>
                    <a:pt x="519" y="162"/>
                  </a:cubicBezTo>
                  <a:cubicBezTo>
                    <a:pt x="519" y="162"/>
                    <a:pt x="519" y="163"/>
                    <a:pt x="519" y="163"/>
                  </a:cubicBezTo>
                  <a:cubicBezTo>
                    <a:pt x="534" y="156"/>
                    <a:pt x="534" y="156"/>
                    <a:pt x="534" y="156"/>
                  </a:cubicBezTo>
                  <a:close/>
                  <a:moveTo>
                    <a:pt x="542" y="173"/>
                  </a:moveTo>
                  <a:cubicBezTo>
                    <a:pt x="541" y="172"/>
                    <a:pt x="541" y="172"/>
                    <a:pt x="541" y="171"/>
                  </a:cubicBezTo>
                  <a:cubicBezTo>
                    <a:pt x="526" y="177"/>
                    <a:pt x="526" y="177"/>
                    <a:pt x="526" y="177"/>
                  </a:cubicBezTo>
                  <a:cubicBezTo>
                    <a:pt x="526" y="178"/>
                    <a:pt x="526" y="179"/>
                    <a:pt x="527" y="179"/>
                  </a:cubicBezTo>
                  <a:cubicBezTo>
                    <a:pt x="542" y="173"/>
                    <a:pt x="542" y="173"/>
                    <a:pt x="542" y="173"/>
                  </a:cubicBezTo>
                  <a:close/>
                  <a:moveTo>
                    <a:pt x="548" y="190"/>
                  </a:moveTo>
                  <a:cubicBezTo>
                    <a:pt x="548" y="190"/>
                    <a:pt x="548" y="189"/>
                    <a:pt x="547" y="188"/>
                  </a:cubicBezTo>
                  <a:cubicBezTo>
                    <a:pt x="532" y="194"/>
                    <a:pt x="532" y="194"/>
                    <a:pt x="532" y="194"/>
                  </a:cubicBezTo>
                  <a:cubicBezTo>
                    <a:pt x="533" y="194"/>
                    <a:pt x="533" y="195"/>
                    <a:pt x="533" y="196"/>
                  </a:cubicBezTo>
                  <a:cubicBezTo>
                    <a:pt x="548" y="190"/>
                    <a:pt x="548" y="190"/>
                    <a:pt x="548" y="190"/>
                  </a:cubicBezTo>
                  <a:close/>
                  <a:moveTo>
                    <a:pt x="553" y="208"/>
                  </a:moveTo>
                  <a:cubicBezTo>
                    <a:pt x="553" y="207"/>
                    <a:pt x="553" y="207"/>
                    <a:pt x="553" y="206"/>
                  </a:cubicBezTo>
                  <a:cubicBezTo>
                    <a:pt x="538" y="210"/>
                    <a:pt x="538" y="210"/>
                    <a:pt x="538" y="210"/>
                  </a:cubicBezTo>
                  <a:cubicBezTo>
                    <a:pt x="538" y="211"/>
                    <a:pt x="538" y="212"/>
                    <a:pt x="538" y="212"/>
                  </a:cubicBezTo>
                  <a:cubicBezTo>
                    <a:pt x="553" y="208"/>
                    <a:pt x="553" y="208"/>
                    <a:pt x="553" y="208"/>
                  </a:cubicBezTo>
                  <a:close/>
                  <a:moveTo>
                    <a:pt x="558" y="226"/>
                  </a:moveTo>
                  <a:cubicBezTo>
                    <a:pt x="558" y="225"/>
                    <a:pt x="557" y="225"/>
                    <a:pt x="557" y="224"/>
                  </a:cubicBezTo>
                  <a:cubicBezTo>
                    <a:pt x="542" y="227"/>
                    <a:pt x="542" y="227"/>
                    <a:pt x="542" y="227"/>
                  </a:cubicBezTo>
                  <a:cubicBezTo>
                    <a:pt x="542" y="228"/>
                    <a:pt x="542" y="229"/>
                    <a:pt x="542" y="229"/>
                  </a:cubicBezTo>
                  <a:lnTo>
                    <a:pt x="558" y="226"/>
                  </a:lnTo>
                  <a:close/>
                  <a:moveTo>
                    <a:pt x="561" y="244"/>
                  </a:moveTo>
                  <a:cubicBezTo>
                    <a:pt x="561" y="244"/>
                    <a:pt x="561" y="243"/>
                    <a:pt x="560" y="242"/>
                  </a:cubicBezTo>
                  <a:cubicBezTo>
                    <a:pt x="545" y="245"/>
                    <a:pt x="545" y="245"/>
                    <a:pt x="545" y="245"/>
                  </a:cubicBezTo>
                  <a:cubicBezTo>
                    <a:pt x="545" y="245"/>
                    <a:pt x="545" y="246"/>
                    <a:pt x="545" y="246"/>
                  </a:cubicBezTo>
                  <a:cubicBezTo>
                    <a:pt x="561" y="244"/>
                    <a:pt x="561" y="244"/>
                    <a:pt x="561" y="244"/>
                  </a:cubicBezTo>
                  <a:close/>
                  <a:moveTo>
                    <a:pt x="563" y="263"/>
                  </a:moveTo>
                  <a:cubicBezTo>
                    <a:pt x="562" y="262"/>
                    <a:pt x="562" y="261"/>
                    <a:pt x="562" y="261"/>
                  </a:cubicBezTo>
                  <a:cubicBezTo>
                    <a:pt x="546" y="262"/>
                    <a:pt x="546" y="262"/>
                    <a:pt x="546" y="262"/>
                  </a:cubicBezTo>
                  <a:cubicBezTo>
                    <a:pt x="546" y="263"/>
                    <a:pt x="547" y="263"/>
                    <a:pt x="547" y="264"/>
                  </a:cubicBezTo>
                  <a:cubicBezTo>
                    <a:pt x="563" y="263"/>
                    <a:pt x="563" y="263"/>
                    <a:pt x="563" y="263"/>
                  </a:cubicBezTo>
                  <a:close/>
                </a:path>
              </a:pathLst>
            </a:custGeom>
            <a:solidFill>
              <a:srgbClr val="FF3366"/>
            </a:solidFill>
            <a:ln w="9525">
              <a:solidFill>
                <a:srgbClr val="660033"/>
              </a:solidFill>
              <a:round/>
              <a:headEnd/>
              <a:tailEnd/>
            </a:ln>
            <a:extLst/>
          </p:spPr>
          <p:txBody>
            <a:bodyPr vert="horz" wrap="square" lIns="91386" tIns="45692" rIns="91386" bIns="45692"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400" b="0" i="0" u="none" strike="noStrike" kern="0" cap="none" spc="0" normalizeH="0" baseline="0" noProof="0">
                <a:ln>
                  <a:noFill/>
                </a:ln>
                <a:solidFill>
                  <a:srgbClr val="000000"/>
                </a:solidFill>
                <a:effectLst/>
                <a:uLnTx/>
                <a:uFillTx/>
                <a:cs typeface="Arial" charset="0"/>
              </a:endParaRPr>
            </a:p>
          </p:txBody>
        </p:sp>
        <p:sp>
          <p:nvSpPr>
            <p:cNvPr id="124" name="Freeform 12"/>
            <p:cNvSpPr>
              <a:spLocks noEditPoints="1"/>
            </p:cNvSpPr>
            <p:nvPr/>
          </p:nvSpPr>
          <p:spPr bwMode="auto">
            <a:xfrm flipV="1">
              <a:off x="7301286" y="2916979"/>
              <a:ext cx="1601662" cy="1601662"/>
            </a:xfrm>
            <a:custGeom>
              <a:avLst/>
              <a:gdLst>
                <a:gd name="T0" fmla="*/ 225 w 462"/>
                <a:gd name="T1" fmla="*/ 450 h 462"/>
                <a:gd name="T2" fmla="*/ 249 w 462"/>
                <a:gd name="T3" fmla="*/ 450 h 462"/>
                <a:gd name="T4" fmla="*/ 201 w 462"/>
                <a:gd name="T5" fmla="*/ 448 h 462"/>
                <a:gd name="T6" fmla="*/ 278 w 462"/>
                <a:gd name="T7" fmla="*/ 451 h 462"/>
                <a:gd name="T8" fmla="*/ 179 w 462"/>
                <a:gd name="T9" fmla="*/ 444 h 462"/>
                <a:gd name="T10" fmla="*/ 302 w 462"/>
                <a:gd name="T11" fmla="*/ 445 h 462"/>
                <a:gd name="T12" fmla="*/ 157 w 462"/>
                <a:gd name="T13" fmla="*/ 437 h 462"/>
                <a:gd name="T14" fmla="*/ 324 w 462"/>
                <a:gd name="T15" fmla="*/ 436 h 462"/>
                <a:gd name="T16" fmla="*/ 138 w 462"/>
                <a:gd name="T17" fmla="*/ 436 h 462"/>
                <a:gd name="T18" fmla="*/ 343 w 462"/>
                <a:gd name="T19" fmla="*/ 433 h 462"/>
                <a:gd name="T20" fmla="*/ 117 w 462"/>
                <a:gd name="T21" fmla="*/ 425 h 462"/>
                <a:gd name="T22" fmla="*/ 364 w 462"/>
                <a:gd name="T23" fmla="*/ 420 h 462"/>
                <a:gd name="T24" fmla="*/ 97 w 462"/>
                <a:gd name="T25" fmla="*/ 412 h 462"/>
                <a:gd name="T26" fmla="*/ 383 w 462"/>
                <a:gd name="T27" fmla="*/ 405 h 462"/>
                <a:gd name="T28" fmla="*/ 78 w 462"/>
                <a:gd name="T29" fmla="*/ 397 h 462"/>
                <a:gd name="T30" fmla="*/ 400 w 462"/>
                <a:gd name="T31" fmla="*/ 388 h 462"/>
                <a:gd name="T32" fmla="*/ 62 w 462"/>
                <a:gd name="T33" fmla="*/ 380 h 462"/>
                <a:gd name="T34" fmla="*/ 411 w 462"/>
                <a:gd name="T35" fmla="*/ 371 h 462"/>
                <a:gd name="T36" fmla="*/ 38 w 462"/>
                <a:gd name="T37" fmla="*/ 359 h 462"/>
                <a:gd name="T38" fmla="*/ 419 w 462"/>
                <a:gd name="T39" fmla="*/ 342 h 462"/>
                <a:gd name="T40" fmla="*/ 28 w 462"/>
                <a:gd name="T41" fmla="*/ 330 h 462"/>
                <a:gd name="T42" fmla="*/ 430 w 462"/>
                <a:gd name="T43" fmla="*/ 322 h 462"/>
                <a:gd name="T44" fmla="*/ 21 w 462"/>
                <a:gd name="T45" fmla="*/ 308 h 462"/>
                <a:gd name="T46" fmla="*/ 21 w 462"/>
                <a:gd name="T47" fmla="*/ 308 h 462"/>
                <a:gd name="T48" fmla="*/ 444 w 462"/>
                <a:gd name="T49" fmla="*/ 296 h 462"/>
                <a:gd name="T50" fmla="*/ 14 w 462"/>
                <a:gd name="T51" fmla="*/ 285 h 462"/>
                <a:gd name="T52" fmla="*/ 451 w 462"/>
                <a:gd name="T53" fmla="*/ 273 h 462"/>
                <a:gd name="T54" fmla="*/ 14 w 462"/>
                <a:gd name="T55" fmla="*/ 267 h 462"/>
                <a:gd name="T56" fmla="*/ 460 w 462"/>
                <a:gd name="T57" fmla="*/ 256 h 462"/>
                <a:gd name="T58" fmla="*/ 6 w 462"/>
                <a:gd name="T59" fmla="*/ 250 h 462"/>
                <a:gd name="T60" fmla="*/ 450 w 462"/>
                <a:gd name="T61" fmla="*/ 231 h 462"/>
                <a:gd name="T62" fmla="*/ 6 w 462"/>
                <a:gd name="T63" fmla="*/ 214 h 462"/>
                <a:gd name="T64" fmla="*/ 454 w 462"/>
                <a:gd name="T65" fmla="*/ 200 h 462"/>
                <a:gd name="T66" fmla="*/ 8 w 462"/>
                <a:gd name="T67" fmla="*/ 190 h 462"/>
                <a:gd name="T68" fmla="*/ 450 w 462"/>
                <a:gd name="T69" fmla="*/ 177 h 462"/>
                <a:gd name="T70" fmla="*/ 13 w 462"/>
                <a:gd name="T71" fmla="*/ 167 h 462"/>
                <a:gd name="T72" fmla="*/ 444 w 462"/>
                <a:gd name="T73" fmla="*/ 154 h 462"/>
                <a:gd name="T74" fmla="*/ 21 w 462"/>
                <a:gd name="T75" fmla="*/ 144 h 462"/>
                <a:gd name="T76" fmla="*/ 435 w 462"/>
                <a:gd name="T77" fmla="*/ 132 h 462"/>
                <a:gd name="T78" fmla="*/ 435 w 462"/>
                <a:gd name="T79" fmla="*/ 132 h 462"/>
                <a:gd name="T80" fmla="*/ 31 w 462"/>
                <a:gd name="T81" fmla="*/ 122 h 462"/>
                <a:gd name="T82" fmla="*/ 424 w 462"/>
                <a:gd name="T83" fmla="*/ 110 h 462"/>
                <a:gd name="T84" fmla="*/ 43 w 462"/>
                <a:gd name="T85" fmla="*/ 101 h 462"/>
                <a:gd name="T86" fmla="*/ 411 w 462"/>
                <a:gd name="T87" fmla="*/ 90 h 462"/>
                <a:gd name="T88" fmla="*/ 62 w 462"/>
                <a:gd name="T89" fmla="*/ 92 h 462"/>
                <a:gd name="T90" fmla="*/ 395 w 462"/>
                <a:gd name="T91" fmla="*/ 84 h 462"/>
                <a:gd name="T92" fmla="*/ 69 w 462"/>
                <a:gd name="T93" fmla="*/ 75 h 462"/>
                <a:gd name="T94" fmla="*/ 374 w 462"/>
                <a:gd name="T95" fmla="*/ 58 h 462"/>
                <a:gd name="T96" fmla="*/ 88 w 462"/>
                <a:gd name="T97" fmla="*/ 50 h 462"/>
                <a:gd name="T98" fmla="*/ 359 w 462"/>
                <a:gd name="T99" fmla="*/ 41 h 462"/>
                <a:gd name="T100" fmla="*/ 111 w 462"/>
                <a:gd name="T101" fmla="*/ 35 h 462"/>
                <a:gd name="T102" fmla="*/ 339 w 462"/>
                <a:gd name="T103" fmla="*/ 28 h 462"/>
                <a:gd name="T104" fmla="*/ 342 w 462"/>
                <a:gd name="T105" fmla="*/ 29 h 462"/>
                <a:gd name="T106" fmla="*/ 134 w 462"/>
                <a:gd name="T107" fmla="*/ 35 h 462"/>
                <a:gd name="T108" fmla="*/ 323 w 462"/>
                <a:gd name="T109" fmla="*/ 26 h 462"/>
                <a:gd name="T110" fmla="*/ 154 w 462"/>
                <a:gd name="T111" fmla="*/ 26 h 462"/>
                <a:gd name="T112" fmla="*/ 293 w 462"/>
                <a:gd name="T113" fmla="*/ 21 h 462"/>
                <a:gd name="T114" fmla="*/ 175 w 462"/>
                <a:gd name="T115" fmla="*/ 7 h 462"/>
                <a:gd name="T116" fmla="*/ 272 w 462"/>
                <a:gd name="T117" fmla="*/ 4 h 462"/>
                <a:gd name="T118" fmla="*/ 200 w 462"/>
                <a:gd name="T119" fmla="*/ 2 h 462"/>
                <a:gd name="T120" fmla="*/ 200 w 462"/>
                <a:gd name="T121" fmla="*/ 2 h 462"/>
                <a:gd name="T122" fmla="*/ 248 w 462"/>
                <a:gd name="T123" fmla="*/ 1 h 462"/>
                <a:gd name="T124" fmla="*/ 224 w 462"/>
                <a:gd name="T125" fmla="*/ 1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2" h="462">
                  <a:moveTo>
                    <a:pt x="225" y="450"/>
                  </a:moveTo>
                  <a:cubicBezTo>
                    <a:pt x="222" y="450"/>
                    <a:pt x="219" y="453"/>
                    <a:pt x="219" y="456"/>
                  </a:cubicBezTo>
                  <a:cubicBezTo>
                    <a:pt x="219" y="459"/>
                    <a:pt x="221" y="462"/>
                    <a:pt x="225" y="462"/>
                  </a:cubicBezTo>
                  <a:cubicBezTo>
                    <a:pt x="225" y="462"/>
                    <a:pt x="225" y="462"/>
                    <a:pt x="225" y="462"/>
                  </a:cubicBezTo>
                  <a:cubicBezTo>
                    <a:pt x="228" y="462"/>
                    <a:pt x="231" y="460"/>
                    <a:pt x="231" y="456"/>
                  </a:cubicBezTo>
                  <a:cubicBezTo>
                    <a:pt x="231" y="453"/>
                    <a:pt x="228" y="450"/>
                    <a:pt x="225" y="450"/>
                  </a:cubicBezTo>
                  <a:cubicBezTo>
                    <a:pt x="225" y="450"/>
                    <a:pt x="225" y="450"/>
                    <a:pt x="225" y="450"/>
                  </a:cubicBezTo>
                  <a:moveTo>
                    <a:pt x="249" y="450"/>
                  </a:moveTo>
                  <a:cubicBezTo>
                    <a:pt x="249" y="450"/>
                    <a:pt x="249" y="450"/>
                    <a:pt x="248" y="450"/>
                  </a:cubicBezTo>
                  <a:cubicBezTo>
                    <a:pt x="245" y="450"/>
                    <a:pt x="243" y="453"/>
                    <a:pt x="243" y="456"/>
                  </a:cubicBezTo>
                  <a:cubicBezTo>
                    <a:pt x="243" y="459"/>
                    <a:pt x="246" y="462"/>
                    <a:pt x="249" y="462"/>
                  </a:cubicBezTo>
                  <a:cubicBezTo>
                    <a:pt x="249" y="462"/>
                    <a:pt x="249" y="462"/>
                    <a:pt x="249" y="462"/>
                  </a:cubicBezTo>
                  <a:cubicBezTo>
                    <a:pt x="253" y="461"/>
                    <a:pt x="255" y="458"/>
                    <a:pt x="255" y="455"/>
                  </a:cubicBezTo>
                  <a:cubicBezTo>
                    <a:pt x="255" y="452"/>
                    <a:pt x="252" y="450"/>
                    <a:pt x="249" y="450"/>
                  </a:cubicBezTo>
                  <a:moveTo>
                    <a:pt x="201" y="448"/>
                  </a:moveTo>
                  <a:cubicBezTo>
                    <a:pt x="198" y="448"/>
                    <a:pt x="196" y="451"/>
                    <a:pt x="195" y="454"/>
                  </a:cubicBezTo>
                  <a:cubicBezTo>
                    <a:pt x="195" y="457"/>
                    <a:pt x="197" y="460"/>
                    <a:pt x="200" y="460"/>
                  </a:cubicBezTo>
                  <a:cubicBezTo>
                    <a:pt x="201" y="460"/>
                    <a:pt x="201" y="460"/>
                    <a:pt x="201" y="460"/>
                  </a:cubicBezTo>
                  <a:cubicBezTo>
                    <a:pt x="204" y="460"/>
                    <a:pt x="207" y="458"/>
                    <a:pt x="207" y="455"/>
                  </a:cubicBezTo>
                  <a:cubicBezTo>
                    <a:pt x="207" y="452"/>
                    <a:pt x="205" y="449"/>
                    <a:pt x="202" y="448"/>
                  </a:cubicBezTo>
                  <a:cubicBezTo>
                    <a:pt x="202" y="448"/>
                    <a:pt x="201" y="448"/>
                    <a:pt x="201" y="448"/>
                  </a:cubicBezTo>
                  <a:moveTo>
                    <a:pt x="273" y="446"/>
                  </a:moveTo>
                  <a:cubicBezTo>
                    <a:pt x="272" y="446"/>
                    <a:pt x="272" y="446"/>
                    <a:pt x="271" y="447"/>
                  </a:cubicBezTo>
                  <a:cubicBezTo>
                    <a:pt x="271" y="447"/>
                    <a:pt x="271" y="447"/>
                    <a:pt x="271" y="447"/>
                  </a:cubicBezTo>
                  <a:cubicBezTo>
                    <a:pt x="268" y="447"/>
                    <a:pt x="266" y="450"/>
                    <a:pt x="267" y="454"/>
                  </a:cubicBezTo>
                  <a:cubicBezTo>
                    <a:pt x="267" y="456"/>
                    <a:pt x="270" y="458"/>
                    <a:pt x="273" y="458"/>
                  </a:cubicBezTo>
                  <a:cubicBezTo>
                    <a:pt x="273" y="458"/>
                    <a:pt x="273" y="458"/>
                    <a:pt x="274" y="458"/>
                  </a:cubicBezTo>
                  <a:cubicBezTo>
                    <a:pt x="277" y="458"/>
                    <a:pt x="279" y="455"/>
                    <a:pt x="278" y="451"/>
                  </a:cubicBezTo>
                  <a:cubicBezTo>
                    <a:pt x="278" y="448"/>
                    <a:pt x="275" y="446"/>
                    <a:pt x="273" y="446"/>
                  </a:cubicBezTo>
                  <a:moveTo>
                    <a:pt x="178" y="444"/>
                  </a:moveTo>
                  <a:cubicBezTo>
                    <a:pt x="175" y="444"/>
                    <a:pt x="172" y="446"/>
                    <a:pt x="172" y="449"/>
                  </a:cubicBezTo>
                  <a:cubicBezTo>
                    <a:pt x="171" y="452"/>
                    <a:pt x="173" y="455"/>
                    <a:pt x="176" y="456"/>
                  </a:cubicBezTo>
                  <a:cubicBezTo>
                    <a:pt x="177" y="456"/>
                    <a:pt x="177" y="456"/>
                    <a:pt x="178" y="456"/>
                  </a:cubicBezTo>
                  <a:cubicBezTo>
                    <a:pt x="180" y="456"/>
                    <a:pt x="183" y="454"/>
                    <a:pt x="183" y="451"/>
                  </a:cubicBezTo>
                  <a:cubicBezTo>
                    <a:pt x="184" y="448"/>
                    <a:pt x="182" y="445"/>
                    <a:pt x="179" y="444"/>
                  </a:cubicBezTo>
                  <a:cubicBezTo>
                    <a:pt x="178" y="444"/>
                    <a:pt x="178" y="444"/>
                    <a:pt x="178" y="444"/>
                  </a:cubicBezTo>
                  <a:moveTo>
                    <a:pt x="296" y="441"/>
                  </a:moveTo>
                  <a:cubicBezTo>
                    <a:pt x="295" y="441"/>
                    <a:pt x="295" y="441"/>
                    <a:pt x="294" y="441"/>
                  </a:cubicBezTo>
                  <a:cubicBezTo>
                    <a:pt x="291" y="442"/>
                    <a:pt x="289" y="445"/>
                    <a:pt x="290" y="448"/>
                  </a:cubicBezTo>
                  <a:cubicBezTo>
                    <a:pt x="291" y="451"/>
                    <a:pt x="293" y="453"/>
                    <a:pt x="296" y="453"/>
                  </a:cubicBezTo>
                  <a:cubicBezTo>
                    <a:pt x="296" y="453"/>
                    <a:pt x="297" y="453"/>
                    <a:pt x="298" y="452"/>
                  </a:cubicBezTo>
                  <a:cubicBezTo>
                    <a:pt x="301" y="452"/>
                    <a:pt x="303" y="448"/>
                    <a:pt x="302" y="445"/>
                  </a:cubicBezTo>
                  <a:cubicBezTo>
                    <a:pt x="301" y="442"/>
                    <a:pt x="298" y="441"/>
                    <a:pt x="296" y="441"/>
                  </a:cubicBezTo>
                  <a:moveTo>
                    <a:pt x="155" y="437"/>
                  </a:moveTo>
                  <a:cubicBezTo>
                    <a:pt x="152" y="437"/>
                    <a:pt x="150" y="439"/>
                    <a:pt x="149" y="441"/>
                  </a:cubicBezTo>
                  <a:cubicBezTo>
                    <a:pt x="148" y="444"/>
                    <a:pt x="149" y="448"/>
                    <a:pt x="153" y="449"/>
                  </a:cubicBezTo>
                  <a:cubicBezTo>
                    <a:pt x="153" y="449"/>
                    <a:pt x="154" y="449"/>
                    <a:pt x="155" y="449"/>
                  </a:cubicBezTo>
                  <a:cubicBezTo>
                    <a:pt x="157" y="449"/>
                    <a:pt x="159" y="448"/>
                    <a:pt x="160" y="445"/>
                  </a:cubicBezTo>
                  <a:cubicBezTo>
                    <a:pt x="161" y="442"/>
                    <a:pt x="160" y="439"/>
                    <a:pt x="157" y="437"/>
                  </a:cubicBezTo>
                  <a:cubicBezTo>
                    <a:pt x="156" y="437"/>
                    <a:pt x="155" y="437"/>
                    <a:pt x="155" y="437"/>
                  </a:cubicBezTo>
                  <a:moveTo>
                    <a:pt x="318" y="433"/>
                  </a:moveTo>
                  <a:cubicBezTo>
                    <a:pt x="318" y="433"/>
                    <a:pt x="317" y="433"/>
                    <a:pt x="316" y="433"/>
                  </a:cubicBezTo>
                  <a:cubicBezTo>
                    <a:pt x="313" y="434"/>
                    <a:pt x="312" y="438"/>
                    <a:pt x="313" y="441"/>
                  </a:cubicBezTo>
                  <a:cubicBezTo>
                    <a:pt x="314" y="443"/>
                    <a:pt x="316" y="445"/>
                    <a:pt x="318" y="445"/>
                  </a:cubicBezTo>
                  <a:cubicBezTo>
                    <a:pt x="319" y="445"/>
                    <a:pt x="320" y="444"/>
                    <a:pt x="321" y="444"/>
                  </a:cubicBezTo>
                  <a:cubicBezTo>
                    <a:pt x="324" y="443"/>
                    <a:pt x="325" y="439"/>
                    <a:pt x="324" y="436"/>
                  </a:cubicBezTo>
                  <a:cubicBezTo>
                    <a:pt x="323" y="434"/>
                    <a:pt x="321" y="433"/>
                    <a:pt x="318" y="433"/>
                  </a:cubicBezTo>
                  <a:moveTo>
                    <a:pt x="133" y="428"/>
                  </a:moveTo>
                  <a:cubicBezTo>
                    <a:pt x="130" y="428"/>
                    <a:pt x="128" y="429"/>
                    <a:pt x="127" y="431"/>
                  </a:cubicBezTo>
                  <a:cubicBezTo>
                    <a:pt x="126" y="434"/>
                    <a:pt x="127" y="438"/>
                    <a:pt x="130" y="439"/>
                  </a:cubicBezTo>
                  <a:cubicBezTo>
                    <a:pt x="130" y="439"/>
                    <a:pt x="130" y="439"/>
                    <a:pt x="130" y="439"/>
                  </a:cubicBezTo>
                  <a:cubicBezTo>
                    <a:pt x="131" y="440"/>
                    <a:pt x="132" y="440"/>
                    <a:pt x="133" y="440"/>
                  </a:cubicBezTo>
                  <a:cubicBezTo>
                    <a:pt x="135" y="440"/>
                    <a:pt x="137" y="439"/>
                    <a:pt x="138" y="436"/>
                  </a:cubicBezTo>
                  <a:cubicBezTo>
                    <a:pt x="139" y="433"/>
                    <a:pt x="138" y="430"/>
                    <a:pt x="135" y="428"/>
                  </a:cubicBezTo>
                  <a:cubicBezTo>
                    <a:pt x="134" y="428"/>
                    <a:pt x="133" y="428"/>
                    <a:pt x="133" y="428"/>
                  </a:cubicBezTo>
                  <a:moveTo>
                    <a:pt x="340" y="422"/>
                  </a:moveTo>
                  <a:cubicBezTo>
                    <a:pt x="339" y="422"/>
                    <a:pt x="338" y="422"/>
                    <a:pt x="337" y="423"/>
                  </a:cubicBezTo>
                  <a:cubicBezTo>
                    <a:pt x="334" y="424"/>
                    <a:pt x="333" y="428"/>
                    <a:pt x="335" y="431"/>
                  </a:cubicBezTo>
                  <a:cubicBezTo>
                    <a:pt x="336" y="433"/>
                    <a:pt x="338" y="434"/>
                    <a:pt x="340" y="434"/>
                  </a:cubicBezTo>
                  <a:cubicBezTo>
                    <a:pt x="341" y="434"/>
                    <a:pt x="342" y="434"/>
                    <a:pt x="343" y="433"/>
                  </a:cubicBezTo>
                  <a:cubicBezTo>
                    <a:pt x="346" y="432"/>
                    <a:pt x="347" y="428"/>
                    <a:pt x="345" y="425"/>
                  </a:cubicBezTo>
                  <a:cubicBezTo>
                    <a:pt x="344" y="423"/>
                    <a:pt x="342" y="422"/>
                    <a:pt x="340" y="422"/>
                  </a:cubicBezTo>
                  <a:moveTo>
                    <a:pt x="112" y="416"/>
                  </a:moveTo>
                  <a:cubicBezTo>
                    <a:pt x="110" y="416"/>
                    <a:pt x="108" y="417"/>
                    <a:pt x="106" y="419"/>
                  </a:cubicBezTo>
                  <a:cubicBezTo>
                    <a:pt x="105" y="422"/>
                    <a:pt x="106" y="426"/>
                    <a:pt x="108" y="427"/>
                  </a:cubicBezTo>
                  <a:cubicBezTo>
                    <a:pt x="109" y="428"/>
                    <a:pt x="110" y="428"/>
                    <a:pt x="112" y="428"/>
                  </a:cubicBezTo>
                  <a:cubicBezTo>
                    <a:pt x="114" y="428"/>
                    <a:pt x="116" y="427"/>
                    <a:pt x="117" y="425"/>
                  </a:cubicBezTo>
                  <a:cubicBezTo>
                    <a:pt x="118" y="423"/>
                    <a:pt x="118" y="419"/>
                    <a:pt x="115" y="417"/>
                  </a:cubicBezTo>
                  <a:cubicBezTo>
                    <a:pt x="114" y="417"/>
                    <a:pt x="113" y="416"/>
                    <a:pt x="112" y="416"/>
                  </a:cubicBezTo>
                  <a:moveTo>
                    <a:pt x="360" y="409"/>
                  </a:moveTo>
                  <a:cubicBezTo>
                    <a:pt x="359" y="409"/>
                    <a:pt x="358" y="410"/>
                    <a:pt x="357" y="410"/>
                  </a:cubicBezTo>
                  <a:cubicBezTo>
                    <a:pt x="354" y="412"/>
                    <a:pt x="353" y="416"/>
                    <a:pt x="355" y="419"/>
                  </a:cubicBezTo>
                  <a:cubicBezTo>
                    <a:pt x="356" y="420"/>
                    <a:pt x="358" y="421"/>
                    <a:pt x="360" y="421"/>
                  </a:cubicBezTo>
                  <a:cubicBezTo>
                    <a:pt x="361" y="421"/>
                    <a:pt x="363" y="421"/>
                    <a:pt x="364" y="420"/>
                  </a:cubicBezTo>
                  <a:cubicBezTo>
                    <a:pt x="366" y="418"/>
                    <a:pt x="367" y="415"/>
                    <a:pt x="365" y="412"/>
                  </a:cubicBezTo>
                  <a:cubicBezTo>
                    <a:pt x="364" y="410"/>
                    <a:pt x="362" y="409"/>
                    <a:pt x="360" y="409"/>
                  </a:cubicBezTo>
                  <a:moveTo>
                    <a:pt x="92" y="402"/>
                  </a:moveTo>
                  <a:cubicBezTo>
                    <a:pt x="90" y="402"/>
                    <a:pt x="88" y="403"/>
                    <a:pt x="87" y="405"/>
                  </a:cubicBezTo>
                  <a:cubicBezTo>
                    <a:pt x="85" y="407"/>
                    <a:pt x="86" y="411"/>
                    <a:pt x="88" y="413"/>
                  </a:cubicBezTo>
                  <a:cubicBezTo>
                    <a:pt x="89" y="414"/>
                    <a:pt x="91" y="414"/>
                    <a:pt x="92" y="414"/>
                  </a:cubicBezTo>
                  <a:cubicBezTo>
                    <a:pt x="94" y="414"/>
                    <a:pt x="96" y="414"/>
                    <a:pt x="97" y="412"/>
                  </a:cubicBezTo>
                  <a:cubicBezTo>
                    <a:pt x="99" y="410"/>
                    <a:pt x="98" y="406"/>
                    <a:pt x="96" y="404"/>
                  </a:cubicBezTo>
                  <a:cubicBezTo>
                    <a:pt x="95" y="403"/>
                    <a:pt x="93" y="402"/>
                    <a:pt x="92" y="402"/>
                  </a:cubicBezTo>
                  <a:moveTo>
                    <a:pt x="379" y="395"/>
                  </a:moveTo>
                  <a:cubicBezTo>
                    <a:pt x="378" y="395"/>
                    <a:pt x="376" y="395"/>
                    <a:pt x="375" y="396"/>
                  </a:cubicBezTo>
                  <a:cubicBezTo>
                    <a:pt x="372" y="398"/>
                    <a:pt x="372" y="402"/>
                    <a:pt x="374" y="405"/>
                  </a:cubicBezTo>
                  <a:cubicBezTo>
                    <a:pt x="376" y="406"/>
                    <a:pt x="377" y="407"/>
                    <a:pt x="379" y="407"/>
                  </a:cubicBezTo>
                  <a:cubicBezTo>
                    <a:pt x="380" y="407"/>
                    <a:pt x="382" y="406"/>
                    <a:pt x="383" y="405"/>
                  </a:cubicBezTo>
                  <a:cubicBezTo>
                    <a:pt x="385" y="403"/>
                    <a:pt x="386" y="399"/>
                    <a:pt x="383" y="397"/>
                  </a:cubicBezTo>
                  <a:cubicBezTo>
                    <a:pt x="382" y="395"/>
                    <a:pt x="381" y="395"/>
                    <a:pt x="379" y="395"/>
                  </a:cubicBezTo>
                  <a:moveTo>
                    <a:pt x="74" y="387"/>
                  </a:moveTo>
                  <a:cubicBezTo>
                    <a:pt x="72" y="387"/>
                    <a:pt x="71" y="387"/>
                    <a:pt x="70" y="389"/>
                  </a:cubicBezTo>
                  <a:cubicBezTo>
                    <a:pt x="67" y="391"/>
                    <a:pt x="67" y="395"/>
                    <a:pt x="70" y="397"/>
                  </a:cubicBezTo>
                  <a:cubicBezTo>
                    <a:pt x="71" y="398"/>
                    <a:pt x="72" y="399"/>
                    <a:pt x="74" y="399"/>
                  </a:cubicBezTo>
                  <a:cubicBezTo>
                    <a:pt x="76" y="399"/>
                    <a:pt x="77" y="398"/>
                    <a:pt x="78" y="397"/>
                  </a:cubicBezTo>
                  <a:cubicBezTo>
                    <a:pt x="81" y="395"/>
                    <a:pt x="80" y="391"/>
                    <a:pt x="78" y="388"/>
                  </a:cubicBezTo>
                  <a:cubicBezTo>
                    <a:pt x="77" y="387"/>
                    <a:pt x="75" y="387"/>
                    <a:pt x="74" y="387"/>
                  </a:cubicBezTo>
                  <a:moveTo>
                    <a:pt x="396" y="378"/>
                  </a:moveTo>
                  <a:cubicBezTo>
                    <a:pt x="394" y="378"/>
                    <a:pt x="393" y="378"/>
                    <a:pt x="392" y="380"/>
                  </a:cubicBezTo>
                  <a:cubicBezTo>
                    <a:pt x="389" y="382"/>
                    <a:pt x="390" y="386"/>
                    <a:pt x="392" y="388"/>
                  </a:cubicBezTo>
                  <a:cubicBezTo>
                    <a:pt x="393" y="389"/>
                    <a:pt x="395" y="390"/>
                    <a:pt x="396" y="390"/>
                  </a:cubicBezTo>
                  <a:cubicBezTo>
                    <a:pt x="398" y="390"/>
                    <a:pt x="399" y="389"/>
                    <a:pt x="400" y="388"/>
                  </a:cubicBezTo>
                  <a:cubicBezTo>
                    <a:pt x="403" y="385"/>
                    <a:pt x="403" y="382"/>
                    <a:pt x="400" y="379"/>
                  </a:cubicBezTo>
                  <a:cubicBezTo>
                    <a:pt x="399" y="378"/>
                    <a:pt x="398" y="378"/>
                    <a:pt x="396" y="378"/>
                  </a:cubicBezTo>
                  <a:moveTo>
                    <a:pt x="58" y="369"/>
                  </a:moveTo>
                  <a:cubicBezTo>
                    <a:pt x="56" y="369"/>
                    <a:pt x="55" y="370"/>
                    <a:pt x="54" y="371"/>
                  </a:cubicBezTo>
                  <a:cubicBezTo>
                    <a:pt x="51" y="373"/>
                    <a:pt x="51" y="376"/>
                    <a:pt x="53" y="379"/>
                  </a:cubicBezTo>
                  <a:cubicBezTo>
                    <a:pt x="54" y="380"/>
                    <a:pt x="56" y="381"/>
                    <a:pt x="58" y="381"/>
                  </a:cubicBezTo>
                  <a:cubicBezTo>
                    <a:pt x="59" y="381"/>
                    <a:pt x="60" y="381"/>
                    <a:pt x="62" y="380"/>
                  </a:cubicBezTo>
                  <a:cubicBezTo>
                    <a:pt x="64" y="378"/>
                    <a:pt x="64" y="374"/>
                    <a:pt x="62" y="371"/>
                  </a:cubicBezTo>
                  <a:cubicBezTo>
                    <a:pt x="61" y="370"/>
                    <a:pt x="59" y="369"/>
                    <a:pt x="58" y="369"/>
                  </a:cubicBezTo>
                  <a:moveTo>
                    <a:pt x="411" y="359"/>
                  </a:moveTo>
                  <a:cubicBezTo>
                    <a:pt x="410" y="359"/>
                    <a:pt x="408" y="360"/>
                    <a:pt x="407" y="362"/>
                  </a:cubicBezTo>
                  <a:cubicBezTo>
                    <a:pt x="407" y="362"/>
                    <a:pt x="407" y="362"/>
                    <a:pt x="407" y="362"/>
                  </a:cubicBezTo>
                  <a:cubicBezTo>
                    <a:pt x="405" y="365"/>
                    <a:pt x="405" y="368"/>
                    <a:pt x="408" y="370"/>
                  </a:cubicBezTo>
                  <a:cubicBezTo>
                    <a:pt x="409" y="371"/>
                    <a:pt x="410" y="371"/>
                    <a:pt x="411" y="371"/>
                  </a:cubicBezTo>
                  <a:cubicBezTo>
                    <a:pt x="413" y="371"/>
                    <a:pt x="415" y="371"/>
                    <a:pt x="416" y="369"/>
                  </a:cubicBezTo>
                  <a:cubicBezTo>
                    <a:pt x="416" y="369"/>
                    <a:pt x="416" y="369"/>
                    <a:pt x="416" y="369"/>
                  </a:cubicBezTo>
                  <a:cubicBezTo>
                    <a:pt x="418" y="366"/>
                    <a:pt x="418" y="363"/>
                    <a:pt x="415" y="361"/>
                  </a:cubicBezTo>
                  <a:cubicBezTo>
                    <a:pt x="414" y="360"/>
                    <a:pt x="413" y="359"/>
                    <a:pt x="411" y="359"/>
                  </a:cubicBezTo>
                  <a:moveTo>
                    <a:pt x="43" y="350"/>
                  </a:moveTo>
                  <a:cubicBezTo>
                    <a:pt x="42" y="350"/>
                    <a:pt x="41" y="350"/>
                    <a:pt x="40" y="351"/>
                  </a:cubicBezTo>
                  <a:cubicBezTo>
                    <a:pt x="37" y="353"/>
                    <a:pt x="37" y="357"/>
                    <a:pt x="38" y="359"/>
                  </a:cubicBezTo>
                  <a:cubicBezTo>
                    <a:pt x="38" y="359"/>
                    <a:pt x="38" y="359"/>
                    <a:pt x="38" y="359"/>
                  </a:cubicBezTo>
                  <a:cubicBezTo>
                    <a:pt x="40" y="361"/>
                    <a:pt x="41" y="362"/>
                    <a:pt x="43" y="362"/>
                  </a:cubicBezTo>
                  <a:cubicBezTo>
                    <a:pt x="45" y="362"/>
                    <a:pt x="46" y="362"/>
                    <a:pt x="47" y="361"/>
                  </a:cubicBezTo>
                  <a:cubicBezTo>
                    <a:pt x="49" y="359"/>
                    <a:pt x="50" y="355"/>
                    <a:pt x="48" y="353"/>
                  </a:cubicBezTo>
                  <a:cubicBezTo>
                    <a:pt x="47" y="351"/>
                    <a:pt x="45" y="350"/>
                    <a:pt x="43" y="350"/>
                  </a:cubicBezTo>
                  <a:moveTo>
                    <a:pt x="425" y="339"/>
                  </a:moveTo>
                  <a:cubicBezTo>
                    <a:pt x="423" y="339"/>
                    <a:pt x="421" y="341"/>
                    <a:pt x="419" y="342"/>
                  </a:cubicBezTo>
                  <a:cubicBezTo>
                    <a:pt x="418" y="345"/>
                    <a:pt x="419" y="349"/>
                    <a:pt x="422" y="351"/>
                  </a:cubicBezTo>
                  <a:cubicBezTo>
                    <a:pt x="422" y="351"/>
                    <a:pt x="424" y="351"/>
                    <a:pt x="425" y="351"/>
                  </a:cubicBezTo>
                  <a:cubicBezTo>
                    <a:pt x="427" y="351"/>
                    <a:pt x="429" y="350"/>
                    <a:pt x="430" y="349"/>
                  </a:cubicBezTo>
                  <a:cubicBezTo>
                    <a:pt x="431" y="346"/>
                    <a:pt x="430" y="342"/>
                    <a:pt x="428" y="340"/>
                  </a:cubicBezTo>
                  <a:cubicBezTo>
                    <a:pt x="427" y="340"/>
                    <a:pt x="426" y="339"/>
                    <a:pt x="425" y="339"/>
                  </a:cubicBezTo>
                  <a:moveTo>
                    <a:pt x="31" y="329"/>
                  </a:moveTo>
                  <a:cubicBezTo>
                    <a:pt x="30" y="329"/>
                    <a:pt x="29" y="330"/>
                    <a:pt x="28" y="330"/>
                  </a:cubicBezTo>
                  <a:cubicBezTo>
                    <a:pt x="25" y="332"/>
                    <a:pt x="24" y="335"/>
                    <a:pt x="26" y="338"/>
                  </a:cubicBezTo>
                  <a:cubicBezTo>
                    <a:pt x="27" y="340"/>
                    <a:pt x="29" y="341"/>
                    <a:pt x="31" y="341"/>
                  </a:cubicBezTo>
                  <a:cubicBezTo>
                    <a:pt x="32" y="341"/>
                    <a:pt x="33" y="341"/>
                    <a:pt x="34" y="341"/>
                  </a:cubicBezTo>
                  <a:cubicBezTo>
                    <a:pt x="37" y="339"/>
                    <a:pt x="38" y="336"/>
                    <a:pt x="36" y="333"/>
                  </a:cubicBezTo>
                  <a:cubicBezTo>
                    <a:pt x="35" y="331"/>
                    <a:pt x="33" y="329"/>
                    <a:pt x="31" y="329"/>
                  </a:cubicBezTo>
                  <a:moveTo>
                    <a:pt x="436" y="318"/>
                  </a:moveTo>
                  <a:cubicBezTo>
                    <a:pt x="433" y="318"/>
                    <a:pt x="431" y="320"/>
                    <a:pt x="430" y="322"/>
                  </a:cubicBezTo>
                  <a:cubicBezTo>
                    <a:pt x="429" y="325"/>
                    <a:pt x="430" y="328"/>
                    <a:pt x="433" y="330"/>
                  </a:cubicBezTo>
                  <a:cubicBezTo>
                    <a:pt x="434" y="330"/>
                    <a:pt x="435" y="330"/>
                    <a:pt x="436" y="330"/>
                  </a:cubicBezTo>
                  <a:cubicBezTo>
                    <a:pt x="438" y="330"/>
                    <a:pt x="440" y="329"/>
                    <a:pt x="441" y="327"/>
                  </a:cubicBezTo>
                  <a:cubicBezTo>
                    <a:pt x="441" y="327"/>
                    <a:pt x="441" y="327"/>
                    <a:pt x="441" y="327"/>
                  </a:cubicBezTo>
                  <a:cubicBezTo>
                    <a:pt x="442" y="324"/>
                    <a:pt x="441" y="320"/>
                    <a:pt x="438" y="319"/>
                  </a:cubicBezTo>
                  <a:cubicBezTo>
                    <a:pt x="437" y="318"/>
                    <a:pt x="436" y="318"/>
                    <a:pt x="436" y="318"/>
                  </a:cubicBezTo>
                  <a:moveTo>
                    <a:pt x="21" y="308"/>
                  </a:moveTo>
                  <a:cubicBezTo>
                    <a:pt x="20" y="308"/>
                    <a:pt x="20" y="308"/>
                    <a:pt x="19" y="308"/>
                  </a:cubicBezTo>
                  <a:cubicBezTo>
                    <a:pt x="16" y="309"/>
                    <a:pt x="14" y="313"/>
                    <a:pt x="16" y="316"/>
                  </a:cubicBezTo>
                  <a:cubicBezTo>
                    <a:pt x="17" y="318"/>
                    <a:pt x="19" y="320"/>
                    <a:pt x="21" y="320"/>
                  </a:cubicBezTo>
                  <a:cubicBezTo>
                    <a:pt x="22" y="320"/>
                    <a:pt x="23" y="319"/>
                    <a:pt x="23" y="319"/>
                  </a:cubicBezTo>
                  <a:cubicBezTo>
                    <a:pt x="26" y="318"/>
                    <a:pt x="28" y="315"/>
                    <a:pt x="27" y="311"/>
                  </a:cubicBezTo>
                  <a:cubicBezTo>
                    <a:pt x="27" y="311"/>
                    <a:pt x="27" y="311"/>
                    <a:pt x="27" y="311"/>
                  </a:cubicBezTo>
                  <a:cubicBezTo>
                    <a:pt x="26" y="309"/>
                    <a:pt x="24" y="308"/>
                    <a:pt x="21" y="308"/>
                  </a:cubicBezTo>
                  <a:moveTo>
                    <a:pt x="444" y="296"/>
                  </a:moveTo>
                  <a:cubicBezTo>
                    <a:pt x="442" y="296"/>
                    <a:pt x="439" y="298"/>
                    <a:pt x="439" y="300"/>
                  </a:cubicBezTo>
                  <a:cubicBezTo>
                    <a:pt x="438" y="303"/>
                    <a:pt x="439" y="307"/>
                    <a:pt x="442" y="308"/>
                  </a:cubicBezTo>
                  <a:cubicBezTo>
                    <a:pt x="443" y="308"/>
                    <a:pt x="444" y="308"/>
                    <a:pt x="444" y="308"/>
                  </a:cubicBezTo>
                  <a:cubicBezTo>
                    <a:pt x="447" y="308"/>
                    <a:pt x="449" y="306"/>
                    <a:pt x="450" y="304"/>
                  </a:cubicBezTo>
                  <a:cubicBezTo>
                    <a:pt x="451" y="301"/>
                    <a:pt x="449" y="297"/>
                    <a:pt x="446" y="296"/>
                  </a:cubicBezTo>
                  <a:cubicBezTo>
                    <a:pt x="446" y="296"/>
                    <a:pt x="445" y="296"/>
                    <a:pt x="444" y="296"/>
                  </a:cubicBezTo>
                  <a:moveTo>
                    <a:pt x="14" y="285"/>
                  </a:moveTo>
                  <a:cubicBezTo>
                    <a:pt x="13" y="285"/>
                    <a:pt x="13" y="285"/>
                    <a:pt x="12" y="285"/>
                  </a:cubicBezTo>
                  <a:cubicBezTo>
                    <a:pt x="9" y="286"/>
                    <a:pt x="7" y="289"/>
                    <a:pt x="8" y="292"/>
                  </a:cubicBezTo>
                  <a:cubicBezTo>
                    <a:pt x="9" y="295"/>
                    <a:pt x="11" y="297"/>
                    <a:pt x="14" y="297"/>
                  </a:cubicBezTo>
                  <a:cubicBezTo>
                    <a:pt x="14" y="297"/>
                    <a:pt x="15" y="297"/>
                    <a:pt x="15" y="297"/>
                  </a:cubicBezTo>
                  <a:cubicBezTo>
                    <a:pt x="18" y="296"/>
                    <a:pt x="20" y="293"/>
                    <a:pt x="19" y="289"/>
                  </a:cubicBezTo>
                  <a:cubicBezTo>
                    <a:pt x="19" y="287"/>
                    <a:pt x="16" y="285"/>
                    <a:pt x="14" y="285"/>
                  </a:cubicBezTo>
                  <a:moveTo>
                    <a:pt x="451" y="273"/>
                  </a:moveTo>
                  <a:cubicBezTo>
                    <a:pt x="448" y="273"/>
                    <a:pt x="445" y="275"/>
                    <a:pt x="445" y="278"/>
                  </a:cubicBezTo>
                  <a:cubicBezTo>
                    <a:pt x="444" y="281"/>
                    <a:pt x="446" y="284"/>
                    <a:pt x="449" y="285"/>
                  </a:cubicBezTo>
                  <a:cubicBezTo>
                    <a:pt x="450" y="285"/>
                    <a:pt x="450" y="285"/>
                    <a:pt x="451" y="285"/>
                  </a:cubicBezTo>
                  <a:cubicBezTo>
                    <a:pt x="453" y="285"/>
                    <a:pt x="456" y="283"/>
                    <a:pt x="457" y="280"/>
                  </a:cubicBezTo>
                  <a:cubicBezTo>
                    <a:pt x="457" y="277"/>
                    <a:pt x="455" y="274"/>
                    <a:pt x="452" y="273"/>
                  </a:cubicBezTo>
                  <a:cubicBezTo>
                    <a:pt x="451" y="273"/>
                    <a:pt x="451" y="273"/>
                    <a:pt x="451" y="273"/>
                  </a:cubicBezTo>
                  <a:moveTo>
                    <a:pt x="9" y="262"/>
                  </a:moveTo>
                  <a:cubicBezTo>
                    <a:pt x="8" y="262"/>
                    <a:pt x="8" y="262"/>
                    <a:pt x="8" y="262"/>
                  </a:cubicBezTo>
                  <a:cubicBezTo>
                    <a:pt x="4" y="262"/>
                    <a:pt x="2" y="265"/>
                    <a:pt x="3" y="268"/>
                  </a:cubicBezTo>
                  <a:cubicBezTo>
                    <a:pt x="3" y="271"/>
                    <a:pt x="6" y="274"/>
                    <a:pt x="9" y="274"/>
                  </a:cubicBezTo>
                  <a:cubicBezTo>
                    <a:pt x="9" y="274"/>
                    <a:pt x="9" y="273"/>
                    <a:pt x="10" y="273"/>
                  </a:cubicBezTo>
                  <a:cubicBezTo>
                    <a:pt x="13" y="273"/>
                    <a:pt x="15" y="270"/>
                    <a:pt x="14" y="267"/>
                  </a:cubicBezTo>
                  <a:cubicBezTo>
                    <a:pt x="14" y="267"/>
                    <a:pt x="14" y="267"/>
                    <a:pt x="14" y="267"/>
                  </a:cubicBezTo>
                  <a:cubicBezTo>
                    <a:pt x="14" y="264"/>
                    <a:pt x="11" y="262"/>
                    <a:pt x="9" y="262"/>
                  </a:cubicBezTo>
                  <a:moveTo>
                    <a:pt x="454" y="249"/>
                  </a:moveTo>
                  <a:cubicBezTo>
                    <a:pt x="451" y="249"/>
                    <a:pt x="449" y="251"/>
                    <a:pt x="448" y="255"/>
                  </a:cubicBezTo>
                  <a:cubicBezTo>
                    <a:pt x="448" y="258"/>
                    <a:pt x="450" y="261"/>
                    <a:pt x="454" y="261"/>
                  </a:cubicBezTo>
                  <a:cubicBezTo>
                    <a:pt x="454" y="261"/>
                    <a:pt x="454" y="261"/>
                    <a:pt x="454" y="261"/>
                  </a:cubicBezTo>
                  <a:cubicBezTo>
                    <a:pt x="457" y="261"/>
                    <a:pt x="460" y="259"/>
                    <a:pt x="460" y="256"/>
                  </a:cubicBezTo>
                  <a:cubicBezTo>
                    <a:pt x="460" y="256"/>
                    <a:pt x="460" y="256"/>
                    <a:pt x="460" y="256"/>
                  </a:cubicBezTo>
                  <a:cubicBezTo>
                    <a:pt x="461" y="253"/>
                    <a:pt x="458" y="250"/>
                    <a:pt x="455" y="249"/>
                  </a:cubicBezTo>
                  <a:cubicBezTo>
                    <a:pt x="455" y="249"/>
                    <a:pt x="455" y="249"/>
                    <a:pt x="454" y="249"/>
                  </a:cubicBezTo>
                  <a:moveTo>
                    <a:pt x="6" y="238"/>
                  </a:moveTo>
                  <a:cubicBezTo>
                    <a:pt x="6" y="238"/>
                    <a:pt x="6" y="238"/>
                    <a:pt x="6" y="238"/>
                  </a:cubicBezTo>
                  <a:cubicBezTo>
                    <a:pt x="2" y="238"/>
                    <a:pt x="0" y="241"/>
                    <a:pt x="0" y="244"/>
                  </a:cubicBezTo>
                  <a:cubicBezTo>
                    <a:pt x="0" y="247"/>
                    <a:pt x="3" y="250"/>
                    <a:pt x="6" y="250"/>
                  </a:cubicBezTo>
                  <a:cubicBezTo>
                    <a:pt x="6" y="250"/>
                    <a:pt x="6" y="250"/>
                    <a:pt x="6" y="250"/>
                  </a:cubicBezTo>
                  <a:cubicBezTo>
                    <a:pt x="10" y="250"/>
                    <a:pt x="12" y="247"/>
                    <a:pt x="12" y="243"/>
                  </a:cubicBezTo>
                  <a:cubicBezTo>
                    <a:pt x="12" y="243"/>
                    <a:pt x="12" y="243"/>
                    <a:pt x="12" y="243"/>
                  </a:cubicBezTo>
                  <a:cubicBezTo>
                    <a:pt x="12" y="240"/>
                    <a:pt x="9" y="238"/>
                    <a:pt x="6" y="238"/>
                  </a:cubicBezTo>
                  <a:moveTo>
                    <a:pt x="456" y="224"/>
                  </a:moveTo>
                  <a:cubicBezTo>
                    <a:pt x="456" y="224"/>
                    <a:pt x="456" y="224"/>
                    <a:pt x="456" y="224"/>
                  </a:cubicBezTo>
                  <a:cubicBezTo>
                    <a:pt x="452" y="224"/>
                    <a:pt x="450" y="227"/>
                    <a:pt x="450" y="230"/>
                  </a:cubicBezTo>
                  <a:cubicBezTo>
                    <a:pt x="450" y="231"/>
                    <a:pt x="450" y="231"/>
                    <a:pt x="450" y="231"/>
                  </a:cubicBezTo>
                  <a:cubicBezTo>
                    <a:pt x="450" y="231"/>
                    <a:pt x="450" y="231"/>
                    <a:pt x="450" y="231"/>
                  </a:cubicBezTo>
                  <a:cubicBezTo>
                    <a:pt x="450" y="235"/>
                    <a:pt x="452" y="237"/>
                    <a:pt x="456" y="237"/>
                  </a:cubicBezTo>
                  <a:cubicBezTo>
                    <a:pt x="459" y="237"/>
                    <a:pt x="462" y="235"/>
                    <a:pt x="462" y="231"/>
                  </a:cubicBezTo>
                  <a:cubicBezTo>
                    <a:pt x="462" y="231"/>
                    <a:pt x="462" y="231"/>
                    <a:pt x="462" y="231"/>
                  </a:cubicBezTo>
                  <a:cubicBezTo>
                    <a:pt x="462" y="231"/>
                    <a:pt x="462" y="231"/>
                    <a:pt x="462" y="230"/>
                  </a:cubicBezTo>
                  <a:cubicBezTo>
                    <a:pt x="462" y="227"/>
                    <a:pt x="459" y="224"/>
                    <a:pt x="456" y="224"/>
                  </a:cubicBezTo>
                  <a:moveTo>
                    <a:pt x="6" y="214"/>
                  </a:moveTo>
                  <a:cubicBezTo>
                    <a:pt x="3" y="214"/>
                    <a:pt x="0" y="216"/>
                    <a:pt x="0" y="219"/>
                  </a:cubicBezTo>
                  <a:cubicBezTo>
                    <a:pt x="0" y="223"/>
                    <a:pt x="2" y="226"/>
                    <a:pt x="6" y="226"/>
                  </a:cubicBezTo>
                  <a:cubicBezTo>
                    <a:pt x="6" y="226"/>
                    <a:pt x="6" y="226"/>
                    <a:pt x="6" y="226"/>
                  </a:cubicBezTo>
                  <a:cubicBezTo>
                    <a:pt x="9" y="226"/>
                    <a:pt x="12" y="223"/>
                    <a:pt x="12" y="220"/>
                  </a:cubicBezTo>
                  <a:cubicBezTo>
                    <a:pt x="12" y="217"/>
                    <a:pt x="10" y="214"/>
                    <a:pt x="6" y="214"/>
                  </a:cubicBezTo>
                  <a:cubicBezTo>
                    <a:pt x="6" y="214"/>
                    <a:pt x="6" y="214"/>
                    <a:pt x="6" y="214"/>
                  </a:cubicBezTo>
                  <a:moveTo>
                    <a:pt x="454" y="200"/>
                  </a:moveTo>
                  <a:cubicBezTo>
                    <a:pt x="454" y="200"/>
                    <a:pt x="454" y="200"/>
                    <a:pt x="454" y="201"/>
                  </a:cubicBezTo>
                  <a:cubicBezTo>
                    <a:pt x="450" y="201"/>
                    <a:pt x="448" y="204"/>
                    <a:pt x="448" y="207"/>
                  </a:cubicBezTo>
                  <a:cubicBezTo>
                    <a:pt x="449" y="210"/>
                    <a:pt x="451" y="212"/>
                    <a:pt x="454" y="212"/>
                  </a:cubicBezTo>
                  <a:cubicBezTo>
                    <a:pt x="455" y="212"/>
                    <a:pt x="455" y="212"/>
                    <a:pt x="455" y="212"/>
                  </a:cubicBezTo>
                  <a:cubicBezTo>
                    <a:pt x="458" y="212"/>
                    <a:pt x="461" y="209"/>
                    <a:pt x="460" y="206"/>
                  </a:cubicBezTo>
                  <a:cubicBezTo>
                    <a:pt x="460" y="203"/>
                    <a:pt x="457" y="200"/>
                    <a:pt x="454" y="200"/>
                  </a:cubicBezTo>
                  <a:moveTo>
                    <a:pt x="8" y="190"/>
                  </a:moveTo>
                  <a:cubicBezTo>
                    <a:pt x="6" y="190"/>
                    <a:pt x="3" y="192"/>
                    <a:pt x="3" y="195"/>
                  </a:cubicBezTo>
                  <a:cubicBezTo>
                    <a:pt x="2" y="198"/>
                    <a:pt x="4" y="201"/>
                    <a:pt x="7" y="202"/>
                  </a:cubicBezTo>
                  <a:cubicBezTo>
                    <a:pt x="8" y="202"/>
                    <a:pt x="8" y="202"/>
                    <a:pt x="8" y="202"/>
                  </a:cubicBezTo>
                  <a:cubicBezTo>
                    <a:pt x="11" y="202"/>
                    <a:pt x="14" y="200"/>
                    <a:pt x="14" y="197"/>
                  </a:cubicBezTo>
                  <a:cubicBezTo>
                    <a:pt x="15" y="194"/>
                    <a:pt x="13" y="191"/>
                    <a:pt x="9" y="190"/>
                  </a:cubicBezTo>
                  <a:cubicBezTo>
                    <a:pt x="9" y="190"/>
                    <a:pt x="9" y="190"/>
                    <a:pt x="8" y="190"/>
                  </a:cubicBezTo>
                  <a:moveTo>
                    <a:pt x="450" y="177"/>
                  </a:moveTo>
                  <a:cubicBezTo>
                    <a:pt x="450" y="177"/>
                    <a:pt x="450" y="177"/>
                    <a:pt x="449" y="177"/>
                  </a:cubicBezTo>
                  <a:cubicBezTo>
                    <a:pt x="446" y="178"/>
                    <a:pt x="444" y="181"/>
                    <a:pt x="445" y="184"/>
                  </a:cubicBezTo>
                  <a:cubicBezTo>
                    <a:pt x="445" y="187"/>
                    <a:pt x="448" y="189"/>
                    <a:pt x="450" y="189"/>
                  </a:cubicBezTo>
                  <a:cubicBezTo>
                    <a:pt x="451" y="189"/>
                    <a:pt x="451" y="189"/>
                    <a:pt x="452" y="189"/>
                  </a:cubicBezTo>
                  <a:cubicBezTo>
                    <a:pt x="455" y="188"/>
                    <a:pt x="457" y="185"/>
                    <a:pt x="456" y="182"/>
                  </a:cubicBezTo>
                  <a:cubicBezTo>
                    <a:pt x="456" y="179"/>
                    <a:pt x="453" y="177"/>
                    <a:pt x="450" y="177"/>
                  </a:cubicBezTo>
                  <a:moveTo>
                    <a:pt x="13" y="167"/>
                  </a:moveTo>
                  <a:cubicBezTo>
                    <a:pt x="11" y="167"/>
                    <a:pt x="8" y="168"/>
                    <a:pt x="8" y="171"/>
                  </a:cubicBezTo>
                  <a:cubicBezTo>
                    <a:pt x="7" y="174"/>
                    <a:pt x="9" y="177"/>
                    <a:pt x="12" y="178"/>
                  </a:cubicBezTo>
                  <a:cubicBezTo>
                    <a:pt x="12" y="178"/>
                    <a:pt x="13" y="179"/>
                    <a:pt x="13" y="179"/>
                  </a:cubicBezTo>
                  <a:cubicBezTo>
                    <a:pt x="16" y="179"/>
                    <a:pt x="18" y="177"/>
                    <a:pt x="19" y="174"/>
                  </a:cubicBezTo>
                  <a:cubicBezTo>
                    <a:pt x="20" y="171"/>
                    <a:pt x="18" y="168"/>
                    <a:pt x="15" y="167"/>
                  </a:cubicBezTo>
                  <a:cubicBezTo>
                    <a:pt x="14" y="167"/>
                    <a:pt x="14" y="167"/>
                    <a:pt x="13" y="167"/>
                  </a:cubicBezTo>
                  <a:moveTo>
                    <a:pt x="444" y="154"/>
                  </a:moveTo>
                  <a:cubicBezTo>
                    <a:pt x="443" y="154"/>
                    <a:pt x="443" y="154"/>
                    <a:pt x="442" y="154"/>
                  </a:cubicBezTo>
                  <a:cubicBezTo>
                    <a:pt x="439" y="155"/>
                    <a:pt x="437" y="159"/>
                    <a:pt x="438" y="162"/>
                  </a:cubicBezTo>
                  <a:cubicBezTo>
                    <a:pt x="439" y="164"/>
                    <a:pt x="442" y="166"/>
                    <a:pt x="444" y="166"/>
                  </a:cubicBezTo>
                  <a:cubicBezTo>
                    <a:pt x="445" y="166"/>
                    <a:pt x="445" y="166"/>
                    <a:pt x="446" y="165"/>
                  </a:cubicBezTo>
                  <a:cubicBezTo>
                    <a:pt x="449" y="164"/>
                    <a:pt x="451" y="161"/>
                    <a:pt x="450" y="158"/>
                  </a:cubicBezTo>
                  <a:cubicBezTo>
                    <a:pt x="449" y="155"/>
                    <a:pt x="447" y="154"/>
                    <a:pt x="444" y="154"/>
                  </a:cubicBezTo>
                  <a:moveTo>
                    <a:pt x="21" y="144"/>
                  </a:moveTo>
                  <a:cubicBezTo>
                    <a:pt x="18" y="144"/>
                    <a:pt x="16" y="145"/>
                    <a:pt x="15" y="148"/>
                  </a:cubicBezTo>
                  <a:cubicBezTo>
                    <a:pt x="14" y="151"/>
                    <a:pt x="16" y="154"/>
                    <a:pt x="19" y="155"/>
                  </a:cubicBezTo>
                  <a:cubicBezTo>
                    <a:pt x="19" y="156"/>
                    <a:pt x="20" y="156"/>
                    <a:pt x="21" y="156"/>
                  </a:cubicBezTo>
                  <a:cubicBezTo>
                    <a:pt x="23" y="156"/>
                    <a:pt x="26" y="154"/>
                    <a:pt x="26" y="152"/>
                  </a:cubicBezTo>
                  <a:cubicBezTo>
                    <a:pt x="28" y="149"/>
                    <a:pt x="26" y="145"/>
                    <a:pt x="23" y="144"/>
                  </a:cubicBezTo>
                  <a:cubicBezTo>
                    <a:pt x="22" y="144"/>
                    <a:pt x="22" y="144"/>
                    <a:pt x="21" y="144"/>
                  </a:cubicBezTo>
                  <a:moveTo>
                    <a:pt x="435" y="132"/>
                  </a:moveTo>
                  <a:cubicBezTo>
                    <a:pt x="434" y="132"/>
                    <a:pt x="434" y="132"/>
                    <a:pt x="433" y="132"/>
                  </a:cubicBezTo>
                  <a:cubicBezTo>
                    <a:pt x="430" y="133"/>
                    <a:pt x="428" y="137"/>
                    <a:pt x="430" y="140"/>
                  </a:cubicBezTo>
                  <a:cubicBezTo>
                    <a:pt x="430" y="140"/>
                    <a:pt x="430" y="140"/>
                    <a:pt x="430" y="140"/>
                  </a:cubicBezTo>
                  <a:cubicBezTo>
                    <a:pt x="431" y="142"/>
                    <a:pt x="433" y="144"/>
                    <a:pt x="435" y="144"/>
                  </a:cubicBezTo>
                  <a:cubicBezTo>
                    <a:pt x="436" y="144"/>
                    <a:pt x="437" y="143"/>
                    <a:pt x="438" y="143"/>
                  </a:cubicBezTo>
                  <a:cubicBezTo>
                    <a:pt x="441" y="142"/>
                    <a:pt x="442" y="138"/>
                    <a:pt x="441" y="135"/>
                  </a:cubicBezTo>
                  <a:cubicBezTo>
                    <a:pt x="440" y="133"/>
                    <a:pt x="438" y="132"/>
                    <a:pt x="435" y="132"/>
                  </a:cubicBezTo>
                  <a:moveTo>
                    <a:pt x="31" y="122"/>
                  </a:moveTo>
                  <a:cubicBezTo>
                    <a:pt x="29" y="122"/>
                    <a:pt x="26" y="123"/>
                    <a:pt x="25" y="125"/>
                  </a:cubicBezTo>
                  <a:cubicBezTo>
                    <a:pt x="24" y="128"/>
                    <a:pt x="25" y="132"/>
                    <a:pt x="28" y="133"/>
                  </a:cubicBezTo>
                  <a:cubicBezTo>
                    <a:pt x="29" y="134"/>
                    <a:pt x="30" y="134"/>
                    <a:pt x="31" y="134"/>
                  </a:cubicBezTo>
                  <a:cubicBezTo>
                    <a:pt x="33" y="134"/>
                    <a:pt x="35" y="133"/>
                    <a:pt x="36" y="131"/>
                  </a:cubicBezTo>
                  <a:cubicBezTo>
                    <a:pt x="38" y="128"/>
                    <a:pt x="36" y="124"/>
                    <a:pt x="33" y="123"/>
                  </a:cubicBezTo>
                  <a:cubicBezTo>
                    <a:pt x="33" y="122"/>
                    <a:pt x="32" y="122"/>
                    <a:pt x="31" y="122"/>
                  </a:cubicBezTo>
                  <a:moveTo>
                    <a:pt x="424" y="110"/>
                  </a:moveTo>
                  <a:cubicBezTo>
                    <a:pt x="423" y="110"/>
                    <a:pt x="422" y="111"/>
                    <a:pt x="421" y="111"/>
                  </a:cubicBezTo>
                  <a:cubicBezTo>
                    <a:pt x="418" y="113"/>
                    <a:pt x="417" y="117"/>
                    <a:pt x="419" y="119"/>
                  </a:cubicBezTo>
                  <a:cubicBezTo>
                    <a:pt x="420" y="121"/>
                    <a:pt x="422" y="122"/>
                    <a:pt x="424" y="122"/>
                  </a:cubicBezTo>
                  <a:cubicBezTo>
                    <a:pt x="425" y="122"/>
                    <a:pt x="426" y="122"/>
                    <a:pt x="427" y="122"/>
                  </a:cubicBezTo>
                  <a:cubicBezTo>
                    <a:pt x="430" y="120"/>
                    <a:pt x="431" y="116"/>
                    <a:pt x="429" y="113"/>
                  </a:cubicBezTo>
                  <a:cubicBezTo>
                    <a:pt x="428" y="111"/>
                    <a:pt x="426" y="110"/>
                    <a:pt x="424" y="110"/>
                  </a:cubicBezTo>
                  <a:moveTo>
                    <a:pt x="43" y="101"/>
                  </a:moveTo>
                  <a:cubicBezTo>
                    <a:pt x="41" y="101"/>
                    <a:pt x="39" y="102"/>
                    <a:pt x="38" y="104"/>
                  </a:cubicBezTo>
                  <a:cubicBezTo>
                    <a:pt x="36" y="107"/>
                    <a:pt x="37" y="111"/>
                    <a:pt x="40" y="112"/>
                  </a:cubicBezTo>
                  <a:cubicBezTo>
                    <a:pt x="41" y="113"/>
                    <a:pt x="42" y="113"/>
                    <a:pt x="43" y="113"/>
                  </a:cubicBezTo>
                  <a:cubicBezTo>
                    <a:pt x="45" y="113"/>
                    <a:pt x="47" y="112"/>
                    <a:pt x="48" y="111"/>
                  </a:cubicBezTo>
                  <a:cubicBezTo>
                    <a:pt x="50" y="108"/>
                    <a:pt x="49" y="104"/>
                    <a:pt x="46" y="102"/>
                  </a:cubicBezTo>
                  <a:cubicBezTo>
                    <a:pt x="45" y="102"/>
                    <a:pt x="44" y="101"/>
                    <a:pt x="43" y="101"/>
                  </a:cubicBezTo>
                  <a:moveTo>
                    <a:pt x="411" y="90"/>
                  </a:moveTo>
                  <a:cubicBezTo>
                    <a:pt x="410" y="90"/>
                    <a:pt x="408" y="91"/>
                    <a:pt x="407" y="92"/>
                  </a:cubicBezTo>
                  <a:cubicBezTo>
                    <a:pt x="405" y="94"/>
                    <a:pt x="404" y="97"/>
                    <a:pt x="406" y="100"/>
                  </a:cubicBezTo>
                  <a:cubicBezTo>
                    <a:pt x="407" y="102"/>
                    <a:pt x="409" y="102"/>
                    <a:pt x="411" y="102"/>
                  </a:cubicBezTo>
                  <a:cubicBezTo>
                    <a:pt x="412" y="102"/>
                    <a:pt x="413" y="102"/>
                    <a:pt x="414" y="101"/>
                  </a:cubicBezTo>
                  <a:cubicBezTo>
                    <a:pt x="417" y="99"/>
                    <a:pt x="418" y="96"/>
                    <a:pt x="416" y="93"/>
                  </a:cubicBezTo>
                  <a:cubicBezTo>
                    <a:pt x="414" y="91"/>
                    <a:pt x="413" y="90"/>
                    <a:pt x="411" y="90"/>
                  </a:cubicBezTo>
                  <a:moveTo>
                    <a:pt x="57" y="82"/>
                  </a:moveTo>
                  <a:cubicBezTo>
                    <a:pt x="55" y="82"/>
                    <a:pt x="54" y="83"/>
                    <a:pt x="52" y="84"/>
                  </a:cubicBezTo>
                  <a:cubicBezTo>
                    <a:pt x="52" y="84"/>
                    <a:pt x="52" y="84"/>
                    <a:pt x="52" y="84"/>
                  </a:cubicBezTo>
                  <a:cubicBezTo>
                    <a:pt x="50" y="87"/>
                    <a:pt x="51" y="91"/>
                    <a:pt x="53" y="93"/>
                  </a:cubicBezTo>
                  <a:cubicBezTo>
                    <a:pt x="54" y="94"/>
                    <a:pt x="56" y="94"/>
                    <a:pt x="57" y="94"/>
                  </a:cubicBezTo>
                  <a:cubicBezTo>
                    <a:pt x="59" y="94"/>
                    <a:pt x="61" y="93"/>
                    <a:pt x="62" y="92"/>
                  </a:cubicBezTo>
                  <a:cubicBezTo>
                    <a:pt x="62" y="92"/>
                    <a:pt x="62" y="92"/>
                    <a:pt x="62" y="92"/>
                  </a:cubicBezTo>
                  <a:cubicBezTo>
                    <a:pt x="64" y="89"/>
                    <a:pt x="63" y="86"/>
                    <a:pt x="61" y="83"/>
                  </a:cubicBezTo>
                  <a:cubicBezTo>
                    <a:pt x="60" y="83"/>
                    <a:pt x="58" y="82"/>
                    <a:pt x="57" y="82"/>
                  </a:cubicBezTo>
                  <a:moveTo>
                    <a:pt x="395" y="72"/>
                  </a:moveTo>
                  <a:cubicBezTo>
                    <a:pt x="394" y="72"/>
                    <a:pt x="393" y="73"/>
                    <a:pt x="391" y="74"/>
                  </a:cubicBezTo>
                  <a:cubicBezTo>
                    <a:pt x="389" y="76"/>
                    <a:pt x="389" y="80"/>
                    <a:pt x="391" y="82"/>
                  </a:cubicBezTo>
                  <a:cubicBezTo>
                    <a:pt x="391" y="82"/>
                    <a:pt x="391" y="82"/>
                    <a:pt x="391" y="82"/>
                  </a:cubicBezTo>
                  <a:cubicBezTo>
                    <a:pt x="392" y="83"/>
                    <a:pt x="394" y="84"/>
                    <a:pt x="395" y="84"/>
                  </a:cubicBezTo>
                  <a:cubicBezTo>
                    <a:pt x="397" y="84"/>
                    <a:pt x="398" y="84"/>
                    <a:pt x="400" y="82"/>
                  </a:cubicBezTo>
                  <a:cubicBezTo>
                    <a:pt x="402" y="80"/>
                    <a:pt x="402" y="76"/>
                    <a:pt x="400" y="74"/>
                  </a:cubicBezTo>
                  <a:cubicBezTo>
                    <a:pt x="399" y="73"/>
                    <a:pt x="397" y="72"/>
                    <a:pt x="395" y="72"/>
                  </a:cubicBezTo>
                  <a:moveTo>
                    <a:pt x="73" y="64"/>
                  </a:moveTo>
                  <a:cubicBezTo>
                    <a:pt x="72" y="64"/>
                    <a:pt x="70" y="65"/>
                    <a:pt x="69" y="66"/>
                  </a:cubicBezTo>
                  <a:cubicBezTo>
                    <a:pt x="69" y="66"/>
                    <a:pt x="69" y="66"/>
                    <a:pt x="69" y="66"/>
                  </a:cubicBezTo>
                  <a:cubicBezTo>
                    <a:pt x="67" y="69"/>
                    <a:pt x="67" y="72"/>
                    <a:pt x="69" y="75"/>
                  </a:cubicBezTo>
                  <a:cubicBezTo>
                    <a:pt x="70" y="76"/>
                    <a:pt x="72" y="76"/>
                    <a:pt x="73" y="76"/>
                  </a:cubicBezTo>
                  <a:cubicBezTo>
                    <a:pt x="75" y="76"/>
                    <a:pt x="76" y="76"/>
                    <a:pt x="78" y="75"/>
                  </a:cubicBezTo>
                  <a:cubicBezTo>
                    <a:pt x="78" y="75"/>
                    <a:pt x="78" y="75"/>
                    <a:pt x="78" y="75"/>
                  </a:cubicBezTo>
                  <a:cubicBezTo>
                    <a:pt x="80" y="72"/>
                    <a:pt x="80" y="69"/>
                    <a:pt x="78" y="66"/>
                  </a:cubicBezTo>
                  <a:cubicBezTo>
                    <a:pt x="76" y="65"/>
                    <a:pt x="75" y="64"/>
                    <a:pt x="73" y="64"/>
                  </a:cubicBezTo>
                  <a:moveTo>
                    <a:pt x="378" y="55"/>
                  </a:moveTo>
                  <a:cubicBezTo>
                    <a:pt x="377" y="55"/>
                    <a:pt x="375" y="56"/>
                    <a:pt x="374" y="58"/>
                  </a:cubicBezTo>
                  <a:cubicBezTo>
                    <a:pt x="372" y="60"/>
                    <a:pt x="372" y="64"/>
                    <a:pt x="374" y="66"/>
                  </a:cubicBezTo>
                  <a:cubicBezTo>
                    <a:pt x="375" y="67"/>
                    <a:pt x="377" y="67"/>
                    <a:pt x="378" y="67"/>
                  </a:cubicBezTo>
                  <a:cubicBezTo>
                    <a:pt x="380" y="67"/>
                    <a:pt x="382" y="67"/>
                    <a:pt x="383" y="65"/>
                  </a:cubicBezTo>
                  <a:cubicBezTo>
                    <a:pt x="385" y="63"/>
                    <a:pt x="385" y="59"/>
                    <a:pt x="382" y="57"/>
                  </a:cubicBezTo>
                  <a:cubicBezTo>
                    <a:pt x="381" y="56"/>
                    <a:pt x="380" y="55"/>
                    <a:pt x="378" y="55"/>
                  </a:cubicBezTo>
                  <a:moveTo>
                    <a:pt x="91" y="49"/>
                  </a:moveTo>
                  <a:cubicBezTo>
                    <a:pt x="90" y="49"/>
                    <a:pt x="89" y="49"/>
                    <a:pt x="88" y="50"/>
                  </a:cubicBezTo>
                  <a:cubicBezTo>
                    <a:pt x="85" y="52"/>
                    <a:pt x="85" y="56"/>
                    <a:pt x="87" y="58"/>
                  </a:cubicBezTo>
                  <a:cubicBezTo>
                    <a:pt x="88" y="60"/>
                    <a:pt x="90" y="61"/>
                    <a:pt x="91" y="61"/>
                  </a:cubicBezTo>
                  <a:cubicBezTo>
                    <a:pt x="93" y="61"/>
                    <a:pt x="94" y="60"/>
                    <a:pt x="95" y="59"/>
                  </a:cubicBezTo>
                  <a:cubicBezTo>
                    <a:pt x="95" y="59"/>
                    <a:pt x="95" y="59"/>
                    <a:pt x="95" y="59"/>
                  </a:cubicBezTo>
                  <a:cubicBezTo>
                    <a:pt x="98" y="57"/>
                    <a:pt x="98" y="54"/>
                    <a:pt x="96" y="51"/>
                  </a:cubicBezTo>
                  <a:cubicBezTo>
                    <a:pt x="95" y="49"/>
                    <a:pt x="93" y="49"/>
                    <a:pt x="91" y="49"/>
                  </a:cubicBezTo>
                  <a:moveTo>
                    <a:pt x="359" y="41"/>
                  </a:moveTo>
                  <a:cubicBezTo>
                    <a:pt x="357" y="41"/>
                    <a:pt x="356" y="42"/>
                    <a:pt x="354" y="43"/>
                  </a:cubicBezTo>
                  <a:cubicBezTo>
                    <a:pt x="353" y="46"/>
                    <a:pt x="353" y="50"/>
                    <a:pt x="356" y="52"/>
                  </a:cubicBezTo>
                  <a:cubicBezTo>
                    <a:pt x="357" y="52"/>
                    <a:pt x="358" y="53"/>
                    <a:pt x="359" y="53"/>
                  </a:cubicBezTo>
                  <a:cubicBezTo>
                    <a:pt x="361" y="53"/>
                    <a:pt x="363" y="52"/>
                    <a:pt x="364" y="50"/>
                  </a:cubicBezTo>
                  <a:cubicBezTo>
                    <a:pt x="366" y="47"/>
                    <a:pt x="366" y="44"/>
                    <a:pt x="363" y="42"/>
                  </a:cubicBezTo>
                  <a:cubicBezTo>
                    <a:pt x="362" y="41"/>
                    <a:pt x="361" y="41"/>
                    <a:pt x="359" y="41"/>
                  </a:cubicBezTo>
                  <a:moveTo>
                    <a:pt x="111" y="35"/>
                  </a:moveTo>
                  <a:cubicBezTo>
                    <a:pt x="110" y="35"/>
                    <a:pt x="109" y="35"/>
                    <a:pt x="108" y="36"/>
                  </a:cubicBezTo>
                  <a:cubicBezTo>
                    <a:pt x="105" y="38"/>
                    <a:pt x="104" y="41"/>
                    <a:pt x="106" y="44"/>
                  </a:cubicBezTo>
                  <a:cubicBezTo>
                    <a:pt x="107" y="46"/>
                    <a:pt x="109" y="47"/>
                    <a:pt x="111" y="47"/>
                  </a:cubicBezTo>
                  <a:cubicBezTo>
                    <a:pt x="112" y="47"/>
                    <a:pt x="113" y="47"/>
                    <a:pt x="114" y="46"/>
                  </a:cubicBezTo>
                  <a:cubicBezTo>
                    <a:pt x="117" y="44"/>
                    <a:pt x="118" y="40"/>
                    <a:pt x="116" y="38"/>
                  </a:cubicBezTo>
                  <a:cubicBezTo>
                    <a:pt x="115" y="36"/>
                    <a:pt x="113" y="35"/>
                    <a:pt x="111" y="35"/>
                  </a:cubicBezTo>
                  <a:moveTo>
                    <a:pt x="339" y="28"/>
                  </a:moveTo>
                  <a:cubicBezTo>
                    <a:pt x="337" y="28"/>
                    <a:pt x="335" y="29"/>
                    <a:pt x="334" y="31"/>
                  </a:cubicBezTo>
                  <a:cubicBezTo>
                    <a:pt x="332" y="34"/>
                    <a:pt x="333" y="38"/>
                    <a:pt x="336" y="39"/>
                  </a:cubicBezTo>
                  <a:cubicBezTo>
                    <a:pt x="336" y="39"/>
                    <a:pt x="336" y="39"/>
                    <a:pt x="336" y="39"/>
                  </a:cubicBezTo>
                  <a:cubicBezTo>
                    <a:pt x="337" y="40"/>
                    <a:pt x="338" y="40"/>
                    <a:pt x="339" y="40"/>
                  </a:cubicBezTo>
                  <a:cubicBezTo>
                    <a:pt x="341" y="40"/>
                    <a:pt x="343" y="39"/>
                    <a:pt x="344" y="37"/>
                  </a:cubicBezTo>
                  <a:cubicBezTo>
                    <a:pt x="346" y="34"/>
                    <a:pt x="345" y="30"/>
                    <a:pt x="342" y="29"/>
                  </a:cubicBezTo>
                  <a:cubicBezTo>
                    <a:pt x="342" y="29"/>
                    <a:pt x="342" y="29"/>
                    <a:pt x="342" y="29"/>
                  </a:cubicBezTo>
                  <a:cubicBezTo>
                    <a:pt x="341" y="28"/>
                    <a:pt x="340" y="28"/>
                    <a:pt x="339" y="28"/>
                  </a:cubicBezTo>
                  <a:moveTo>
                    <a:pt x="132" y="23"/>
                  </a:moveTo>
                  <a:cubicBezTo>
                    <a:pt x="131" y="23"/>
                    <a:pt x="130" y="23"/>
                    <a:pt x="129" y="24"/>
                  </a:cubicBezTo>
                  <a:cubicBezTo>
                    <a:pt x="129" y="24"/>
                    <a:pt x="129" y="24"/>
                    <a:pt x="129" y="24"/>
                  </a:cubicBezTo>
                  <a:cubicBezTo>
                    <a:pt x="126" y="25"/>
                    <a:pt x="125" y="29"/>
                    <a:pt x="126" y="32"/>
                  </a:cubicBezTo>
                  <a:cubicBezTo>
                    <a:pt x="127" y="34"/>
                    <a:pt x="129" y="35"/>
                    <a:pt x="132" y="35"/>
                  </a:cubicBezTo>
                  <a:cubicBezTo>
                    <a:pt x="133" y="35"/>
                    <a:pt x="134" y="35"/>
                    <a:pt x="134" y="35"/>
                  </a:cubicBezTo>
                  <a:cubicBezTo>
                    <a:pt x="137" y="33"/>
                    <a:pt x="139" y="30"/>
                    <a:pt x="137" y="27"/>
                  </a:cubicBezTo>
                  <a:cubicBezTo>
                    <a:pt x="136" y="24"/>
                    <a:pt x="134" y="23"/>
                    <a:pt x="132" y="23"/>
                  </a:cubicBezTo>
                  <a:moveTo>
                    <a:pt x="317" y="18"/>
                  </a:moveTo>
                  <a:cubicBezTo>
                    <a:pt x="315" y="18"/>
                    <a:pt x="313" y="19"/>
                    <a:pt x="312" y="21"/>
                  </a:cubicBezTo>
                  <a:cubicBezTo>
                    <a:pt x="311" y="24"/>
                    <a:pt x="312" y="28"/>
                    <a:pt x="315" y="29"/>
                  </a:cubicBezTo>
                  <a:cubicBezTo>
                    <a:pt x="316" y="30"/>
                    <a:pt x="317" y="30"/>
                    <a:pt x="317" y="30"/>
                  </a:cubicBezTo>
                  <a:cubicBezTo>
                    <a:pt x="320" y="30"/>
                    <a:pt x="322" y="28"/>
                    <a:pt x="323" y="26"/>
                  </a:cubicBezTo>
                  <a:cubicBezTo>
                    <a:pt x="324" y="23"/>
                    <a:pt x="323" y="19"/>
                    <a:pt x="320" y="18"/>
                  </a:cubicBezTo>
                  <a:cubicBezTo>
                    <a:pt x="319" y="18"/>
                    <a:pt x="318" y="18"/>
                    <a:pt x="317" y="18"/>
                  </a:cubicBezTo>
                  <a:moveTo>
                    <a:pt x="154" y="14"/>
                  </a:moveTo>
                  <a:cubicBezTo>
                    <a:pt x="153" y="14"/>
                    <a:pt x="152" y="14"/>
                    <a:pt x="152" y="14"/>
                  </a:cubicBezTo>
                  <a:cubicBezTo>
                    <a:pt x="152" y="14"/>
                    <a:pt x="152" y="14"/>
                    <a:pt x="152" y="14"/>
                  </a:cubicBezTo>
                  <a:cubicBezTo>
                    <a:pt x="149" y="15"/>
                    <a:pt x="147" y="19"/>
                    <a:pt x="148" y="22"/>
                  </a:cubicBezTo>
                  <a:cubicBezTo>
                    <a:pt x="149" y="24"/>
                    <a:pt x="151" y="26"/>
                    <a:pt x="154" y="26"/>
                  </a:cubicBezTo>
                  <a:cubicBezTo>
                    <a:pt x="154" y="26"/>
                    <a:pt x="155" y="26"/>
                    <a:pt x="156" y="25"/>
                  </a:cubicBezTo>
                  <a:cubicBezTo>
                    <a:pt x="156" y="25"/>
                    <a:pt x="156" y="25"/>
                    <a:pt x="156" y="25"/>
                  </a:cubicBezTo>
                  <a:cubicBezTo>
                    <a:pt x="159" y="24"/>
                    <a:pt x="161" y="21"/>
                    <a:pt x="159" y="18"/>
                  </a:cubicBezTo>
                  <a:cubicBezTo>
                    <a:pt x="158" y="15"/>
                    <a:pt x="156" y="14"/>
                    <a:pt x="154" y="14"/>
                  </a:cubicBezTo>
                  <a:moveTo>
                    <a:pt x="295" y="10"/>
                  </a:moveTo>
                  <a:cubicBezTo>
                    <a:pt x="292" y="10"/>
                    <a:pt x="290" y="11"/>
                    <a:pt x="289" y="14"/>
                  </a:cubicBezTo>
                  <a:cubicBezTo>
                    <a:pt x="288" y="17"/>
                    <a:pt x="290" y="20"/>
                    <a:pt x="293" y="21"/>
                  </a:cubicBezTo>
                  <a:cubicBezTo>
                    <a:pt x="293" y="21"/>
                    <a:pt x="293" y="21"/>
                    <a:pt x="293" y="21"/>
                  </a:cubicBezTo>
                  <a:cubicBezTo>
                    <a:pt x="294" y="22"/>
                    <a:pt x="294" y="22"/>
                    <a:pt x="295" y="22"/>
                  </a:cubicBezTo>
                  <a:cubicBezTo>
                    <a:pt x="298" y="22"/>
                    <a:pt x="300" y="20"/>
                    <a:pt x="301" y="17"/>
                  </a:cubicBezTo>
                  <a:cubicBezTo>
                    <a:pt x="302" y="14"/>
                    <a:pt x="300" y="11"/>
                    <a:pt x="297" y="10"/>
                  </a:cubicBezTo>
                  <a:cubicBezTo>
                    <a:pt x="296" y="10"/>
                    <a:pt x="296" y="10"/>
                    <a:pt x="295" y="10"/>
                  </a:cubicBezTo>
                  <a:moveTo>
                    <a:pt x="177" y="7"/>
                  </a:moveTo>
                  <a:cubicBezTo>
                    <a:pt x="176" y="7"/>
                    <a:pt x="176" y="7"/>
                    <a:pt x="175" y="7"/>
                  </a:cubicBezTo>
                  <a:cubicBezTo>
                    <a:pt x="172" y="8"/>
                    <a:pt x="170" y="11"/>
                    <a:pt x="171" y="14"/>
                  </a:cubicBezTo>
                  <a:cubicBezTo>
                    <a:pt x="171" y="17"/>
                    <a:pt x="174" y="19"/>
                    <a:pt x="177" y="19"/>
                  </a:cubicBezTo>
                  <a:cubicBezTo>
                    <a:pt x="177" y="19"/>
                    <a:pt x="178" y="19"/>
                    <a:pt x="178" y="19"/>
                  </a:cubicBezTo>
                  <a:cubicBezTo>
                    <a:pt x="178" y="19"/>
                    <a:pt x="178" y="19"/>
                    <a:pt x="178" y="19"/>
                  </a:cubicBezTo>
                  <a:cubicBezTo>
                    <a:pt x="181" y="18"/>
                    <a:pt x="183" y="15"/>
                    <a:pt x="182" y="11"/>
                  </a:cubicBezTo>
                  <a:cubicBezTo>
                    <a:pt x="182" y="9"/>
                    <a:pt x="179" y="7"/>
                    <a:pt x="177" y="7"/>
                  </a:cubicBezTo>
                  <a:moveTo>
                    <a:pt x="272" y="4"/>
                  </a:moveTo>
                  <a:cubicBezTo>
                    <a:pt x="269" y="4"/>
                    <a:pt x="266" y="6"/>
                    <a:pt x="266" y="9"/>
                  </a:cubicBezTo>
                  <a:cubicBezTo>
                    <a:pt x="265" y="12"/>
                    <a:pt x="267" y="15"/>
                    <a:pt x="271" y="16"/>
                  </a:cubicBezTo>
                  <a:cubicBezTo>
                    <a:pt x="271" y="16"/>
                    <a:pt x="271" y="16"/>
                    <a:pt x="272" y="16"/>
                  </a:cubicBezTo>
                  <a:cubicBezTo>
                    <a:pt x="275" y="16"/>
                    <a:pt x="277" y="14"/>
                    <a:pt x="278" y="11"/>
                  </a:cubicBezTo>
                  <a:cubicBezTo>
                    <a:pt x="278" y="8"/>
                    <a:pt x="276" y="5"/>
                    <a:pt x="273" y="4"/>
                  </a:cubicBezTo>
                  <a:cubicBezTo>
                    <a:pt x="272" y="4"/>
                    <a:pt x="272" y="4"/>
                    <a:pt x="272" y="4"/>
                  </a:cubicBezTo>
                  <a:moveTo>
                    <a:pt x="200" y="2"/>
                  </a:moveTo>
                  <a:cubicBezTo>
                    <a:pt x="200" y="2"/>
                    <a:pt x="200" y="2"/>
                    <a:pt x="199" y="2"/>
                  </a:cubicBezTo>
                  <a:cubicBezTo>
                    <a:pt x="199" y="2"/>
                    <a:pt x="199" y="2"/>
                    <a:pt x="199" y="2"/>
                  </a:cubicBezTo>
                  <a:cubicBezTo>
                    <a:pt x="196" y="3"/>
                    <a:pt x="194" y="6"/>
                    <a:pt x="194" y="9"/>
                  </a:cubicBezTo>
                  <a:cubicBezTo>
                    <a:pt x="195" y="12"/>
                    <a:pt x="197" y="14"/>
                    <a:pt x="200" y="14"/>
                  </a:cubicBezTo>
                  <a:cubicBezTo>
                    <a:pt x="200" y="14"/>
                    <a:pt x="201" y="14"/>
                    <a:pt x="201" y="14"/>
                  </a:cubicBezTo>
                  <a:cubicBezTo>
                    <a:pt x="204" y="14"/>
                    <a:pt x="207" y="11"/>
                    <a:pt x="206" y="8"/>
                  </a:cubicBezTo>
                  <a:cubicBezTo>
                    <a:pt x="206" y="5"/>
                    <a:pt x="203" y="2"/>
                    <a:pt x="200" y="2"/>
                  </a:cubicBezTo>
                  <a:moveTo>
                    <a:pt x="248" y="1"/>
                  </a:moveTo>
                  <a:cubicBezTo>
                    <a:pt x="245" y="1"/>
                    <a:pt x="242" y="3"/>
                    <a:pt x="242" y="6"/>
                  </a:cubicBezTo>
                  <a:cubicBezTo>
                    <a:pt x="242" y="10"/>
                    <a:pt x="244" y="13"/>
                    <a:pt x="247" y="13"/>
                  </a:cubicBezTo>
                  <a:cubicBezTo>
                    <a:pt x="247" y="13"/>
                    <a:pt x="247" y="13"/>
                    <a:pt x="247" y="13"/>
                  </a:cubicBezTo>
                  <a:cubicBezTo>
                    <a:pt x="248" y="13"/>
                    <a:pt x="248" y="13"/>
                    <a:pt x="248" y="13"/>
                  </a:cubicBezTo>
                  <a:cubicBezTo>
                    <a:pt x="251" y="13"/>
                    <a:pt x="254" y="11"/>
                    <a:pt x="254" y="7"/>
                  </a:cubicBezTo>
                  <a:cubicBezTo>
                    <a:pt x="254" y="4"/>
                    <a:pt x="252" y="1"/>
                    <a:pt x="248" y="1"/>
                  </a:cubicBezTo>
                  <a:cubicBezTo>
                    <a:pt x="248" y="1"/>
                    <a:pt x="248" y="1"/>
                    <a:pt x="248" y="1"/>
                  </a:cubicBezTo>
                  <a:moveTo>
                    <a:pt x="224" y="0"/>
                  </a:moveTo>
                  <a:cubicBezTo>
                    <a:pt x="224" y="0"/>
                    <a:pt x="224" y="0"/>
                    <a:pt x="224" y="0"/>
                  </a:cubicBezTo>
                  <a:cubicBezTo>
                    <a:pt x="221" y="0"/>
                    <a:pt x="218" y="3"/>
                    <a:pt x="218" y="7"/>
                  </a:cubicBezTo>
                  <a:cubicBezTo>
                    <a:pt x="218" y="10"/>
                    <a:pt x="221" y="12"/>
                    <a:pt x="224" y="12"/>
                  </a:cubicBezTo>
                  <a:cubicBezTo>
                    <a:pt x="224" y="12"/>
                    <a:pt x="224" y="12"/>
                    <a:pt x="224" y="12"/>
                  </a:cubicBezTo>
                  <a:cubicBezTo>
                    <a:pt x="224" y="12"/>
                    <a:pt x="224" y="12"/>
                    <a:pt x="224" y="12"/>
                  </a:cubicBezTo>
                  <a:cubicBezTo>
                    <a:pt x="227" y="12"/>
                    <a:pt x="230" y="10"/>
                    <a:pt x="230" y="6"/>
                  </a:cubicBezTo>
                  <a:cubicBezTo>
                    <a:pt x="230" y="3"/>
                    <a:pt x="227" y="0"/>
                    <a:pt x="224" y="0"/>
                  </a:cubicBezTo>
                </a:path>
              </a:pathLst>
            </a:custGeom>
            <a:solidFill>
              <a:sysClr val="window" lastClr="FFFFFF"/>
            </a:solidFill>
            <a:ln w="9525">
              <a:solidFill>
                <a:srgbClr val="660033"/>
              </a:solidFill>
              <a:round/>
              <a:headEnd/>
              <a:tailEnd/>
            </a:ln>
            <a:extLst/>
          </p:spPr>
          <p:txBody>
            <a:bodyPr vert="horz" wrap="square" lIns="91386" tIns="45692" rIns="91386" bIns="45692"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400" b="0" i="0" u="none" strike="noStrike" kern="0" cap="none" spc="0" normalizeH="0" baseline="0" noProof="0" dirty="0">
                <a:ln>
                  <a:noFill/>
                </a:ln>
                <a:solidFill>
                  <a:srgbClr val="000000"/>
                </a:solidFill>
                <a:effectLst/>
                <a:uLnTx/>
                <a:uFillTx/>
                <a:cs typeface="Arial" charset="0"/>
              </a:endParaRPr>
            </a:p>
          </p:txBody>
        </p:sp>
      </p:grpSp>
      <p:grpSp>
        <p:nvGrpSpPr>
          <p:cNvPr id="129" name="Group 128"/>
          <p:cNvGrpSpPr/>
          <p:nvPr/>
        </p:nvGrpSpPr>
        <p:grpSpPr>
          <a:xfrm>
            <a:off x="8951036" y="1710089"/>
            <a:ext cx="1882419" cy="1822638"/>
            <a:chOff x="5047450" y="2741413"/>
            <a:chExt cx="1883536" cy="1884953"/>
          </a:xfrm>
        </p:grpSpPr>
        <p:grpSp>
          <p:nvGrpSpPr>
            <p:cNvPr id="133" name="Group 132"/>
            <p:cNvGrpSpPr/>
            <p:nvPr/>
          </p:nvGrpSpPr>
          <p:grpSpPr>
            <a:xfrm>
              <a:off x="5047450" y="2741413"/>
              <a:ext cx="1883536" cy="1884953"/>
              <a:chOff x="625219" y="2567267"/>
              <a:chExt cx="1952220" cy="1953689"/>
            </a:xfrm>
            <a:solidFill>
              <a:schemeClr val="accent1"/>
            </a:solidFill>
          </p:grpSpPr>
          <p:sp>
            <p:nvSpPr>
              <p:cNvPr id="135" name="Freeform 28"/>
              <p:cNvSpPr>
                <a:spLocks/>
              </p:cNvSpPr>
              <p:nvPr/>
            </p:nvSpPr>
            <p:spPr bwMode="auto">
              <a:xfrm>
                <a:off x="965609" y="2908392"/>
                <a:ext cx="1271440" cy="1271438"/>
              </a:xfrm>
              <a:custGeom>
                <a:avLst/>
                <a:gdLst>
                  <a:gd name="T0" fmla="*/ 67 w 401"/>
                  <a:gd name="T1" fmla="*/ 67 h 401"/>
                  <a:gd name="T2" fmla="*/ 201 w 401"/>
                  <a:gd name="T3" fmla="*/ 12 h 401"/>
                  <a:gd name="T4" fmla="*/ 334 w 401"/>
                  <a:gd name="T5" fmla="*/ 67 h 401"/>
                  <a:gd name="T6" fmla="*/ 389 w 401"/>
                  <a:gd name="T7" fmla="*/ 200 h 401"/>
                  <a:gd name="T8" fmla="*/ 334 w 401"/>
                  <a:gd name="T9" fmla="*/ 334 h 401"/>
                  <a:gd name="T10" fmla="*/ 201 w 401"/>
                  <a:gd name="T11" fmla="*/ 389 h 401"/>
                  <a:gd name="T12" fmla="*/ 67 w 401"/>
                  <a:gd name="T13" fmla="*/ 334 h 401"/>
                  <a:gd name="T14" fmla="*/ 12 w 401"/>
                  <a:gd name="T15" fmla="*/ 200 h 401"/>
                  <a:gd name="T16" fmla="*/ 67 w 401"/>
                  <a:gd name="T17" fmla="*/ 67 h 401"/>
                  <a:gd name="T18" fmla="*/ 59 w 401"/>
                  <a:gd name="T19" fmla="*/ 59 h 401"/>
                  <a:gd name="T20" fmla="*/ 0 w 401"/>
                  <a:gd name="T21" fmla="*/ 200 h 401"/>
                  <a:gd name="T22" fmla="*/ 201 w 401"/>
                  <a:gd name="T23" fmla="*/ 401 h 401"/>
                  <a:gd name="T24" fmla="*/ 401 w 401"/>
                  <a:gd name="T25" fmla="*/ 200 h 401"/>
                  <a:gd name="T26" fmla="*/ 201 w 401"/>
                  <a:gd name="T27" fmla="*/ 0 h 401"/>
                  <a:gd name="T28" fmla="*/ 59 w 401"/>
                  <a:gd name="T29" fmla="*/ 59 h 401"/>
                  <a:gd name="T30" fmla="*/ 67 w 401"/>
                  <a:gd name="T31" fmla="*/ 6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1" h="401">
                    <a:moveTo>
                      <a:pt x="67" y="67"/>
                    </a:moveTo>
                    <a:cubicBezTo>
                      <a:pt x="102" y="33"/>
                      <a:pt x="149" y="12"/>
                      <a:pt x="201" y="12"/>
                    </a:cubicBezTo>
                    <a:cubicBezTo>
                      <a:pt x="253" y="12"/>
                      <a:pt x="300" y="33"/>
                      <a:pt x="334" y="67"/>
                    </a:cubicBezTo>
                    <a:cubicBezTo>
                      <a:pt x="368" y="101"/>
                      <a:pt x="389" y="148"/>
                      <a:pt x="389" y="200"/>
                    </a:cubicBezTo>
                    <a:cubicBezTo>
                      <a:pt x="389" y="252"/>
                      <a:pt x="368" y="299"/>
                      <a:pt x="334" y="334"/>
                    </a:cubicBezTo>
                    <a:cubicBezTo>
                      <a:pt x="300" y="368"/>
                      <a:pt x="253" y="389"/>
                      <a:pt x="201" y="389"/>
                    </a:cubicBezTo>
                    <a:cubicBezTo>
                      <a:pt x="149" y="389"/>
                      <a:pt x="102" y="368"/>
                      <a:pt x="67" y="334"/>
                    </a:cubicBezTo>
                    <a:cubicBezTo>
                      <a:pt x="33" y="299"/>
                      <a:pt x="12" y="252"/>
                      <a:pt x="12" y="200"/>
                    </a:cubicBezTo>
                    <a:cubicBezTo>
                      <a:pt x="12" y="148"/>
                      <a:pt x="33" y="101"/>
                      <a:pt x="67" y="67"/>
                    </a:cubicBezTo>
                    <a:cubicBezTo>
                      <a:pt x="59" y="59"/>
                      <a:pt x="59" y="59"/>
                      <a:pt x="59" y="59"/>
                    </a:cubicBezTo>
                    <a:cubicBezTo>
                      <a:pt x="23" y="95"/>
                      <a:pt x="0" y="145"/>
                      <a:pt x="0" y="200"/>
                    </a:cubicBezTo>
                    <a:cubicBezTo>
                      <a:pt x="0" y="311"/>
                      <a:pt x="90" y="401"/>
                      <a:pt x="201" y="401"/>
                    </a:cubicBezTo>
                    <a:cubicBezTo>
                      <a:pt x="311" y="401"/>
                      <a:pt x="401" y="311"/>
                      <a:pt x="401" y="200"/>
                    </a:cubicBezTo>
                    <a:cubicBezTo>
                      <a:pt x="401" y="90"/>
                      <a:pt x="311" y="0"/>
                      <a:pt x="201" y="0"/>
                    </a:cubicBezTo>
                    <a:cubicBezTo>
                      <a:pt x="145" y="0"/>
                      <a:pt x="95" y="22"/>
                      <a:pt x="59" y="59"/>
                    </a:cubicBezTo>
                    <a:cubicBezTo>
                      <a:pt x="67" y="67"/>
                      <a:pt x="67" y="67"/>
                      <a:pt x="67" y="67"/>
                    </a:cubicBezTo>
                    <a:close/>
                  </a:path>
                </a:pathLst>
              </a:custGeom>
              <a:solidFill>
                <a:schemeClr val="accent6"/>
              </a:solidFill>
              <a:ln w="9525">
                <a:solidFill>
                  <a:srgbClr val="000066"/>
                </a:solidFill>
                <a:round/>
                <a:headEnd/>
                <a:tailEnd/>
              </a:ln>
              <a:extLst/>
            </p:spPr>
            <p:txBody>
              <a:bodyPr vert="horz" wrap="square" lIns="91386" tIns="45692" rIns="91386" bIns="45692" numCol="1" anchor="t" anchorCtr="0" compatLnSpc="1">
                <a:prstTxWarp prst="textNoShape">
                  <a:avLst/>
                </a:prstTxWarp>
              </a:bodyPr>
              <a:lstStyle/>
              <a:p>
                <a:endParaRPr lang="en-AU" sz="1400">
                  <a:solidFill>
                    <a:srgbClr val="000000"/>
                  </a:solidFill>
                </a:endParaRPr>
              </a:p>
            </p:txBody>
          </p:sp>
          <p:sp>
            <p:nvSpPr>
              <p:cNvPr id="136" name="Freeform 13"/>
              <p:cNvSpPr>
                <a:spLocks noEditPoints="1"/>
              </p:cNvSpPr>
              <p:nvPr/>
            </p:nvSpPr>
            <p:spPr bwMode="auto">
              <a:xfrm>
                <a:off x="625219" y="2567267"/>
                <a:ext cx="1952220" cy="1953689"/>
              </a:xfrm>
              <a:custGeom>
                <a:avLst/>
                <a:gdLst>
                  <a:gd name="T0" fmla="*/ 547 w 563"/>
                  <a:gd name="T1" fmla="*/ 288 h 563"/>
                  <a:gd name="T2" fmla="*/ 559 w 563"/>
                  <a:gd name="T3" fmla="*/ 327 h 563"/>
                  <a:gd name="T4" fmla="*/ 540 w 563"/>
                  <a:gd name="T5" fmla="*/ 342 h 563"/>
                  <a:gd name="T6" fmla="*/ 546 w 563"/>
                  <a:gd name="T7" fmla="*/ 379 h 563"/>
                  <a:gd name="T8" fmla="*/ 538 w 563"/>
                  <a:gd name="T9" fmla="*/ 398 h 563"/>
                  <a:gd name="T10" fmla="*/ 508 w 563"/>
                  <a:gd name="T11" fmla="*/ 420 h 563"/>
                  <a:gd name="T12" fmla="*/ 499 w 563"/>
                  <a:gd name="T13" fmla="*/ 460 h 563"/>
                  <a:gd name="T14" fmla="*/ 475 w 563"/>
                  <a:gd name="T15" fmla="*/ 463 h 563"/>
                  <a:gd name="T16" fmla="*/ 461 w 563"/>
                  <a:gd name="T17" fmla="*/ 498 h 563"/>
                  <a:gd name="T18" fmla="*/ 445 w 563"/>
                  <a:gd name="T19" fmla="*/ 511 h 563"/>
                  <a:gd name="T20" fmla="*/ 407 w 563"/>
                  <a:gd name="T21" fmla="*/ 515 h 563"/>
                  <a:gd name="T22" fmla="*/ 379 w 563"/>
                  <a:gd name="T23" fmla="*/ 545 h 563"/>
                  <a:gd name="T24" fmla="*/ 357 w 563"/>
                  <a:gd name="T25" fmla="*/ 536 h 563"/>
                  <a:gd name="T26" fmla="*/ 328 w 563"/>
                  <a:gd name="T27" fmla="*/ 559 h 563"/>
                  <a:gd name="T28" fmla="*/ 307 w 563"/>
                  <a:gd name="T29" fmla="*/ 562 h 563"/>
                  <a:gd name="T30" fmla="*/ 273 w 563"/>
                  <a:gd name="T31" fmla="*/ 547 h 563"/>
                  <a:gd name="T32" fmla="*/ 234 w 563"/>
                  <a:gd name="T33" fmla="*/ 559 h 563"/>
                  <a:gd name="T34" fmla="*/ 219 w 563"/>
                  <a:gd name="T35" fmla="*/ 539 h 563"/>
                  <a:gd name="T36" fmla="*/ 182 w 563"/>
                  <a:gd name="T37" fmla="*/ 545 h 563"/>
                  <a:gd name="T38" fmla="*/ 163 w 563"/>
                  <a:gd name="T39" fmla="*/ 537 h 563"/>
                  <a:gd name="T40" fmla="*/ 141 w 563"/>
                  <a:gd name="T41" fmla="*/ 506 h 563"/>
                  <a:gd name="T42" fmla="*/ 101 w 563"/>
                  <a:gd name="T43" fmla="*/ 497 h 563"/>
                  <a:gd name="T44" fmla="*/ 98 w 563"/>
                  <a:gd name="T45" fmla="*/ 473 h 563"/>
                  <a:gd name="T46" fmla="*/ 63 w 563"/>
                  <a:gd name="T47" fmla="*/ 459 h 563"/>
                  <a:gd name="T48" fmla="*/ 51 w 563"/>
                  <a:gd name="T49" fmla="*/ 442 h 563"/>
                  <a:gd name="T50" fmla="*/ 47 w 563"/>
                  <a:gd name="T51" fmla="*/ 405 h 563"/>
                  <a:gd name="T52" fmla="*/ 17 w 563"/>
                  <a:gd name="T53" fmla="*/ 377 h 563"/>
                  <a:gd name="T54" fmla="*/ 27 w 563"/>
                  <a:gd name="T55" fmla="*/ 355 h 563"/>
                  <a:gd name="T56" fmla="*/ 4 w 563"/>
                  <a:gd name="T57" fmla="*/ 325 h 563"/>
                  <a:gd name="T58" fmla="*/ 1 w 563"/>
                  <a:gd name="T59" fmla="*/ 305 h 563"/>
                  <a:gd name="T60" fmla="*/ 16 w 563"/>
                  <a:gd name="T61" fmla="*/ 270 h 563"/>
                  <a:gd name="T62" fmla="*/ 5 w 563"/>
                  <a:gd name="T63" fmla="*/ 231 h 563"/>
                  <a:gd name="T64" fmla="*/ 24 w 563"/>
                  <a:gd name="T65" fmla="*/ 217 h 563"/>
                  <a:gd name="T66" fmla="*/ 19 w 563"/>
                  <a:gd name="T67" fmla="*/ 179 h 563"/>
                  <a:gd name="T68" fmla="*/ 27 w 563"/>
                  <a:gd name="T69" fmla="*/ 161 h 563"/>
                  <a:gd name="T70" fmla="*/ 58 w 563"/>
                  <a:gd name="T71" fmla="*/ 139 h 563"/>
                  <a:gd name="T72" fmla="*/ 68 w 563"/>
                  <a:gd name="T73" fmla="*/ 99 h 563"/>
                  <a:gd name="T74" fmla="*/ 92 w 563"/>
                  <a:gd name="T75" fmla="*/ 96 h 563"/>
                  <a:gd name="T76" fmla="*/ 106 w 563"/>
                  <a:gd name="T77" fmla="*/ 61 h 563"/>
                  <a:gd name="T78" fmla="*/ 122 w 563"/>
                  <a:gd name="T79" fmla="*/ 49 h 563"/>
                  <a:gd name="T80" fmla="*/ 160 w 563"/>
                  <a:gd name="T81" fmla="*/ 45 h 563"/>
                  <a:gd name="T82" fmla="*/ 188 w 563"/>
                  <a:gd name="T83" fmla="*/ 16 h 563"/>
                  <a:gd name="T84" fmla="*/ 210 w 563"/>
                  <a:gd name="T85" fmla="*/ 26 h 563"/>
                  <a:gd name="T86" fmla="*/ 240 w 563"/>
                  <a:gd name="T87" fmla="*/ 3 h 563"/>
                  <a:gd name="T88" fmla="*/ 261 w 563"/>
                  <a:gd name="T89" fmla="*/ 1 h 563"/>
                  <a:gd name="T90" fmla="*/ 295 w 563"/>
                  <a:gd name="T91" fmla="*/ 16 h 563"/>
                  <a:gd name="T92" fmla="*/ 335 w 563"/>
                  <a:gd name="T93" fmla="*/ 5 h 563"/>
                  <a:gd name="T94" fmla="*/ 349 w 563"/>
                  <a:gd name="T95" fmla="*/ 24 h 563"/>
                  <a:gd name="T96" fmla="*/ 386 w 563"/>
                  <a:gd name="T97" fmla="*/ 20 h 563"/>
                  <a:gd name="T98" fmla="*/ 405 w 563"/>
                  <a:gd name="T99" fmla="*/ 28 h 563"/>
                  <a:gd name="T100" fmla="*/ 426 w 563"/>
                  <a:gd name="T101" fmla="*/ 59 h 563"/>
                  <a:gd name="T102" fmla="*/ 466 w 563"/>
                  <a:gd name="T103" fmla="*/ 69 h 563"/>
                  <a:gd name="T104" fmla="*/ 468 w 563"/>
                  <a:gd name="T105" fmla="*/ 93 h 563"/>
                  <a:gd name="T106" fmla="*/ 503 w 563"/>
                  <a:gd name="T107" fmla="*/ 107 h 563"/>
                  <a:gd name="T108" fmla="*/ 515 w 563"/>
                  <a:gd name="T109" fmla="*/ 124 h 563"/>
                  <a:gd name="T110" fmla="*/ 519 w 563"/>
                  <a:gd name="T111" fmla="*/ 162 h 563"/>
                  <a:gd name="T112" fmla="*/ 548 w 563"/>
                  <a:gd name="T113" fmla="*/ 190 h 563"/>
                  <a:gd name="T114" fmla="*/ 538 w 563"/>
                  <a:gd name="T115" fmla="*/ 212 h 563"/>
                  <a:gd name="T116" fmla="*/ 560 w 563"/>
                  <a:gd name="T117" fmla="*/ 242 h 563"/>
                  <a:gd name="T118" fmla="*/ 563 w 563"/>
                  <a:gd name="T119" fmla="*/ 2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3" h="563">
                    <a:moveTo>
                      <a:pt x="563" y="281"/>
                    </a:moveTo>
                    <a:cubicBezTo>
                      <a:pt x="563" y="281"/>
                      <a:pt x="563" y="280"/>
                      <a:pt x="563" y="279"/>
                    </a:cubicBezTo>
                    <a:cubicBezTo>
                      <a:pt x="547" y="279"/>
                      <a:pt x="547" y="279"/>
                      <a:pt x="547" y="279"/>
                    </a:cubicBezTo>
                    <a:cubicBezTo>
                      <a:pt x="547" y="280"/>
                      <a:pt x="547" y="281"/>
                      <a:pt x="547" y="281"/>
                    </a:cubicBezTo>
                    <a:cubicBezTo>
                      <a:pt x="563" y="281"/>
                      <a:pt x="563" y="281"/>
                      <a:pt x="563" y="281"/>
                    </a:cubicBezTo>
                    <a:close/>
                    <a:moveTo>
                      <a:pt x="563" y="290"/>
                    </a:moveTo>
                    <a:cubicBezTo>
                      <a:pt x="563" y="290"/>
                      <a:pt x="563" y="289"/>
                      <a:pt x="563" y="288"/>
                    </a:cubicBezTo>
                    <a:cubicBezTo>
                      <a:pt x="547" y="288"/>
                      <a:pt x="547" y="288"/>
                      <a:pt x="547" y="288"/>
                    </a:cubicBezTo>
                    <a:cubicBezTo>
                      <a:pt x="547" y="288"/>
                      <a:pt x="547" y="289"/>
                      <a:pt x="547" y="290"/>
                    </a:cubicBezTo>
                    <a:cubicBezTo>
                      <a:pt x="563" y="290"/>
                      <a:pt x="563" y="290"/>
                      <a:pt x="563" y="290"/>
                    </a:cubicBezTo>
                    <a:close/>
                    <a:moveTo>
                      <a:pt x="562" y="309"/>
                    </a:moveTo>
                    <a:cubicBezTo>
                      <a:pt x="562" y="308"/>
                      <a:pt x="562" y="307"/>
                      <a:pt x="562" y="307"/>
                    </a:cubicBezTo>
                    <a:cubicBezTo>
                      <a:pt x="546" y="305"/>
                      <a:pt x="546" y="305"/>
                      <a:pt x="546" y="305"/>
                    </a:cubicBezTo>
                    <a:cubicBezTo>
                      <a:pt x="546" y="306"/>
                      <a:pt x="546" y="307"/>
                      <a:pt x="546" y="307"/>
                    </a:cubicBezTo>
                    <a:cubicBezTo>
                      <a:pt x="562" y="309"/>
                      <a:pt x="562" y="309"/>
                      <a:pt x="562" y="309"/>
                    </a:cubicBezTo>
                    <a:close/>
                    <a:moveTo>
                      <a:pt x="559" y="327"/>
                    </a:moveTo>
                    <a:cubicBezTo>
                      <a:pt x="560" y="326"/>
                      <a:pt x="560" y="326"/>
                      <a:pt x="560" y="325"/>
                    </a:cubicBezTo>
                    <a:cubicBezTo>
                      <a:pt x="544" y="323"/>
                      <a:pt x="544" y="323"/>
                      <a:pt x="544" y="323"/>
                    </a:cubicBezTo>
                    <a:cubicBezTo>
                      <a:pt x="544" y="323"/>
                      <a:pt x="544" y="324"/>
                      <a:pt x="544" y="325"/>
                    </a:cubicBezTo>
                    <a:cubicBezTo>
                      <a:pt x="559" y="327"/>
                      <a:pt x="559" y="327"/>
                      <a:pt x="559" y="327"/>
                    </a:cubicBezTo>
                    <a:close/>
                    <a:moveTo>
                      <a:pt x="556" y="345"/>
                    </a:moveTo>
                    <a:cubicBezTo>
                      <a:pt x="556" y="345"/>
                      <a:pt x="556" y="344"/>
                      <a:pt x="556" y="343"/>
                    </a:cubicBezTo>
                    <a:cubicBezTo>
                      <a:pt x="541" y="340"/>
                      <a:pt x="541" y="340"/>
                      <a:pt x="541" y="340"/>
                    </a:cubicBezTo>
                    <a:cubicBezTo>
                      <a:pt x="541" y="340"/>
                      <a:pt x="540" y="341"/>
                      <a:pt x="540" y="342"/>
                    </a:cubicBezTo>
                    <a:cubicBezTo>
                      <a:pt x="556" y="345"/>
                      <a:pt x="556" y="345"/>
                      <a:pt x="556" y="345"/>
                    </a:cubicBezTo>
                    <a:close/>
                    <a:moveTo>
                      <a:pt x="551" y="363"/>
                    </a:moveTo>
                    <a:cubicBezTo>
                      <a:pt x="551" y="363"/>
                      <a:pt x="551" y="362"/>
                      <a:pt x="552" y="361"/>
                    </a:cubicBezTo>
                    <a:cubicBezTo>
                      <a:pt x="536" y="357"/>
                      <a:pt x="536" y="357"/>
                      <a:pt x="536" y="357"/>
                    </a:cubicBezTo>
                    <a:cubicBezTo>
                      <a:pt x="536" y="357"/>
                      <a:pt x="536" y="358"/>
                      <a:pt x="536" y="359"/>
                    </a:cubicBezTo>
                    <a:lnTo>
                      <a:pt x="551" y="363"/>
                    </a:lnTo>
                    <a:close/>
                    <a:moveTo>
                      <a:pt x="545" y="381"/>
                    </a:moveTo>
                    <a:cubicBezTo>
                      <a:pt x="545" y="380"/>
                      <a:pt x="546" y="379"/>
                      <a:pt x="546" y="379"/>
                    </a:cubicBezTo>
                    <a:cubicBezTo>
                      <a:pt x="531" y="373"/>
                      <a:pt x="531" y="373"/>
                      <a:pt x="531" y="373"/>
                    </a:cubicBezTo>
                    <a:cubicBezTo>
                      <a:pt x="531" y="374"/>
                      <a:pt x="530" y="374"/>
                      <a:pt x="530" y="375"/>
                    </a:cubicBezTo>
                    <a:lnTo>
                      <a:pt x="545" y="381"/>
                    </a:lnTo>
                    <a:close/>
                    <a:moveTo>
                      <a:pt x="538" y="398"/>
                    </a:moveTo>
                    <a:cubicBezTo>
                      <a:pt x="538" y="397"/>
                      <a:pt x="539" y="397"/>
                      <a:pt x="539" y="396"/>
                    </a:cubicBezTo>
                    <a:cubicBezTo>
                      <a:pt x="524" y="389"/>
                      <a:pt x="524" y="389"/>
                      <a:pt x="524" y="389"/>
                    </a:cubicBezTo>
                    <a:cubicBezTo>
                      <a:pt x="524" y="390"/>
                      <a:pt x="524" y="391"/>
                      <a:pt x="523" y="391"/>
                    </a:cubicBezTo>
                    <a:cubicBezTo>
                      <a:pt x="538" y="398"/>
                      <a:pt x="538" y="398"/>
                      <a:pt x="538" y="398"/>
                    </a:cubicBezTo>
                    <a:close/>
                    <a:moveTo>
                      <a:pt x="530" y="414"/>
                    </a:moveTo>
                    <a:cubicBezTo>
                      <a:pt x="530" y="414"/>
                      <a:pt x="530" y="413"/>
                      <a:pt x="531" y="413"/>
                    </a:cubicBezTo>
                    <a:cubicBezTo>
                      <a:pt x="517" y="405"/>
                      <a:pt x="517" y="405"/>
                      <a:pt x="517" y="405"/>
                    </a:cubicBezTo>
                    <a:cubicBezTo>
                      <a:pt x="516" y="406"/>
                      <a:pt x="516" y="406"/>
                      <a:pt x="516" y="407"/>
                    </a:cubicBezTo>
                    <a:lnTo>
                      <a:pt x="530" y="414"/>
                    </a:lnTo>
                    <a:close/>
                    <a:moveTo>
                      <a:pt x="520" y="430"/>
                    </a:moveTo>
                    <a:cubicBezTo>
                      <a:pt x="521" y="430"/>
                      <a:pt x="521" y="429"/>
                      <a:pt x="522" y="429"/>
                    </a:cubicBezTo>
                    <a:cubicBezTo>
                      <a:pt x="508" y="420"/>
                      <a:pt x="508" y="420"/>
                      <a:pt x="508" y="420"/>
                    </a:cubicBezTo>
                    <a:cubicBezTo>
                      <a:pt x="508" y="421"/>
                      <a:pt x="507" y="421"/>
                      <a:pt x="507" y="422"/>
                    </a:cubicBezTo>
                    <a:cubicBezTo>
                      <a:pt x="520" y="430"/>
                      <a:pt x="520" y="430"/>
                      <a:pt x="520" y="430"/>
                    </a:cubicBezTo>
                    <a:close/>
                    <a:moveTo>
                      <a:pt x="510" y="446"/>
                    </a:moveTo>
                    <a:cubicBezTo>
                      <a:pt x="511" y="445"/>
                      <a:pt x="511" y="445"/>
                      <a:pt x="511" y="444"/>
                    </a:cubicBezTo>
                    <a:cubicBezTo>
                      <a:pt x="498" y="435"/>
                      <a:pt x="498" y="435"/>
                      <a:pt x="498" y="435"/>
                    </a:cubicBezTo>
                    <a:cubicBezTo>
                      <a:pt x="498" y="435"/>
                      <a:pt x="498" y="436"/>
                      <a:pt x="497" y="436"/>
                    </a:cubicBezTo>
                    <a:cubicBezTo>
                      <a:pt x="510" y="446"/>
                      <a:pt x="510" y="446"/>
                      <a:pt x="510" y="446"/>
                    </a:cubicBezTo>
                    <a:close/>
                    <a:moveTo>
                      <a:pt x="499" y="460"/>
                    </a:moveTo>
                    <a:cubicBezTo>
                      <a:pt x="499" y="460"/>
                      <a:pt x="500" y="459"/>
                      <a:pt x="500" y="459"/>
                    </a:cubicBezTo>
                    <a:cubicBezTo>
                      <a:pt x="488" y="449"/>
                      <a:pt x="488" y="449"/>
                      <a:pt x="488" y="449"/>
                    </a:cubicBezTo>
                    <a:cubicBezTo>
                      <a:pt x="487" y="449"/>
                      <a:pt x="487" y="450"/>
                      <a:pt x="486" y="450"/>
                    </a:cubicBezTo>
                    <a:lnTo>
                      <a:pt x="499" y="460"/>
                    </a:lnTo>
                    <a:close/>
                    <a:moveTo>
                      <a:pt x="487" y="474"/>
                    </a:moveTo>
                    <a:cubicBezTo>
                      <a:pt x="487" y="474"/>
                      <a:pt x="488" y="473"/>
                      <a:pt x="488" y="473"/>
                    </a:cubicBezTo>
                    <a:cubicBezTo>
                      <a:pt x="476" y="462"/>
                      <a:pt x="476" y="462"/>
                      <a:pt x="476" y="462"/>
                    </a:cubicBezTo>
                    <a:cubicBezTo>
                      <a:pt x="476" y="462"/>
                      <a:pt x="475" y="463"/>
                      <a:pt x="475" y="463"/>
                    </a:cubicBezTo>
                    <a:cubicBezTo>
                      <a:pt x="487" y="474"/>
                      <a:pt x="487" y="474"/>
                      <a:pt x="487" y="474"/>
                    </a:cubicBezTo>
                    <a:close/>
                    <a:moveTo>
                      <a:pt x="473" y="487"/>
                    </a:moveTo>
                    <a:cubicBezTo>
                      <a:pt x="474" y="487"/>
                      <a:pt x="474" y="486"/>
                      <a:pt x="475" y="486"/>
                    </a:cubicBezTo>
                    <a:cubicBezTo>
                      <a:pt x="464" y="474"/>
                      <a:pt x="464" y="474"/>
                      <a:pt x="464" y="474"/>
                    </a:cubicBezTo>
                    <a:cubicBezTo>
                      <a:pt x="463" y="475"/>
                      <a:pt x="463" y="475"/>
                      <a:pt x="463" y="476"/>
                    </a:cubicBezTo>
                    <a:lnTo>
                      <a:pt x="473" y="487"/>
                    </a:lnTo>
                    <a:close/>
                    <a:moveTo>
                      <a:pt x="459" y="499"/>
                    </a:moveTo>
                    <a:cubicBezTo>
                      <a:pt x="460" y="499"/>
                      <a:pt x="461" y="499"/>
                      <a:pt x="461" y="498"/>
                    </a:cubicBezTo>
                    <a:cubicBezTo>
                      <a:pt x="451" y="486"/>
                      <a:pt x="451" y="486"/>
                      <a:pt x="451" y="486"/>
                    </a:cubicBezTo>
                    <a:cubicBezTo>
                      <a:pt x="450" y="486"/>
                      <a:pt x="450" y="487"/>
                      <a:pt x="449" y="487"/>
                    </a:cubicBezTo>
                    <a:cubicBezTo>
                      <a:pt x="459" y="499"/>
                      <a:pt x="459" y="499"/>
                      <a:pt x="459" y="499"/>
                    </a:cubicBezTo>
                    <a:close/>
                    <a:moveTo>
                      <a:pt x="445" y="511"/>
                    </a:moveTo>
                    <a:cubicBezTo>
                      <a:pt x="445" y="510"/>
                      <a:pt x="446" y="510"/>
                      <a:pt x="446" y="509"/>
                    </a:cubicBezTo>
                    <a:cubicBezTo>
                      <a:pt x="437" y="497"/>
                      <a:pt x="437" y="497"/>
                      <a:pt x="437" y="497"/>
                    </a:cubicBezTo>
                    <a:cubicBezTo>
                      <a:pt x="437" y="497"/>
                      <a:pt x="436" y="497"/>
                      <a:pt x="435" y="498"/>
                    </a:cubicBezTo>
                    <a:cubicBezTo>
                      <a:pt x="445" y="511"/>
                      <a:pt x="445" y="511"/>
                      <a:pt x="445" y="511"/>
                    </a:cubicBezTo>
                    <a:close/>
                    <a:moveTo>
                      <a:pt x="429" y="521"/>
                    </a:moveTo>
                    <a:cubicBezTo>
                      <a:pt x="430" y="521"/>
                      <a:pt x="430" y="520"/>
                      <a:pt x="431" y="520"/>
                    </a:cubicBezTo>
                    <a:cubicBezTo>
                      <a:pt x="423" y="506"/>
                      <a:pt x="423" y="506"/>
                      <a:pt x="423" y="506"/>
                    </a:cubicBezTo>
                    <a:cubicBezTo>
                      <a:pt x="422" y="507"/>
                      <a:pt x="421" y="507"/>
                      <a:pt x="421" y="507"/>
                    </a:cubicBezTo>
                    <a:cubicBezTo>
                      <a:pt x="429" y="521"/>
                      <a:pt x="429" y="521"/>
                      <a:pt x="429" y="521"/>
                    </a:cubicBezTo>
                    <a:close/>
                    <a:moveTo>
                      <a:pt x="413" y="530"/>
                    </a:moveTo>
                    <a:cubicBezTo>
                      <a:pt x="414" y="530"/>
                      <a:pt x="414" y="530"/>
                      <a:pt x="415" y="529"/>
                    </a:cubicBezTo>
                    <a:cubicBezTo>
                      <a:pt x="407" y="515"/>
                      <a:pt x="407" y="515"/>
                      <a:pt x="407" y="515"/>
                    </a:cubicBezTo>
                    <a:cubicBezTo>
                      <a:pt x="407" y="515"/>
                      <a:pt x="406" y="516"/>
                      <a:pt x="406" y="516"/>
                    </a:cubicBezTo>
                    <a:lnTo>
                      <a:pt x="413" y="530"/>
                    </a:lnTo>
                    <a:close/>
                    <a:moveTo>
                      <a:pt x="397" y="538"/>
                    </a:moveTo>
                    <a:cubicBezTo>
                      <a:pt x="397" y="538"/>
                      <a:pt x="398" y="538"/>
                      <a:pt x="398" y="537"/>
                    </a:cubicBezTo>
                    <a:cubicBezTo>
                      <a:pt x="392" y="523"/>
                      <a:pt x="392" y="523"/>
                      <a:pt x="392" y="523"/>
                    </a:cubicBezTo>
                    <a:cubicBezTo>
                      <a:pt x="391" y="523"/>
                      <a:pt x="391" y="523"/>
                      <a:pt x="390" y="524"/>
                    </a:cubicBezTo>
                    <a:lnTo>
                      <a:pt x="397" y="538"/>
                    </a:lnTo>
                    <a:close/>
                    <a:moveTo>
                      <a:pt x="379" y="545"/>
                    </a:moveTo>
                    <a:cubicBezTo>
                      <a:pt x="380" y="545"/>
                      <a:pt x="381" y="545"/>
                      <a:pt x="381" y="545"/>
                    </a:cubicBezTo>
                    <a:cubicBezTo>
                      <a:pt x="376" y="530"/>
                      <a:pt x="376" y="530"/>
                      <a:pt x="376" y="530"/>
                    </a:cubicBezTo>
                    <a:cubicBezTo>
                      <a:pt x="375" y="530"/>
                      <a:pt x="374" y="530"/>
                      <a:pt x="374" y="530"/>
                    </a:cubicBezTo>
                    <a:cubicBezTo>
                      <a:pt x="379" y="545"/>
                      <a:pt x="379" y="545"/>
                      <a:pt x="379" y="545"/>
                    </a:cubicBezTo>
                    <a:close/>
                    <a:moveTo>
                      <a:pt x="362" y="551"/>
                    </a:moveTo>
                    <a:cubicBezTo>
                      <a:pt x="362" y="551"/>
                      <a:pt x="363" y="551"/>
                      <a:pt x="364" y="551"/>
                    </a:cubicBezTo>
                    <a:cubicBezTo>
                      <a:pt x="359" y="535"/>
                      <a:pt x="359" y="535"/>
                      <a:pt x="359" y="535"/>
                    </a:cubicBezTo>
                    <a:cubicBezTo>
                      <a:pt x="358" y="535"/>
                      <a:pt x="358" y="536"/>
                      <a:pt x="357" y="536"/>
                    </a:cubicBezTo>
                    <a:cubicBezTo>
                      <a:pt x="362" y="551"/>
                      <a:pt x="362" y="551"/>
                      <a:pt x="362" y="551"/>
                    </a:cubicBezTo>
                    <a:close/>
                    <a:moveTo>
                      <a:pt x="344" y="556"/>
                    </a:moveTo>
                    <a:cubicBezTo>
                      <a:pt x="345" y="556"/>
                      <a:pt x="345" y="556"/>
                      <a:pt x="346" y="555"/>
                    </a:cubicBezTo>
                    <a:cubicBezTo>
                      <a:pt x="342" y="540"/>
                      <a:pt x="342" y="540"/>
                      <a:pt x="342" y="540"/>
                    </a:cubicBezTo>
                    <a:cubicBezTo>
                      <a:pt x="342" y="540"/>
                      <a:pt x="341" y="540"/>
                      <a:pt x="340" y="540"/>
                    </a:cubicBezTo>
                    <a:cubicBezTo>
                      <a:pt x="344" y="556"/>
                      <a:pt x="344" y="556"/>
                      <a:pt x="344" y="556"/>
                    </a:cubicBezTo>
                    <a:close/>
                    <a:moveTo>
                      <a:pt x="326" y="559"/>
                    </a:moveTo>
                    <a:cubicBezTo>
                      <a:pt x="326" y="559"/>
                      <a:pt x="327" y="559"/>
                      <a:pt x="328" y="559"/>
                    </a:cubicBezTo>
                    <a:cubicBezTo>
                      <a:pt x="325" y="543"/>
                      <a:pt x="325" y="543"/>
                      <a:pt x="325" y="543"/>
                    </a:cubicBezTo>
                    <a:cubicBezTo>
                      <a:pt x="324" y="543"/>
                      <a:pt x="324" y="543"/>
                      <a:pt x="323" y="544"/>
                    </a:cubicBezTo>
                    <a:cubicBezTo>
                      <a:pt x="326" y="559"/>
                      <a:pt x="326" y="559"/>
                      <a:pt x="326" y="559"/>
                    </a:cubicBezTo>
                    <a:close/>
                    <a:moveTo>
                      <a:pt x="307" y="562"/>
                    </a:moveTo>
                    <a:cubicBezTo>
                      <a:pt x="308" y="562"/>
                      <a:pt x="309" y="561"/>
                      <a:pt x="309" y="561"/>
                    </a:cubicBezTo>
                    <a:cubicBezTo>
                      <a:pt x="308" y="545"/>
                      <a:pt x="308" y="545"/>
                      <a:pt x="308" y="545"/>
                    </a:cubicBezTo>
                    <a:cubicBezTo>
                      <a:pt x="307" y="546"/>
                      <a:pt x="307" y="546"/>
                      <a:pt x="306" y="546"/>
                    </a:cubicBezTo>
                    <a:lnTo>
                      <a:pt x="307" y="562"/>
                    </a:lnTo>
                    <a:close/>
                    <a:moveTo>
                      <a:pt x="289" y="563"/>
                    </a:moveTo>
                    <a:cubicBezTo>
                      <a:pt x="290" y="563"/>
                      <a:pt x="290" y="563"/>
                      <a:pt x="291" y="563"/>
                    </a:cubicBezTo>
                    <a:cubicBezTo>
                      <a:pt x="290" y="547"/>
                      <a:pt x="290" y="547"/>
                      <a:pt x="290" y="547"/>
                    </a:cubicBezTo>
                    <a:cubicBezTo>
                      <a:pt x="290" y="547"/>
                      <a:pt x="289" y="547"/>
                      <a:pt x="288" y="547"/>
                    </a:cubicBezTo>
                    <a:cubicBezTo>
                      <a:pt x="289" y="563"/>
                      <a:pt x="289" y="563"/>
                      <a:pt x="289" y="563"/>
                    </a:cubicBezTo>
                    <a:close/>
                    <a:moveTo>
                      <a:pt x="270" y="563"/>
                    </a:moveTo>
                    <a:cubicBezTo>
                      <a:pt x="271" y="563"/>
                      <a:pt x="272" y="563"/>
                      <a:pt x="272" y="563"/>
                    </a:cubicBezTo>
                    <a:cubicBezTo>
                      <a:pt x="273" y="547"/>
                      <a:pt x="273" y="547"/>
                      <a:pt x="273" y="547"/>
                    </a:cubicBezTo>
                    <a:cubicBezTo>
                      <a:pt x="272" y="547"/>
                      <a:pt x="272" y="547"/>
                      <a:pt x="271" y="547"/>
                    </a:cubicBezTo>
                    <a:cubicBezTo>
                      <a:pt x="270" y="563"/>
                      <a:pt x="270" y="563"/>
                      <a:pt x="270" y="563"/>
                    </a:cubicBezTo>
                    <a:close/>
                    <a:moveTo>
                      <a:pt x="252" y="561"/>
                    </a:moveTo>
                    <a:cubicBezTo>
                      <a:pt x="253" y="561"/>
                      <a:pt x="253" y="561"/>
                      <a:pt x="254" y="561"/>
                    </a:cubicBezTo>
                    <a:cubicBezTo>
                      <a:pt x="255" y="545"/>
                      <a:pt x="255" y="545"/>
                      <a:pt x="255" y="545"/>
                    </a:cubicBezTo>
                    <a:cubicBezTo>
                      <a:pt x="255" y="545"/>
                      <a:pt x="254" y="545"/>
                      <a:pt x="254" y="545"/>
                    </a:cubicBezTo>
                    <a:cubicBezTo>
                      <a:pt x="252" y="561"/>
                      <a:pt x="252" y="561"/>
                      <a:pt x="252" y="561"/>
                    </a:cubicBezTo>
                    <a:close/>
                    <a:moveTo>
                      <a:pt x="234" y="559"/>
                    </a:moveTo>
                    <a:cubicBezTo>
                      <a:pt x="234" y="559"/>
                      <a:pt x="235" y="559"/>
                      <a:pt x="236" y="559"/>
                    </a:cubicBezTo>
                    <a:cubicBezTo>
                      <a:pt x="238" y="543"/>
                      <a:pt x="238" y="543"/>
                      <a:pt x="238" y="543"/>
                    </a:cubicBezTo>
                    <a:cubicBezTo>
                      <a:pt x="238" y="543"/>
                      <a:pt x="237" y="543"/>
                      <a:pt x="236" y="543"/>
                    </a:cubicBezTo>
                    <a:cubicBezTo>
                      <a:pt x="234" y="559"/>
                      <a:pt x="234" y="559"/>
                      <a:pt x="234" y="559"/>
                    </a:cubicBezTo>
                    <a:close/>
                    <a:moveTo>
                      <a:pt x="215" y="555"/>
                    </a:moveTo>
                    <a:cubicBezTo>
                      <a:pt x="216" y="555"/>
                      <a:pt x="217" y="555"/>
                      <a:pt x="217" y="555"/>
                    </a:cubicBezTo>
                    <a:cubicBezTo>
                      <a:pt x="221" y="540"/>
                      <a:pt x="221" y="540"/>
                      <a:pt x="221" y="540"/>
                    </a:cubicBezTo>
                    <a:cubicBezTo>
                      <a:pt x="220" y="540"/>
                      <a:pt x="220" y="539"/>
                      <a:pt x="219" y="539"/>
                    </a:cubicBezTo>
                    <a:cubicBezTo>
                      <a:pt x="215" y="555"/>
                      <a:pt x="215" y="555"/>
                      <a:pt x="215" y="555"/>
                    </a:cubicBezTo>
                    <a:close/>
                    <a:moveTo>
                      <a:pt x="198" y="550"/>
                    </a:moveTo>
                    <a:cubicBezTo>
                      <a:pt x="198" y="550"/>
                      <a:pt x="199" y="550"/>
                      <a:pt x="199" y="551"/>
                    </a:cubicBezTo>
                    <a:cubicBezTo>
                      <a:pt x="204" y="535"/>
                      <a:pt x="204" y="535"/>
                      <a:pt x="204" y="535"/>
                    </a:cubicBezTo>
                    <a:cubicBezTo>
                      <a:pt x="204" y="535"/>
                      <a:pt x="203" y="535"/>
                      <a:pt x="202" y="535"/>
                    </a:cubicBezTo>
                    <a:cubicBezTo>
                      <a:pt x="198" y="550"/>
                      <a:pt x="198" y="550"/>
                      <a:pt x="198" y="550"/>
                    </a:cubicBezTo>
                    <a:close/>
                    <a:moveTo>
                      <a:pt x="180" y="544"/>
                    </a:moveTo>
                    <a:cubicBezTo>
                      <a:pt x="181" y="544"/>
                      <a:pt x="181" y="544"/>
                      <a:pt x="182" y="545"/>
                    </a:cubicBezTo>
                    <a:cubicBezTo>
                      <a:pt x="188" y="530"/>
                      <a:pt x="188" y="530"/>
                      <a:pt x="188" y="530"/>
                    </a:cubicBezTo>
                    <a:cubicBezTo>
                      <a:pt x="187" y="529"/>
                      <a:pt x="186" y="529"/>
                      <a:pt x="186" y="529"/>
                    </a:cubicBezTo>
                    <a:cubicBezTo>
                      <a:pt x="180" y="544"/>
                      <a:pt x="180" y="544"/>
                      <a:pt x="180" y="544"/>
                    </a:cubicBezTo>
                    <a:close/>
                    <a:moveTo>
                      <a:pt x="163" y="537"/>
                    </a:moveTo>
                    <a:cubicBezTo>
                      <a:pt x="164" y="537"/>
                      <a:pt x="164" y="537"/>
                      <a:pt x="165" y="537"/>
                    </a:cubicBezTo>
                    <a:cubicBezTo>
                      <a:pt x="172" y="523"/>
                      <a:pt x="172" y="523"/>
                      <a:pt x="172" y="523"/>
                    </a:cubicBezTo>
                    <a:cubicBezTo>
                      <a:pt x="171" y="523"/>
                      <a:pt x="170" y="522"/>
                      <a:pt x="170" y="522"/>
                    </a:cubicBezTo>
                    <a:cubicBezTo>
                      <a:pt x="163" y="537"/>
                      <a:pt x="163" y="537"/>
                      <a:pt x="163" y="537"/>
                    </a:cubicBezTo>
                    <a:close/>
                    <a:moveTo>
                      <a:pt x="147" y="528"/>
                    </a:moveTo>
                    <a:cubicBezTo>
                      <a:pt x="147" y="529"/>
                      <a:pt x="148" y="529"/>
                      <a:pt x="148" y="529"/>
                    </a:cubicBezTo>
                    <a:cubicBezTo>
                      <a:pt x="156" y="515"/>
                      <a:pt x="156" y="515"/>
                      <a:pt x="156" y="515"/>
                    </a:cubicBezTo>
                    <a:cubicBezTo>
                      <a:pt x="155" y="515"/>
                      <a:pt x="155" y="515"/>
                      <a:pt x="154" y="514"/>
                    </a:cubicBezTo>
                    <a:cubicBezTo>
                      <a:pt x="147" y="528"/>
                      <a:pt x="147" y="528"/>
                      <a:pt x="147" y="528"/>
                    </a:cubicBezTo>
                    <a:close/>
                    <a:moveTo>
                      <a:pt x="131" y="519"/>
                    </a:moveTo>
                    <a:cubicBezTo>
                      <a:pt x="131" y="519"/>
                      <a:pt x="132" y="520"/>
                      <a:pt x="132" y="520"/>
                    </a:cubicBezTo>
                    <a:cubicBezTo>
                      <a:pt x="141" y="506"/>
                      <a:pt x="141" y="506"/>
                      <a:pt x="141" y="506"/>
                    </a:cubicBezTo>
                    <a:cubicBezTo>
                      <a:pt x="140" y="506"/>
                      <a:pt x="140" y="506"/>
                      <a:pt x="139" y="505"/>
                    </a:cubicBezTo>
                    <a:cubicBezTo>
                      <a:pt x="131" y="519"/>
                      <a:pt x="131" y="519"/>
                      <a:pt x="131" y="519"/>
                    </a:cubicBezTo>
                    <a:close/>
                    <a:moveTo>
                      <a:pt x="115" y="508"/>
                    </a:moveTo>
                    <a:cubicBezTo>
                      <a:pt x="116" y="509"/>
                      <a:pt x="116" y="509"/>
                      <a:pt x="117" y="510"/>
                    </a:cubicBezTo>
                    <a:cubicBezTo>
                      <a:pt x="126" y="497"/>
                      <a:pt x="126" y="497"/>
                      <a:pt x="126" y="497"/>
                    </a:cubicBezTo>
                    <a:cubicBezTo>
                      <a:pt x="126" y="496"/>
                      <a:pt x="125" y="496"/>
                      <a:pt x="125" y="495"/>
                    </a:cubicBezTo>
                    <a:cubicBezTo>
                      <a:pt x="115" y="508"/>
                      <a:pt x="115" y="508"/>
                      <a:pt x="115" y="508"/>
                    </a:cubicBezTo>
                    <a:close/>
                    <a:moveTo>
                      <a:pt x="101" y="497"/>
                    </a:moveTo>
                    <a:cubicBezTo>
                      <a:pt x="101" y="497"/>
                      <a:pt x="102" y="498"/>
                      <a:pt x="102" y="498"/>
                    </a:cubicBezTo>
                    <a:cubicBezTo>
                      <a:pt x="113" y="486"/>
                      <a:pt x="113" y="486"/>
                      <a:pt x="113" y="486"/>
                    </a:cubicBezTo>
                    <a:cubicBezTo>
                      <a:pt x="112" y="485"/>
                      <a:pt x="112" y="485"/>
                      <a:pt x="111" y="485"/>
                    </a:cubicBezTo>
                    <a:cubicBezTo>
                      <a:pt x="101" y="497"/>
                      <a:pt x="101" y="497"/>
                      <a:pt x="101" y="497"/>
                    </a:cubicBezTo>
                    <a:close/>
                    <a:moveTo>
                      <a:pt x="87" y="485"/>
                    </a:moveTo>
                    <a:cubicBezTo>
                      <a:pt x="88" y="485"/>
                      <a:pt x="88" y="486"/>
                      <a:pt x="89" y="486"/>
                    </a:cubicBezTo>
                    <a:cubicBezTo>
                      <a:pt x="99" y="474"/>
                      <a:pt x="99" y="474"/>
                      <a:pt x="99" y="474"/>
                    </a:cubicBezTo>
                    <a:cubicBezTo>
                      <a:pt x="99" y="474"/>
                      <a:pt x="99" y="473"/>
                      <a:pt x="98" y="473"/>
                    </a:cubicBezTo>
                    <a:lnTo>
                      <a:pt x="87" y="485"/>
                    </a:lnTo>
                    <a:close/>
                    <a:moveTo>
                      <a:pt x="74" y="471"/>
                    </a:moveTo>
                    <a:cubicBezTo>
                      <a:pt x="75" y="472"/>
                      <a:pt x="75" y="472"/>
                      <a:pt x="75" y="473"/>
                    </a:cubicBezTo>
                    <a:cubicBezTo>
                      <a:pt x="87" y="462"/>
                      <a:pt x="87" y="462"/>
                      <a:pt x="87" y="462"/>
                    </a:cubicBezTo>
                    <a:cubicBezTo>
                      <a:pt x="87" y="461"/>
                      <a:pt x="86" y="461"/>
                      <a:pt x="86" y="461"/>
                    </a:cubicBezTo>
                    <a:cubicBezTo>
                      <a:pt x="74" y="471"/>
                      <a:pt x="74" y="471"/>
                      <a:pt x="74" y="471"/>
                    </a:cubicBezTo>
                    <a:close/>
                    <a:moveTo>
                      <a:pt x="62" y="457"/>
                    </a:moveTo>
                    <a:cubicBezTo>
                      <a:pt x="62" y="458"/>
                      <a:pt x="63" y="458"/>
                      <a:pt x="63" y="459"/>
                    </a:cubicBezTo>
                    <a:cubicBezTo>
                      <a:pt x="76" y="449"/>
                      <a:pt x="76" y="449"/>
                      <a:pt x="76" y="449"/>
                    </a:cubicBezTo>
                    <a:cubicBezTo>
                      <a:pt x="75" y="448"/>
                      <a:pt x="75" y="448"/>
                      <a:pt x="74" y="447"/>
                    </a:cubicBezTo>
                    <a:cubicBezTo>
                      <a:pt x="62" y="457"/>
                      <a:pt x="62" y="457"/>
                      <a:pt x="62" y="457"/>
                    </a:cubicBezTo>
                    <a:close/>
                    <a:moveTo>
                      <a:pt x="51" y="442"/>
                    </a:moveTo>
                    <a:cubicBezTo>
                      <a:pt x="51" y="443"/>
                      <a:pt x="52" y="444"/>
                      <a:pt x="52" y="444"/>
                    </a:cubicBezTo>
                    <a:cubicBezTo>
                      <a:pt x="65" y="435"/>
                      <a:pt x="65" y="435"/>
                      <a:pt x="65" y="435"/>
                    </a:cubicBezTo>
                    <a:cubicBezTo>
                      <a:pt x="65" y="434"/>
                      <a:pt x="64" y="434"/>
                      <a:pt x="64" y="433"/>
                    </a:cubicBezTo>
                    <a:cubicBezTo>
                      <a:pt x="51" y="442"/>
                      <a:pt x="51" y="442"/>
                      <a:pt x="51" y="442"/>
                    </a:cubicBezTo>
                    <a:close/>
                    <a:moveTo>
                      <a:pt x="41" y="427"/>
                    </a:moveTo>
                    <a:cubicBezTo>
                      <a:pt x="41" y="427"/>
                      <a:pt x="41" y="428"/>
                      <a:pt x="42" y="429"/>
                    </a:cubicBezTo>
                    <a:cubicBezTo>
                      <a:pt x="55" y="420"/>
                      <a:pt x="55" y="420"/>
                      <a:pt x="55" y="420"/>
                    </a:cubicBezTo>
                    <a:cubicBezTo>
                      <a:pt x="55" y="420"/>
                      <a:pt x="55" y="419"/>
                      <a:pt x="54" y="419"/>
                    </a:cubicBezTo>
                    <a:cubicBezTo>
                      <a:pt x="41" y="427"/>
                      <a:pt x="41" y="427"/>
                      <a:pt x="41" y="427"/>
                    </a:cubicBezTo>
                    <a:close/>
                    <a:moveTo>
                      <a:pt x="32" y="411"/>
                    </a:moveTo>
                    <a:cubicBezTo>
                      <a:pt x="32" y="411"/>
                      <a:pt x="32" y="412"/>
                      <a:pt x="33" y="413"/>
                    </a:cubicBezTo>
                    <a:cubicBezTo>
                      <a:pt x="47" y="405"/>
                      <a:pt x="47" y="405"/>
                      <a:pt x="47" y="405"/>
                    </a:cubicBezTo>
                    <a:cubicBezTo>
                      <a:pt x="47" y="405"/>
                      <a:pt x="46" y="404"/>
                      <a:pt x="46" y="403"/>
                    </a:cubicBezTo>
                    <a:cubicBezTo>
                      <a:pt x="32" y="411"/>
                      <a:pt x="32" y="411"/>
                      <a:pt x="32" y="411"/>
                    </a:cubicBezTo>
                    <a:close/>
                    <a:moveTo>
                      <a:pt x="24" y="394"/>
                    </a:moveTo>
                    <a:cubicBezTo>
                      <a:pt x="24" y="395"/>
                      <a:pt x="24" y="395"/>
                      <a:pt x="25" y="396"/>
                    </a:cubicBezTo>
                    <a:cubicBezTo>
                      <a:pt x="39" y="389"/>
                      <a:pt x="39" y="389"/>
                      <a:pt x="39" y="389"/>
                    </a:cubicBezTo>
                    <a:cubicBezTo>
                      <a:pt x="39" y="389"/>
                      <a:pt x="39" y="388"/>
                      <a:pt x="38" y="388"/>
                    </a:cubicBezTo>
                    <a:lnTo>
                      <a:pt x="24" y="394"/>
                    </a:lnTo>
                    <a:close/>
                    <a:moveTo>
                      <a:pt x="17" y="377"/>
                    </a:moveTo>
                    <a:cubicBezTo>
                      <a:pt x="17" y="377"/>
                      <a:pt x="17" y="378"/>
                      <a:pt x="18" y="379"/>
                    </a:cubicBezTo>
                    <a:cubicBezTo>
                      <a:pt x="33" y="373"/>
                      <a:pt x="33" y="373"/>
                      <a:pt x="33" y="373"/>
                    </a:cubicBezTo>
                    <a:cubicBezTo>
                      <a:pt x="32" y="373"/>
                      <a:pt x="32" y="372"/>
                      <a:pt x="32" y="371"/>
                    </a:cubicBezTo>
                    <a:cubicBezTo>
                      <a:pt x="17" y="377"/>
                      <a:pt x="17" y="377"/>
                      <a:pt x="17" y="377"/>
                    </a:cubicBezTo>
                    <a:close/>
                    <a:moveTo>
                      <a:pt x="11" y="359"/>
                    </a:moveTo>
                    <a:cubicBezTo>
                      <a:pt x="11" y="360"/>
                      <a:pt x="12" y="360"/>
                      <a:pt x="12" y="361"/>
                    </a:cubicBezTo>
                    <a:cubicBezTo>
                      <a:pt x="27" y="357"/>
                      <a:pt x="27" y="357"/>
                      <a:pt x="27" y="357"/>
                    </a:cubicBezTo>
                    <a:cubicBezTo>
                      <a:pt x="27" y="356"/>
                      <a:pt x="27" y="355"/>
                      <a:pt x="27" y="355"/>
                    </a:cubicBezTo>
                    <a:lnTo>
                      <a:pt x="11" y="359"/>
                    </a:lnTo>
                    <a:close/>
                    <a:moveTo>
                      <a:pt x="7" y="341"/>
                    </a:moveTo>
                    <a:cubicBezTo>
                      <a:pt x="7" y="342"/>
                      <a:pt x="7" y="343"/>
                      <a:pt x="7" y="343"/>
                    </a:cubicBezTo>
                    <a:cubicBezTo>
                      <a:pt x="23" y="340"/>
                      <a:pt x="23" y="340"/>
                      <a:pt x="23" y="340"/>
                    </a:cubicBezTo>
                    <a:cubicBezTo>
                      <a:pt x="23" y="339"/>
                      <a:pt x="22" y="338"/>
                      <a:pt x="22" y="338"/>
                    </a:cubicBezTo>
                    <a:lnTo>
                      <a:pt x="7" y="341"/>
                    </a:lnTo>
                    <a:close/>
                    <a:moveTo>
                      <a:pt x="3" y="323"/>
                    </a:moveTo>
                    <a:cubicBezTo>
                      <a:pt x="3" y="324"/>
                      <a:pt x="4" y="324"/>
                      <a:pt x="4" y="325"/>
                    </a:cubicBezTo>
                    <a:cubicBezTo>
                      <a:pt x="19" y="323"/>
                      <a:pt x="19" y="323"/>
                      <a:pt x="19" y="323"/>
                    </a:cubicBezTo>
                    <a:cubicBezTo>
                      <a:pt x="19" y="322"/>
                      <a:pt x="19" y="321"/>
                      <a:pt x="19" y="321"/>
                    </a:cubicBezTo>
                    <a:cubicBezTo>
                      <a:pt x="3" y="323"/>
                      <a:pt x="3" y="323"/>
                      <a:pt x="3" y="323"/>
                    </a:cubicBezTo>
                    <a:close/>
                    <a:moveTo>
                      <a:pt x="1" y="305"/>
                    </a:moveTo>
                    <a:cubicBezTo>
                      <a:pt x="1" y="305"/>
                      <a:pt x="1" y="306"/>
                      <a:pt x="1" y="307"/>
                    </a:cubicBezTo>
                    <a:cubicBezTo>
                      <a:pt x="17" y="305"/>
                      <a:pt x="17" y="305"/>
                      <a:pt x="17" y="305"/>
                    </a:cubicBezTo>
                    <a:cubicBezTo>
                      <a:pt x="17" y="305"/>
                      <a:pt x="17" y="304"/>
                      <a:pt x="17" y="303"/>
                    </a:cubicBezTo>
                    <a:lnTo>
                      <a:pt x="1" y="305"/>
                    </a:lnTo>
                    <a:close/>
                    <a:moveTo>
                      <a:pt x="0" y="286"/>
                    </a:moveTo>
                    <a:cubicBezTo>
                      <a:pt x="0" y="287"/>
                      <a:pt x="0" y="287"/>
                      <a:pt x="0" y="288"/>
                    </a:cubicBezTo>
                    <a:cubicBezTo>
                      <a:pt x="16" y="288"/>
                      <a:pt x="16" y="288"/>
                      <a:pt x="16" y="288"/>
                    </a:cubicBezTo>
                    <a:cubicBezTo>
                      <a:pt x="16" y="287"/>
                      <a:pt x="16" y="286"/>
                      <a:pt x="16" y="286"/>
                    </a:cubicBezTo>
                    <a:cubicBezTo>
                      <a:pt x="0" y="286"/>
                      <a:pt x="0" y="286"/>
                      <a:pt x="0" y="286"/>
                    </a:cubicBezTo>
                    <a:close/>
                    <a:moveTo>
                      <a:pt x="1" y="268"/>
                    </a:moveTo>
                    <a:cubicBezTo>
                      <a:pt x="1" y="268"/>
                      <a:pt x="0" y="269"/>
                      <a:pt x="0" y="270"/>
                    </a:cubicBezTo>
                    <a:cubicBezTo>
                      <a:pt x="16" y="270"/>
                      <a:pt x="16" y="270"/>
                      <a:pt x="16" y="270"/>
                    </a:cubicBezTo>
                    <a:cubicBezTo>
                      <a:pt x="16" y="270"/>
                      <a:pt x="17" y="269"/>
                      <a:pt x="17" y="268"/>
                    </a:cubicBezTo>
                    <a:cubicBezTo>
                      <a:pt x="1" y="268"/>
                      <a:pt x="1" y="268"/>
                      <a:pt x="1" y="268"/>
                    </a:cubicBezTo>
                    <a:close/>
                    <a:moveTo>
                      <a:pt x="2" y="249"/>
                    </a:moveTo>
                    <a:cubicBezTo>
                      <a:pt x="2" y="250"/>
                      <a:pt x="2" y="250"/>
                      <a:pt x="2" y="251"/>
                    </a:cubicBezTo>
                    <a:cubicBezTo>
                      <a:pt x="18" y="253"/>
                      <a:pt x="18" y="253"/>
                      <a:pt x="18" y="253"/>
                    </a:cubicBezTo>
                    <a:cubicBezTo>
                      <a:pt x="18" y="252"/>
                      <a:pt x="18" y="252"/>
                      <a:pt x="18" y="251"/>
                    </a:cubicBezTo>
                    <a:cubicBezTo>
                      <a:pt x="2" y="249"/>
                      <a:pt x="2" y="249"/>
                      <a:pt x="2" y="249"/>
                    </a:cubicBezTo>
                    <a:close/>
                    <a:moveTo>
                      <a:pt x="5" y="231"/>
                    </a:moveTo>
                    <a:cubicBezTo>
                      <a:pt x="5" y="231"/>
                      <a:pt x="5" y="232"/>
                      <a:pt x="4" y="233"/>
                    </a:cubicBezTo>
                    <a:cubicBezTo>
                      <a:pt x="20" y="236"/>
                      <a:pt x="20" y="236"/>
                      <a:pt x="20" y="236"/>
                    </a:cubicBezTo>
                    <a:cubicBezTo>
                      <a:pt x="20" y="235"/>
                      <a:pt x="20" y="234"/>
                      <a:pt x="20" y="234"/>
                    </a:cubicBezTo>
                    <a:lnTo>
                      <a:pt x="5" y="231"/>
                    </a:lnTo>
                    <a:close/>
                    <a:moveTo>
                      <a:pt x="9" y="213"/>
                    </a:moveTo>
                    <a:cubicBezTo>
                      <a:pt x="8" y="213"/>
                      <a:pt x="8" y="214"/>
                      <a:pt x="8" y="215"/>
                    </a:cubicBezTo>
                    <a:cubicBezTo>
                      <a:pt x="24" y="218"/>
                      <a:pt x="24" y="218"/>
                      <a:pt x="24" y="218"/>
                    </a:cubicBezTo>
                    <a:cubicBezTo>
                      <a:pt x="24" y="218"/>
                      <a:pt x="24" y="217"/>
                      <a:pt x="24" y="217"/>
                    </a:cubicBezTo>
                    <a:cubicBezTo>
                      <a:pt x="9" y="213"/>
                      <a:pt x="9" y="213"/>
                      <a:pt x="9" y="213"/>
                    </a:cubicBezTo>
                    <a:close/>
                    <a:moveTo>
                      <a:pt x="14" y="195"/>
                    </a:moveTo>
                    <a:cubicBezTo>
                      <a:pt x="14" y="196"/>
                      <a:pt x="13" y="196"/>
                      <a:pt x="13" y="197"/>
                    </a:cubicBezTo>
                    <a:cubicBezTo>
                      <a:pt x="28" y="202"/>
                      <a:pt x="28" y="202"/>
                      <a:pt x="28" y="202"/>
                    </a:cubicBezTo>
                    <a:cubicBezTo>
                      <a:pt x="29" y="201"/>
                      <a:pt x="29" y="200"/>
                      <a:pt x="29" y="200"/>
                    </a:cubicBezTo>
                    <a:cubicBezTo>
                      <a:pt x="14" y="195"/>
                      <a:pt x="14" y="195"/>
                      <a:pt x="14" y="195"/>
                    </a:cubicBezTo>
                    <a:close/>
                    <a:moveTo>
                      <a:pt x="20" y="177"/>
                    </a:moveTo>
                    <a:cubicBezTo>
                      <a:pt x="20" y="178"/>
                      <a:pt x="20" y="179"/>
                      <a:pt x="19" y="179"/>
                    </a:cubicBezTo>
                    <a:cubicBezTo>
                      <a:pt x="34" y="185"/>
                      <a:pt x="34" y="185"/>
                      <a:pt x="34" y="185"/>
                    </a:cubicBezTo>
                    <a:cubicBezTo>
                      <a:pt x="34" y="185"/>
                      <a:pt x="35" y="184"/>
                      <a:pt x="35" y="183"/>
                    </a:cubicBezTo>
                    <a:cubicBezTo>
                      <a:pt x="20" y="177"/>
                      <a:pt x="20" y="177"/>
                      <a:pt x="20" y="177"/>
                    </a:cubicBezTo>
                    <a:close/>
                    <a:moveTo>
                      <a:pt x="27" y="161"/>
                    </a:moveTo>
                    <a:cubicBezTo>
                      <a:pt x="27" y="161"/>
                      <a:pt x="27" y="162"/>
                      <a:pt x="27" y="162"/>
                    </a:cubicBezTo>
                    <a:cubicBezTo>
                      <a:pt x="41" y="169"/>
                      <a:pt x="41" y="169"/>
                      <a:pt x="41" y="169"/>
                    </a:cubicBezTo>
                    <a:cubicBezTo>
                      <a:pt x="41" y="169"/>
                      <a:pt x="42" y="168"/>
                      <a:pt x="42" y="167"/>
                    </a:cubicBezTo>
                    <a:cubicBezTo>
                      <a:pt x="27" y="161"/>
                      <a:pt x="27" y="161"/>
                      <a:pt x="27" y="161"/>
                    </a:cubicBezTo>
                    <a:close/>
                    <a:moveTo>
                      <a:pt x="36" y="144"/>
                    </a:moveTo>
                    <a:cubicBezTo>
                      <a:pt x="36" y="145"/>
                      <a:pt x="35" y="145"/>
                      <a:pt x="35" y="146"/>
                    </a:cubicBezTo>
                    <a:cubicBezTo>
                      <a:pt x="49" y="154"/>
                      <a:pt x="49" y="154"/>
                      <a:pt x="49" y="154"/>
                    </a:cubicBezTo>
                    <a:cubicBezTo>
                      <a:pt x="49" y="153"/>
                      <a:pt x="50" y="152"/>
                      <a:pt x="50" y="152"/>
                    </a:cubicBezTo>
                    <a:cubicBezTo>
                      <a:pt x="36" y="144"/>
                      <a:pt x="36" y="144"/>
                      <a:pt x="36" y="144"/>
                    </a:cubicBezTo>
                    <a:close/>
                    <a:moveTo>
                      <a:pt x="45" y="128"/>
                    </a:moveTo>
                    <a:cubicBezTo>
                      <a:pt x="45" y="129"/>
                      <a:pt x="45" y="129"/>
                      <a:pt x="44" y="130"/>
                    </a:cubicBezTo>
                    <a:cubicBezTo>
                      <a:pt x="58" y="139"/>
                      <a:pt x="58" y="139"/>
                      <a:pt x="58" y="139"/>
                    </a:cubicBezTo>
                    <a:cubicBezTo>
                      <a:pt x="58" y="138"/>
                      <a:pt x="59" y="137"/>
                      <a:pt x="59" y="137"/>
                    </a:cubicBezTo>
                    <a:cubicBezTo>
                      <a:pt x="45" y="128"/>
                      <a:pt x="45" y="128"/>
                      <a:pt x="45" y="128"/>
                    </a:cubicBezTo>
                    <a:close/>
                    <a:moveTo>
                      <a:pt x="56" y="113"/>
                    </a:moveTo>
                    <a:cubicBezTo>
                      <a:pt x="56" y="114"/>
                      <a:pt x="55" y="114"/>
                      <a:pt x="55" y="115"/>
                    </a:cubicBezTo>
                    <a:cubicBezTo>
                      <a:pt x="68" y="124"/>
                      <a:pt x="68" y="124"/>
                      <a:pt x="68" y="124"/>
                    </a:cubicBezTo>
                    <a:cubicBezTo>
                      <a:pt x="68" y="124"/>
                      <a:pt x="68" y="123"/>
                      <a:pt x="69" y="123"/>
                    </a:cubicBezTo>
                    <a:cubicBezTo>
                      <a:pt x="56" y="113"/>
                      <a:pt x="56" y="113"/>
                      <a:pt x="56" y="113"/>
                    </a:cubicBezTo>
                    <a:close/>
                    <a:moveTo>
                      <a:pt x="68" y="99"/>
                    </a:moveTo>
                    <a:cubicBezTo>
                      <a:pt x="67" y="99"/>
                      <a:pt x="67" y="100"/>
                      <a:pt x="66" y="100"/>
                    </a:cubicBezTo>
                    <a:cubicBezTo>
                      <a:pt x="78" y="110"/>
                      <a:pt x="78" y="110"/>
                      <a:pt x="78" y="110"/>
                    </a:cubicBezTo>
                    <a:cubicBezTo>
                      <a:pt x="79" y="110"/>
                      <a:pt x="79" y="109"/>
                      <a:pt x="80" y="109"/>
                    </a:cubicBezTo>
                    <a:lnTo>
                      <a:pt x="68" y="99"/>
                    </a:lnTo>
                    <a:close/>
                    <a:moveTo>
                      <a:pt x="80" y="85"/>
                    </a:moveTo>
                    <a:cubicBezTo>
                      <a:pt x="80" y="85"/>
                      <a:pt x="79" y="86"/>
                      <a:pt x="79" y="86"/>
                    </a:cubicBezTo>
                    <a:cubicBezTo>
                      <a:pt x="90" y="97"/>
                      <a:pt x="90" y="97"/>
                      <a:pt x="90" y="97"/>
                    </a:cubicBezTo>
                    <a:cubicBezTo>
                      <a:pt x="91" y="97"/>
                      <a:pt x="91" y="97"/>
                      <a:pt x="92" y="96"/>
                    </a:cubicBezTo>
                    <a:cubicBezTo>
                      <a:pt x="80" y="85"/>
                      <a:pt x="80" y="85"/>
                      <a:pt x="80" y="85"/>
                    </a:cubicBezTo>
                    <a:close/>
                    <a:moveTo>
                      <a:pt x="93" y="72"/>
                    </a:moveTo>
                    <a:cubicBezTo>
                      <a:pt x="93" y="73"/>
                      <a:pt x="92" y="73"/>
                      <a:pt x="92" y="73"/>
                    </a:cubicBezTo>
                    <a:cubicBezTo>
                      <a:pt x="103" y="85"/>
                      <a:pt x="103" y="85"/>
                      <a:pt x="103" y="85"/>
                    </a:cubicBezTo>
                    <a:cubicBezTo>
                      <a:pt x="103" y="85"/>
                      <a:pt x="104" y="84"/>
                      <a:pt x="104" y="84"/>
                    </a:cubicBezTo>
                    <a:cubicBezTo>
                      <a:pt x="93" y="72"/>
                      <a:pt x="93" y="72"/>
                      <a:pt x="93" y="72"/>
                    </a:cubicBezTo>
                    <a:close/>
                    <a:moveTo>
                      <a:pt x="108" y="60"/>
                    </a:moveTo>
                    <a:cubicBezTo>
                      <a:pt x="107" y="61"/>
                      <a:pt x="106" y="61"/>
                      <a:pt x="106" y="61"/>
                    </a:cubicBezTo>
                    <a:cubicBezTo>
                      <a:pt x="116" y="74"/>
                      <a:pt x="116" y="74"/>
                      <a:pt x="116" y="74"/>
                    </a:cubicBezTo>
                    <a:cubicBezTo>
                      <a:pt x="116" y="74"/>
                      <a:pt x="117" y="73"/>
                      <a:pt x="117" y="73"/>
                    </a:cubicBezTo>
                    <a:lnTo>
                      <a:pt x="108" y="60"/>
                    </a:lnTo>
                    <a:close/>
                    <a:moveTo>
                      <a:pt x="122" y="49"/>
                    </a:moveTo>
                    <a:cubicBezTo>
                      <a:pt x="122" y="50"/>
                      <a:pt x="121" y="50"/>
                      <a:pt x="121" y="50"/>
                    </a:cubicBezTo>
                    <a:cubicBezTo>
                      <a:pt x="130" y="63"/>
                      <a:pt x="130" y="63"/>
                      <a:pt x="130" y="63"/>
                    </a:cubicBezTo>
                    <a:cubicBezTo>
                      <a:pt x="130" y="63"/>
                      <a:pt x="131" y="63"/>
                      <a:pt x="132" y="62"/>
                    </a:cubicBezTo>
                    <a:cubicBezTo>
                      <a:pt x="122" y="49"/>
                      <a:pt x="122" y="49"/>
                      <a:pt x="122" y="49"/>
                    </a:cubicBezTo>
                    <a:close/>
                    <a:moveTo>
                      <a:pt x="138" y="39"/>
                    </a:moveTo>
                    <a:cubicBezTo>
                      <a:pt x="138" y="40"/>
                      <a:pt x="137" y="40"/>
                      <a:pt x="136" y="40"/>
                    </a:cubicBezTo>
                    <a:cubicBezTo>
                      <a:pt x="145" y="54"/>
                      <a:pt x="145" y="54"/>
                      <a:pt x="145" y="54"/>
                    </a:cubicBezTo>
                    <a:cubicBezTo>
                      <a:pt x="145" y="54"/>
                      <a:pt x="146" y="53"/>
                      <a:pt x="146" y="53"/>
                    </a:cubicBezTo>
                    <a:cubicBezTo>
                      <a:pt x="138" y="39"/>
                      <a:pt x="138" y="39"/>
                      <a:pt x="138" y="39"/>
                    </a:cubicBezTo>
                    <a:close/>
                    <a:moveTo>
                      <a:pt x="154" y="30"/>
                    </a:moveTo>
                    <a:cubicBezTo>
                      <a:pt x="154" y="31"/>
                      <a:pt x="153" y="31"/>
                      <a:pt x="153" y="31"/>
                    </a:cubicBezTo>
                    <a:cubicBezTo>
                      <a:pt x="160" y="45"/>
                      <a:pt x="160" y="45"/>
                      <a:pt x="160" y="45"/>
                    </a:cubicBezTo>
                    <a:cubicBezTo>
                      <a:pt x="160" y="45"/>
                      <a:pt x="161" y="45"/>
                      <a:pt x="162" y="45"/>
                    </a:cubicBezTo>
                    <a:lnTo>
                      <a:pt x="154" y="30"/>
                    </a:lnTo>
                    <a:close/>
                    <a:moveTo>
                      <a:pt x="171" y="22"/>
                    </a:moveTo>
                    <a:cubicBezTo>
                      <a:pt x="171" y="23"/>
                      <a:pt x="170" y="23"/>
                      <a:pt x="169" y="23"/>
                    </a:cubicBezTo>
                    <a:cubicBezTo>
                      <a:pt x="176" y="38"/>
                      <a:pt x="176" y="38"/>
                      <a:pt x="176" y="38"/>
                    </a:cubicBezTo>
                    <a:cubicBezTo>
                      <a:pt x="176" y="38"/>
                      <a:pt x="177" y="37"/>
                      <a:pt x="177" y="37"/>
                    </a:cubicBezTo>
                    <a:cubicBezTo>
                      <a:pt x="171" y="22"/>
                      <a:pt x="171" y="22"/>
                      <a:pt x="171" y="22"/>
                    </a:cubicBezTo>
                    <a:close/>
                    <a:moveTo>
                      <a:pt x="188" y="16"/>
                    </a:moveTo>
                    <a:cubicBezTo>
                      <a:pt x="188" y="16"/>
                      <a:pt x="187" y="16"/>
                      <a:pt x="187" y="16"/>
                    </a:cubicBezTo>
                    <a:cubicBezTo>
                      <a:pt x="192" y="31"/>
                      <a:pt x="192" y="31"/>
                      <a:pt x="192" y="31"/>
                    </a:cubicBezTo>
                    <a:cubicBezTo>
                      <a:pt x="193" y="31"/>
                      <a:pt x="193" y="31"/>
                      <a:pt x="194" y="31"/>
                    </a:cubicBezTo>
                    <a:cubicBezTo>
                      <a:pt x="188" y="16"/>
                      <a:pt x="188" y="16"/>
                      <a:pt x="188" y="16"/>
                    </a:cubicBezTo>
                    <a:close/>
                    <a:moveTo>
                      <a:pt x="206" y="10"/>
                    </a:moveTo>
                    <a:cubicBezTo>
                      <a:pt x="205" y="10"/>
                      <a:pt x="205" y="10"/>
                      <a:pt x="204" y="11"/>
                    </a:cubicBezTo>
                    <a:cubicBezTo>
                      <a:pt x="209" y="26"/>
                      <a:pt x="209" y="26"/>
                      <a:pt x="209" y="26"/>
                    </a:cubicBezTo>
                    <a:cubicBezTo>
                      <a:pt x="209" y="26"/>
                      <a:pt x="210" y="26"/>
                      <a:pt x="210" y="26"/>
                    </a:cubicBezTo>
                    <a:cubicBezTo>
                      <a:pt x="206" y="10"/>
                      <a:pt x="206" y="10"/>
                      <a:pt x="206" y="10"/>
                    </a:cubicBezTo>
                    <a:close/>
                    <a:moveTo>
                      <a:pt x="224" y="6"/>
                    </a:moveTo>
                    <a:cubicBezTo>
                      <a:pt x="223" y="6"/>
                      <a:pt x="223" y="6"/>
                      <a:pt x="222" y="6"/>
                    </a:cubicBezTo>
                    <a:cubicBezTo>
                      <a:pt x="225" y="22"/>
                      <a:pt x="225" y="22"/>
                      <a:pt x="225" y="22"/>
                    </a:cubicBezTo>
                    <a:cubicBezTo>
                      <a:pt x="226" y="22"/>
                      <a:pt x="227" y="22"/>
                      <a:pt x="227" y="21"/>
                    </a:cubicBezTo>
                    <a:cubicBezTo>
                      <a:pt x="224" y="6"/>
                      <a:pt x="224" y="6"/>
                      <a:pt x="224" y="6"/>
                    </a:cubicBezTo>
                    <a:close/>
                    <a:moveTo>
                      <a:pt x="242" y="3"/>
                    </a:moveTo>
                    <a:cubicBezTo>
                      <a:pt x="242" y="3"/>
                      <a:pt x="241" y="3"/>
                      <a:pt x="240" y="3"/>
                    </a:cubicBezTo>
                    <a:cubicBezTo>
                      <a:pt x="243" y="19"/>
                      <a:pt x="243" y="19"/>
                      <a:pt x="243" y="19"/>
                    </a:cubicBezTo>
                    <a:cubicBezTo>
                      <a:pt x="243" y="19"/>
                      <a:pt x="244" y="19"/>
                      <a:pt x="245" y="18"/>
                    </a:cubicBezTo>
                    <a:cubicBezTo>
                      <a:pt x="242" y="3"/>
                      <a:pt x="242" y="3"/>
                      <a:pt x="242" y="3"/>
                    </a:cubicBezTo>
                    <a:close/>
                    <a:moveTo>
                      <a:pt x="261" y="1"/>
                    </a:moveTo>
                    <a:cubicBezTo>
                      <a:pt x="260" y="1"/>
                      <a:pt x="259" y="1"/>
                      <a:pt x="259" y="1"/>
                    </a:cubicBezTo>
                    <a:cubicBezTo>
                      <a:pt x="260" y="17"/>
                      <a:pt x="260" y="17"/>
                      <a:pt x="260" y="17"/>
                    </a:cubicBezTo>
                    <a:cubicBezTo>
                      <a:pt x="261" y="17"/>
                      <a:pt x="261" y="17"/>
                      <a:pt x="262" y="17"/>
                    </a:cubicBezTo>
                    <a:cubicBezTo>
                      <a:pt x="261" y="1"/>
                      <a:pt x="261" y="1"/>
                      <a:pt x="261" y="1"/>
                    </a:cubicBezTo>
                    <a:close/>
                    <a:moveTo>
                      <a:pt x="279" y="0"/>
                    </a:moveTo>
                    <a:cubicBezTo>
                      <a:pt x="279" y="0"/>
                      <a:pt x="278" y="0"/>
                      <a:pt x="277" y="0"/>
                    </a:cubicBezTo>
                    <a:cubicBezTo>
                      <a:pt x="277" y="16"/>
                      <a:pt x="277" y="16"/>
                      <a:pt x="277" y="16"/>
                    </a:cubicBezTo>
                    <a:cubicBezTo>
                      <a:pt x="278" y="16"/>
                      <a:pt x="279" y="16"/>
                      <a:pt x="279" y="16"/>
                    </a:cubicBezTo>
                    <a:cubicBezTo>
                      <a:pt x="279" y="0"/>
                      <a:pt x="279" y="0"/>
                      <a:pt x="279" y="0"/>
                    </a:cubicBezTo>
                    <a:close/>
                    <a:moveTo>
                      <a:pt x="298" y="0"/>
                    </a:moveTo>
                    <a:cubicBezTo>
                      <a:pt x="297" y="0"/>
                      <a:pt x="296" y="0"/>
                      <a:pt x="296" y="0"/>
                    </a:cubicBezTo>
                    <a:cubicBezTo>
                      <a:pt x="295" y="16"/>
                      <a:pt x="295" y="16"/>
                      <a:pt x="295" y="16"/>
                    </a:cubicBezTo>
                    <a:cubicBezTo>
                      <a:pt x="296" y="16"/>
                      <a:pt x="296" y="16"/>
                      <a:pt x="297" y="16"/>
                    </a:cubicBezTo>
                    <a:lnTo>
                      <a:pt x="298" y="0"/>
                    </a:lnTo>
                    <a:close/>
                    <a:moveTo>
                      <a:pt x="316" y="2"/>
                    </a:moveTo>
                    <a:cubicBezTo>
                      <a:pt x="316" y="2"/>
                      <a:pt x="315" y="2"/>
                      <a:pt x="314" y="2"/>
                    </a:cubicBezTo>
                    <a:cubicBezTo>
                      <a:pt x="312" y="18"/>
                      <a:pt x="312" y="18"/>
                      <a:pt x="312" y="18"/>
                    </a:cubicBezTo>
                    <a:cubicBezTo>
                      <a:pt x="313" y="18"/>
                      <a:pt x="314" y="18"/>
                      <a:pt x="314" y="18"/>
                    </a:cubicBezTo>
                    <a:lnTo>
                      <a:pt x="316" y="2"/>
                    </a:lnTo>
                    <a:close/>
                    <a:moveTo>
                      <a:pt x="335" y="5"/>
                    </a:moveTo>
                    <a:cubicBezTo>
                      <a:pt x="334" y="5"/>
                      <a:pt x="333" y="5"/>
                      <a:pt x="332" y="4"/>
                    </a:cubicBezTo>
                    <a:cubicBezTo>
                      <a:pt x="330" y="20"/>
                      <a:pt x="330" y="20"/>
                      <a:pt x="330" y="20"/>
                    </a:cubicBezTo>
                    <a:cubicBezTo>
                      <a:pt x="330" y="20"/>
                      <a:pt x="331" y="20"/>
                      <a:pt x="332" y="21"/>
                    </a:cubicBezTo>
                    <a:lnTo>
                      <a:pt x="335" y="5"/>
                    </a:lnTo>
                    <a:close/>
                    <a:moveTo>
                      <a:pt x="353" y="9"/>
                    </a:moveTo>
                    <a:cubicBezTo>
                      <a:pt x="352" y="9"/>
                      <a:pt x="351" y="9"/>
                      <a:pt x="351" y="8"/>
                    </a:cubicBezTo>
                    <a:cubicBezTo>
                      <a:pt x="347" y="24"/>
                      <a:pt x="347" y="24"/>
                      <a:pt x="347" y="24"/>
                    </a:cubicBezTo>
                    <a:cubicBezTo>
                      <a:pt x="347" y="24"/>
                      <a:pt x="348" y="24"/>
                      <a:pt x="349" y="24"/>
                    </a:cubicBezTo>
                    <a:cubicBezTo>
                      <a:pt x="353" y="9"/>
                      <a:pt x="353" y="9"/>
                      <a:pt x="353" y="9"/>
                    </a:cubicBezTo>
                    <a:close/>
                    <a:moveTo>
                      <a:pt x="370" y="14"/>
                    </a:moveTo>
                    <a:cubicBezTo>
                      <a:pt x="370" y="14"/>
                      <a:pt x="369" y="14"/>
                      <a:pt x="368" y="13"/>
                    </a:cubicBezTo>
                    <a:cubicBezTo>
                      <a:pt x="363" y="29"/>
                      <a:pt x="363" y="29"/>
                      <a:pt x="363" y="29"/>
                    </a:cubicBezTo>
                    <a:cubicBezTo>
                      <a:pt x="364" y="29"/>
                      <a:pt x="365" y="29"/>
                      <a:pt x="365" y="29"/>
                    </a:cubicBezTo>
                    <a:cubicBezTo>
                      <a:pt x="370" y="14"/>
                      <a:pt x="370" y="14"/>
                      <a:pt x="370" y="14"/>
                    </a:cubicBezTo>
                    <a:close/>
                    <a:moveTo>
                      <a:pt x="388" y="21"/>
                    </a:moveTo>
                    <a:cubicBezTo>
                      <a:pt x="387" y="20"/>
                      <a:pt x="386" y="20"/>
                      <a:pt x="386" y="20"/>
                    </a:cubicBezTo>
                    <a:cubicBezTo>
                      <a:pt x="380" y="35"/>
                      <a:pt x="380" y="35"/>
                      <a:pt x="380" y="35"/>
                    </a:cubicBezTo>
                    <a:cubicBezTo>
                      <a:pt x="380" y="35"/>
                      <a:pt x="381" y="35"/>
                      <a:pt x="382" y="35"/>
                    </a:cubicBezTo>
                    <a:cubicBezTo>
                      <a:pt x="388" y="21"/>
                      <a:pt x="388" y="21"/>
                      <a:pt x="388" y="21"/>
                    </a:cubicBezTo>
                    <a:close/>
                    <a:moveTo>
                      <a:pt x="405" y="28"/>
                    </a:moveTo>
                    <a:cubicBezTo>
                      <a:pt x="404" y="28"/>
                      <a:pt x="403" y="27"/>
                      <a:pt x="403" y="27"/>
                    </a:cubicBezTo>
                    <a:cubicBezTo>
                      <a:pt x="396" y="42"/>
                      <a:pt x="396" y="42"/>
                      <a:pt x="396" y="42"/>
                    </a:cubicBezTo>
                    <a:cubicBezTo>
                      <a:pt x="396" y="42"/>
                      <a:pt x="397" y="42"/>
                      <a:pt x="398" y="42"/>
                    </a:cubicBezTo>
                    <a:cubicBezTo>
                      <a:pt x="405" y="28"/>
                      <a:pt x="405" y="28"/>
                      <a:pt x="405" y="28"/>
                    </a:cubicBezTo>
                    <a:close/>
                    <a:moveTo>
                      <a:pt x="421" y="37"/>
                    </a:moveTo>
                    <a:cubicBezTo>
                      <a:pt x="420" y="36"/>
                      <a:pt x="420" y="36"/>
                      <a:pt x="419" y="36"/>
                    </a:cubicBezTo>
                    <a:cubicBezTo>
                      <a:pt x="411" y="50"/>
                      <a:pt x="411" y="50"/>
                      <a:pt x="411" y="50"/>
                    </a:cubicBezTo>
                    <a:cubicBezTo>
                      <a:pt x="412" y="50"/>
                      <a:pt x="412" y="50"/>
                      <a:pt x="413" y="51"/>
                    </a:cubicBezTo>
                    <a:lnTo>
                      <a:pt x="421" y="37"/>
                    </a:lnTo>
                    <a:close/>
                    <a:moveTo>
                      <a:pt x="437" y="46"/>
                    </a:moveTo>
                    <a:cubicBezTo>
                      <a:pt x="436" y="46"/>
                      <a:pt x="436" y="46"/>
                      <a:pt x="435" y="45"/>
                    </a:cubicBezTo>
                    <a:cubicBezTo>
                      <a:pt x="426" y="59"/>
                      <a:pt x="426" y="59"/>
                      <a:pt x="426" y="59"/>
                    </a:cubicBezTo>
                    <a:cubicBezTo>
                      <a:pt x="427" y="59"/>
                      <a:pt x="427" y="59"/>
                      <a:pt x="428" y="60"/>
                    </a:cubicBezTo>
                    <a:cubicBezTo>
                      <a:pt x="437" y="46"/>
                      <a:pt x="437" y="46"/>
                      <a:pt x="437" y="46"/>
                    </a:cubicBezTo>
                    <a:close/>
                    <a:moveTo>
                      <a:pt x="452" y="57"/>
                    </a:moveTo>
                    <a:cubicBezTo>
                      <a:pt x="451" y="57"/>
                      <a:pt x="451" y="56"/>
                      <a:pt x="450" y="56"/>
                    </a:cubicBezTo>
                    <a:cubicBezTo>
                      <a:pt x="441" y="69"/>
                      <a:pt x="441" y="69"/>
                      <a:pt x="441" y="69"/>
                    </a:cubicBezTo>
                    <a:cubicBezTo>
                      <a:pt x="441" y="69"/>
                      <a:pt x="442" y="69"/>
                      <a:pt x="442" y="70"/>
                    </a:cubicBezTo>
                    <a:cubicBezTo>
                      <a:pt x="452" y="57"/>
                      <a:pt x="452" y="57"/>
                      <a:pt x="452" y="57"/>
                    </a:cubicBezTo>
                    <a:close/>
                    <a:moveTo>
                      <a:pt x="466" y="69"/>
                    </a:moveTo>
                    <a:cubicBezTo>
                      <a:pt x="466" y="68"/>
                      <a:pt x="465" y="68"/>
                      <a:pt x="465" y="67"/>
                    </a:cubicBezTo>
                    <a:cubicBezTo>
                      <a:pt x="454" y="80"/>
                      <a:pt x="454" y="80"/>
                      <a:pt x="454" y="80"/>
                    </a:cubicBezTo>
                    <a:cubicBezTo>
                      <a:pt x="455" y="80"/>
                      <a:pt x="455" y="80"/>
                      <a:pt x="456" y="81"/>
                    </a:cubicBezTo>
                    <a:cubicBezTo>
                      <a:pt x="466" y="69"/>
                      <a:pt x="466" y="69"/>
                      <a:pt x="466" y="69"/>
                    </a:cubicBezTo>
                    <a:close/>
                    <a:moveTo>
                      <a:pt x="480" y="81"/>
                    </a:moveTo>
                    <a:cubicBezTo>
                      <a:pt x="479" y="81"/>
                      <a:pt x="479" y="80"/>
                      <a:pt x="478" y="80"/>
                    </a:cubicBezTo>
                    <a:cubicBezTo>
                      <a:pt x="467" y="91"/>
                      <a:pt x="467" y="91"/>
                      <a:pt x="467" y="91"/>
                    </a:cubicBezTo>
                    <a:cubicBezTo>
                      <a:pt x="468" y="92"/>
                      <a:pt x="468" y="92"/>
                      <a:pt x="468" y="93"/>
                    </a:cubicBezTo>
                    <a:lnTo>
                      <a:pt x="480" y="81"/>
                    </a:lnTo>
                    <a:close/>
                    <a:moveTo>
                      <a:pt x="492" y="95"/>
                    </a:moveTo>
                    <a:cubicBezTo>
                      <a:pt x="492" y="94"/>
                      <a:pt x="492" y="94"/>
                      <a:pt x="491" y="93"/>
                    </a:cubicBezTo>
                    <a:cubicBezTo>
                      <a:pt x="479" y="104"/>
                      <a:pt x="479" y="104"/>
                      <a:pt x="479" y="104"/>
                    </a:cubicBezTo>
                    <a:cubicBezTo>
                      <a:pt x="480" y="104"/>
                      <a:pt x="480" y="105"/>
                      <a:pt x="480" y="105"/>
                    </a:cubicBezTo>
                    <a:cubicBezTo>
                      <a:pt x="492" y="95"/>
                      <a:pt x="492" y="95"/>
                      <a:pt x="492" y="95"/>
                    </a:cubicBezTo>
                    <a:close/>
                    <a:moveTo>
                      <a:pt x="504" y="109"/>
                    </a:moveTo>
                    <a:cubicBezTo>
                      <a:pt x="504" y="109"/>
                      <a:pt x="503" y="108"/>
                      <a:pt x="503" y="107"/>
                    </a:cubicBezTo>
                    <a:cubicBezTo>
                      <a:pt x="490" y="117"/>
                      <a:pt x="490" y="117"/>
                      <a:pt x="490" y="117"/>
                    </a:cubicBezTo>
                    <a:cubicBezTo>
                      <a:pt x="491" y="118"/>
                      <a:pt x="491" y="118"/>
                      <a:pt x="492" y="119"/>
                    </a:cubicBezTo>
                    <a:cubicBezTo>
                      <a:pt x="504" y="109"/>
                      <a:pt x="504" y="109"/>
                      <a:pt x="504" y="109"/>
                    </a:cubicBezTo>
                    <a:close/>
                    <a:moveTo>
                      <a:pt x="515" y="124"/>
                    </a:moveTo>
                    <a:cubicBezTo>
                      <a:pt x="515" y="124"/>
                      <a:pt x="514" y="123"/>
                      <a:pt x="514" y="122"/>
                    </a:cubicBezTo>
                    <a:cubicBezTo>
                      <a:pt x="501" y="131"/>
                      <a:pt x="501" y="131"/>
                      <a:pt x="501" y="131"/>
                    </a:cubicBezTo>
                    <a:cubicBezTo>
                      <a:pt x="501" y="132"/>
                      <a:pt x="502" y="133"/>
                      <a:pt x="502" y="133"/>
                    </a:cubicBezTo>
                    <a:cubicBezTo>
                      <a:pt x="515" y="124"/>
                      <a:pt x="515" y="124"/>
                      <a:pt x="515" y="124"/>
                    </a:cubicBezTo>
                    <a:close/>
                    <a:moveTo>
                      <a:pt x="525" y="140"/>
                    </a:moveTo>
                    <a:cubicBezTo>
                      <a:pt x="525" y="139"/>
                      <a:pt x="524" y="139"/>
                      <a:pt x="524" y="138"/>
                    </a:cubicBezTo>
                    <a:cubicBezTo>
                      <a:pt x="510" y="146"/>
                      <a:pt x="510" y="146"/>
                      <a:pt x="510" y="146"/>
                    </a:cubicBezTo>
                    <a:cubicBezTo>
                      <a:pt x="511" y="147"/>
                      <a:pt x="511" y="147"/>
                      <a:pt x="511" y="148"/>
                    </a:cubicBezTo>
                    <a:cubicBezTo>
                      <a:pt x="525" y="140"/>
                      <a:pt x="525" y="140"/>
                      <a:pt x="525" y="140"/>
                    </a:cubicBezTo>
                    <a:close/>
                    <a:moveTo>
                      <a:pt x="534" y="156"/>
                    </a:moveTo>
                    <a:cubicBezTo>
                      <a:pt x="533" y="155"/>
                      <a:pt x="533" y="155"/>
                      <a:pt x="533" y="154"/>
                    </a:cubicBezTo>
                    <a:cubicBezTo>
                      <a:pt x="519" y="162"/>
                      <a:pt x="519" y="162"/>
                      <a:pt x="519" y="162"/>
                    </a:cubicBezTo>
                    <a:cubicBezTo>
                      <a:pt x="519" y="162"/>
                      <a:pt x="519" y="163"/>
                      <a:pt x="519" y="163"/>
                    </a:cubicBezTo>
                    <a:cubicBezTo>
                      <a:pt x="534" y="156"/>
                      <a:pt x="534" y="156"/>
                      <a:pt x="534" y="156"/>
                    </a:cubicBezTo>
                    <a:close/>
                    <a:moveTo>
                      <a:pt x="542" y="173"/>
                    </a:moveTo>
                    <a:cubicBezTo>
                      <a:pt x="541" y="172"/>
                      <a:pt x="541" y="172"/>
                      <a:pt x="541" y="171"/>
                    </a:cubicBezTo>
                    <a:cubicBezTo>
                      <a:pt x="526" y="177"/>
                      <a:pt x="526" y="177"/>
                      <a:pt x="526" y="177"/>
                    </a:cubicBezTo>
                    <a:cubicBezTo>
                      <a:pt x="526" y="178"/>
                      <a:pt x="526" y="179"/>
                      <a:pt x="527" y="179"/>
                    </a:cubicBezTo>
                    <a:cubicBezTo>
                      <a:pt x="542" y="173"/>
                      <a:pt x="542" y="173"/>
                      <a:pt x="542" y="173"/>
                    </a:cubicBezTo>
                    <a:close/>
                    <a:moveTo>
                      <a:pt x="548" y="190"/>
                    </a:moveTo>
                    <a:cubicBezTo>
                      <a:pt x="548" y="190"/>
                      <a:pt x="548" y="189"/>
                      <a:pt x="547" y="188"/>
                    </a:cubicBezTo>
                    <a:cubicBezTo>
                      <a:pt x="532" y="194"/>
                      <a:pt x="532" y="194"/>
                      <a:pt x="532" y="194"/>
                    </a:cubicBezTo>
                    <a:cubicBezTo>
                      <a:pt x="533" y="194"/>
                      <a:pt x="533" y="195"/>
                      <a:pt x="533" y="196"/>
                    </a:cubicBezTo>
                    <a:cubicBezTo>
                      <a:pt x="548" y="190"/>
                      <a:pt x="548" y="190"/>
                      <a:pt x="548" y="190"/>
                    </a:cubicBezTo>
                    <a:close/>
                    <a:moveTo>
                      <a:pt x="553" y="208"/>
                    </a:moveTo>
                    <a:cubicBezTo>
                      <a:pt x="553" y="207"/>
                      <a:pt x="553" y="207"/>
                      <a:pt x="553" y="206"/>
                    </a:cubicBezTo>
                    <a:cubicBezTo>
                      <a:pt x="538" y="210"/>
                      <a:pt x="538" y="210"/>
                      <a:pt x="538" y="210"/>
                    </a:cubicBezTo>
                    <a:cubicBezTo>
                      <a:pt x="538" y="211"/>
                      <a:pt x="538" y="212"/>
                      <a:pt x="538" y="212"/>
                    </a:cubicBezTo>
                    <a:cubicBezTo>
                      <a:pt x="553" y="208"/>
                      <a:pt x="553" y="208"/>
                      <a:pt x="553" y="208"/>
                    </a:cubicBezTo>
                    <a:close/>
                    <a:moveTo>
                      <a:pt x="558" y="226"/>
                    </a:moveTo>
                    <a:cubicBezTo>
                      <a:pt x="558" y="225"/>
                      <a:pt x="557" y="225"/>
                      <a:pt x="557" y="224"/>
                    </a:cubicBezTo>
                    <a:cubicBezTo>
                      <a:pt x="542" y="227"/>
                      <a:pt x="542" y="227"/>
                      <a:pt x="542" y="227"/>
                    </a:cubicBezTo>
                    <a:cubicBezTo>
                      <a:pt x="542" y="228"/>
                      <a:pt x="542" y="229"/>
                      <a:pt x="542" y="229"/>
                    </a:cubicBezTo>
                    <a:lnTo>
                      <a:pt x="558" y="226"/>
                    </a:lnTo>
                    <a:close/>
                    <a:moveTo>
                      <a:pt x="561" y="244"/>
                    </a:moveTo>
                    <a:cubicBezTo>
                      <a:pt x="561" y="244"/>
                      <a:pt x="561" y="243"/>
                      <a:pt x="560" y="242"/>
                    </a:cubicBezTo>
                    <a:cubicBezTo>
                      <a:pt x="545" y="245"/>
                      <a:pt x="545" y="245"/>
                      <a:pt x="545" y="245"/>
                    </a:cubicBezTo>
                    <a:cubicBezTo>
                      <a:pt x="545" y="245"/>
                      <a:pt x="545" y="246"/>
                      <a:pt x="545" y="246"/>
                    </a:cubicBezTo>
                    <a:cubicBezTo>
                      <a:pt x="561" y="244"/>
                      <a:pt x="561" y="244"/>
                      <a:pt x="561" y="244"/>
                    </a:cubicBezTo>
                    <a:close/>
                    <a:moveTo>
                      <a:pt x="563" y="263"/>
                    </a:moveTo>
                    <a:cubicBezTo>
                      <a:pt x="562" y="262"/>
                      <a:pt x="562" y="261"/>
                      <a:pt x="562" y="261"/>
                    </a:cubicBezTo>
                    <a:cubicBezTo>
                      <a:pt x="546" y="262"/>
                      <a:pt x="546" y="262"/>
                      <a:pt x="546" y="262"/>
                    </a:cubicBezTo>
                    <a:cubicBezTo>
                      <a:pt x="546" y="263"/>
                      <a:pt x="547" y="263"/>
                      <a:pt x="547" y="264"/>
                    </a:cubicBezTo>
                    <a:cubicBezTo>
                      <a:pt x="563" y="263"/>
                      <a:pt x="563" y="263"/>
                      <a:pt x="563" y="263"/>
                    </a:cubicBezTo>
                    <a:close/>
                  </a:path>
                </a:pathLst>
              </a:custGeom>
              <a:solidFill>
                <a:schemeClr val="accent6"/>
              </a:solidFill>
              <a:ln w="9525">
                <a:solidFill>
                  <a:srgbClr val="000066"/>
                </a:solidFill>
                <a:round/>
                <a:headEnd/>
                <a:tailEnd/>
              </a:ln>
              <a:extLst/>
            </p:spPr>
            <p:txBody>
              <a:bodyPr vert="horz" wrap="square" lIns="91386" tIns="45692" rIns="91386" bIns="45692" numCol="1" anchor="t" anchorCtr="0" compatLnSpc="1">
                <a:prstTxWarp prst="textNoShape">
                  <a:avLst/>
                </a:prstTxWarp>
              </a:bodyPr>
              <a:lstStyle/>
              <a:p>
                <a:endParaRPr lang="en-AU" sz="1400">
                  <a:solidFill>
                    <a:srgbClr val="000000"/>
                  </a:solidFill>
                </a:endParaRPr>
              </a:p>
            </p:txBody>
          </p:sp>
        </p:grpSp>
        <p:sp>
          <p:nvSpPr>
            <p:cNvPr id="134" name="Freeform 12"/>
            <p:cNvSpPr>
              <a:spLocks noEditPoints="1"/>
            </p:cNvSpPr>
            <p:nvPr/>
          </p:nvSpPr>
          <p:spPr bwMode="auto">
            <a:xfrm>
              <a:off x="5187912" y="2882583"/>
              <a:ext cx="1602613" cy="1602613"/>
            </a:xfrm>
            <a:custGeom>
              <a:avLst/>
              <a:gdLst>
                <a:gd name="T0" fmla="*/ 225 w 462"/>
                <a:gd name="T1" fmla="*/ 450 h 462"/>
                <a:gd name="T2" fmla="*/ 249 w 462"/>
                <a:gd name="T3" fmla="*/ 450 h 462"/>
                <a:gd name="T4" fmla="*/ 201 w 462"/>
                <a:gd name="T5" fmla="*/ 448 h 462"/>
                <a:gd name="T6" fmla="*/ 278 w 462"/>
                <a:gd name="T7" fmla="*/ 451 h 462"/>
                <a:gd name="T8" fmla="*/ 179 w 462"/>
                <a:gd name="T9" fmla="*/ 444 h 462"/>
                <a:gd name="T10" fmla="*/ 302 w 462"/>
                <a:gd name="T11" fmla="*/ 445 h 462"/>
                <a:gd name="T12" fmla="*/ 157 w 462"/>
                <a:gd name="T13" fmla="*/ 437 h 462"/>
                <a:gd name="T14" fmla="*/ 324 w 462"/>
                <a:gd name="T15" fmla="*/ 436 h 462"/>
                <a:gd name="T16" fmla="*/ 138 w 462"/>
                <a:gd name="T17" fmla="*/ 436 h 462"/>
                <a:gd name="T18" fmla="*/ 343 w 462"/>
                <a:gd name="T19" fmla="*/ 433 h 462"/>
                <a:gd name="T20" fmla="*/ 117 w 462"/>
                <a:gd name="T21" fmla="*/ 425 h 462"/>
                <a:gd name="T22" fmla="*/ 364 w 462"/>
                <a:gd name="T23" fmla="*/ 420 h 462"/>
                <a:gd name="T24" fmla="*/ 97 w 462"/>
                <a:gd name="T25" fmla="*/ 412 h 462"/>
                <a:gd name="T26" fmla="*/ 383 w 462"/>
                <a:gd name="T27" fmla="*/ 405 h 462"/>
                <a:gd name="T28" fmla="*/ 78 w 462"/>
                <a:gd name="T29" fmla="*/ 397 h 462"/>
                <a:gd name="T30" fmla="*/ 400 w 462"/>
                <a:gd name="T31" fmla="*/ 388 h 462"/>
                <a:gd name="T32" fmla="*/ 62 w 462"/>
                <a:gd name="T33" fmla="*/ 380 h 462"/>
                <a:gd name="T34" fmla="*/ 411 w 462"/>
                <a:gd name="T35" fmla="*/ 371 h 462"/>
                <a:gd name="T36" fmla="*/ 38 w 462"/>
                <a:gd name="T37" fmla="*/ 359 h 462"/>
                <a:gd name="T38" fmla="*/ 419 w 462"/>
                <a:gd name="T39" fmla="*/ 342 h 462"/>
                <a:gd name="T40" fmla="*/ 28 w 462"/>
                <a:gd name="T41" fmla="*/ 330 h 462"/>
                <a:gd name="T42" fmla="*/ 430 w 462"/>
                <a:gd name="T43" fmla="*/ 322 h 462"/>
                <a:gd name="T44" fmla="*/ 21 w 462"/>
                <a:gd name="T45" fmla="*/ 308 h 462"/>
                <a:gd name="T46" fmla="*/ 21 w 462"/>
                <a:gd name="T47" fmla="*/ 308 h 462"/>
                <a:gd name="T48" fmla="*/ 444 w 462"/>
                <a:gd name="T49" fmla="*/ 296 h 462"/>
                <a:gd name="T50" fmla="*/ 14 w 462"/>
                <a:gd name="T51" fmla="*/ 285 h 462"/>
                <a:gd name="T52" fmla="*/ 451 w 462"/>
                <a:gd name="T53" fmla="*/ 273 h 462"/>
                <a:gd name="T54" fmla="*/ 14 w 462"/>
                <a:gd name="T55" fmla="*/ 267 h 462"/>
                <a:gd name="T56" fmla="*/ 460 w 462"/>
                <a:gd name="T57" fmla="*/ 256 h 462"/>
                <a:gd name="T58" fmla="*/ 6 w 462"/>
                <a:gd name="T59" fmla="*/ 250 h 462"/>
                <a:gd name="T60" fmla="*/ 450 w 462"/>
                <a:gd name="T61" fmla="*/ 231 h 462"/>
                <a:gd name="T62" fmla="*/ 6 w 462"/>
                <a:gd name="T63" fmla="*/ 214 h 462"/>
                <a:gd name="T64" fmla="*/ 454 w 462"/>
                <a:gd name="T65" fmla="*/ 200 h 462"/>
                <a:gd name="T66" fmla="*/ 8 w 462"/>
                <a:gd name="T67" fmla="*/ 190 h 462"/>
                <a:gd name="T68" fmla="*/ 450 w 462"/>
                <a:gd name="T69" fmla="*/ 177 h 462"/>
                <a:gd name="T70" fmla="*/ 13 w 462"/>
                <a:gd name="T71" fmla="*/ 167 h 462"/>
                <a:gd name="T72" fmla="*/ 444 w 462"/>
                <a:gd name="T73" fmla="*/ 154 h 462"/>
                <a:gd name="T74" fmla="*/ 21 w 462"/>
                <a:gd name="T75" fmla="*/ 144 h 462"/>
                <a:gd name="T76" fmla="*/ 435 w 462"/>
                <a:gd name="T77" fmla="*/ 132 h 462"/>
                <a:gd name="T78" fmla="*/ 435 w 462"/>
                <a:gd name="T79" fmla="*/ 132 h 462"/>
                <a:gd name="T80" fmla="*/ 31 w 462"/>
                <a:gd name="T81" fmla="*/ 122 h 462"/>
                <a:gd name="T82" fmla="*/ 424 w 462"/>
                <a:gd name="T83" fmla="*/ 110 h 462"/>
                <a:gd name="T84" fmla="*/ 43 w 462"/>
                <a:gd name="T85" fmla="*/ 101 h 462"/>
                <a:gd name="T86" fmla="*/ 411 w 462"/>
                <a:gd name="T87" fmla="*/ 90 h 462"/>
                <a:gd name="T88" fmla="*/ 62 w 462"/>
                <a:gd name="T89" fmla="*/ 92 h 462"/>
                <a:gd name="T90" fmla="*/ 395 w 462"/>
                <a:gd name="T91" fmla="*/ 84 h 462"/>
                <a:gd name="T92" fmla="*/ 69 w 462"/>
                <a:gd name="T93" fmla="*/ 75 h 462"/>
                <a:gd name="T94" fmla="*/ 374 w 462"/>
                <a:gd name="T95" fmla="*/ 58 h 462"/>
                <a:gd name="T96" fmla="*/ 88 w 462"/>
                <a:gd name="T97" fmla="*/ 50 h 462"/>
                <a:gd name="T98" fmla="*/ 359 w 462"/>
                <a:gd name="T99" fmla="*/ 41 h 462"/>
                <a:gd name="T100" fmla="*/ 111 w 462"/>
                <a:gd name="T101" fmla="*/ 35 h 462"/>
                <a:gd name="T102" fmla="*/ 339 w 462"/>
                <a:gd name="T103" fmla="*/ 28 h 462"/>
                <a:gd name="T104" fmla="*/ 342 w 462"/>
                <a:gd name="T105" fmla="*/ 29 h 462"/>
                <a:gd name="T106" fmla="*/ 134 w 462"/>
                <a:gd name="T107" fmla="*/ 35 h 462"/>
                <a:gd name="T108" fmla="*/ 323 w 462"/>
                <a:gd name="T109" fmla="*/ 26 h 462"/>
                <a:gd name="T110" fmla="*/ 154 w 462"/>
                <a:gd name="T111" fmla="*/ 26 h 462"/>
                <a:gd name="T112" fmla="*/ 293 w 462"/>
                <a:gd name="T113" fmla="*/ 21 h 462"/>
                <a:gd name="T114" fmla="*/ 175 w 462"/>
                <a:gd name="T115" fmla="*/ 7 h 462"/>
                <a:gd name="T116" fmla="*/ 272 w 462"/>
                <a:gd name="T117" fmla="*/ 4 h 462"/>
                <a:gd name="T118" fmla="*/ 200 w 462"/>
                <a:gd name="T119" fmla="*/ 2 h 462"/>
                <a:gd name="T120" fmla="*/ 200 w 462"/>
                <a:gd name="T121" fmla="*/ 2 h 462"/>
                <a:gd name="T122" fmla="*/ 248 w 462"/>
                <a:gd name="T123" fmla="*/ 1 h 462"/>
                <a:gd name="T124" fmla="*/ 224 w 462"/>
                <a:gd name="T125" fmla="*/ 1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2" h="462">
                  <a:moveTo>
                    <a:pt x="225" y="450"/>
                  </a:moveTo>
                  <a:cubicBezTo>
                    <a:pt x="222" y="450"/>
                    <a:pt x="219" y="453"/>
                    <a:pt x="219" y="456"/>
                  </a:cubicBezTo>
                  <a:cubicBezTo>
                    <a:pt x="219" y="459"/>
                    <a:pt x="221" y="462"/>
                    <a:pt x="225" y="462"/>
                  </a:cubicBezTo>
                  <a:cubicBezTo>
                    <a:pt x="225" y="462"/>
                    <a:pt x="225" y="462"/>
                    <a:pt x="225" y="462"/>
                  </a:cubicBezTo>
                  <a:cubicBezTo>
                    <a:pt x="228" y="462"/>
                    <a:pt x="231" y="460"/>
                    <a:pt x="231" y="456"/>
                  </a:cubicBezTo>
                  <a:cubicBezTo>
                    <a:pt x="231" y="453"/>
                    <a:pt x="228" y="450"/>
                    <a:pt x="225" y="450"/>
                  </a:cubicBezTo>
                  <a:cubicBezTo>
                    <a:pt x="225" y="450"/>
                    <a:pt x="225" y="450"/>
                    <a:pt x="225" y="450"/>
                  </a:cubicBezTo>
                  <a:moveTo>
                    <a:pt x="249" y="450"/>
                  </a:moveTo>
                  <a:cubicBezTo>
                    <a:pt x="249" y="450"/>
                    <a:pt x="249" y="450"/>
                    <a:pt x="248" y="450"/>
                  </a:cubicBezTo>
                  <a:cubicBezTo>
                    <a:pt x="245" y="450"/>
                    <a:pt x="243" y="453"/>
                    <a:pt x="243" y="456"/>
                  </a:cubicBezTo>
                  <a:cubicBezTo>
                    <a:pt x="243" y="459"/>
                    <a:pt x="246" y="462"/>
                    <a:pt x="249" y="462"/>
                  </a:cubicBezTo>
                  <a:cubicBezTo>
                    <a:pt x="249" y="462"/>
                    <a:pt x="249" y="462"/>
                    <a:pt x="249" y="462"/>
                  </a:cubicBezTo>
                  <a:cubicBezTo>
                    <a:pt x="253" y="461"/>
                    <a:pt x="255" y="458"/>
                    <a:pt x="255" y="455"/>
                  </a:cubicBezTo>
                  <a:cubicBezTo>
                    <a:pt x="255" y="452"/>
                    <a:pt x="252" y="450"/>
                    <a:pt x="249" y="450"/>
                  </a:cubicBezTo>
                  <a:moveTo>
                    <a:pt x="201" y="448"/>
                  </a:moveTo>
                  <a:cubicBezTo>
                    <a:pt x="198" y="448"/>
                    <a:pt x="196" y="451"/>
                    <a:pt x="195" y="454"/>
                  </a:cubicBezTo>
                  <a:cubicBezTo>
                    <a:pt x="195" y="457"/>
                    <a:pt x="197" y="460"/>
                    <a:pt x="200" y="460"/>
                  </a:cubicBezTo>
                  <a:cubicBezTo>
                    <a:pt x="201" y="460"/>
                    <a:pt x="201" y="460"/>
                    <a:pt x="201" y="460"/>
                  </a:cubicBezTo>
                  <a:cubicBezTo>
                    <a:pt x="204" y="460"/>
                    <a:pt x="207" y="458"/>
                    <a:pt x="207" y="455"/>
                  </a:cubicBezTo>
                  <a:cubicBezTo>
                    <a:pt x="207" y="452"/>
                    <a:pt x="205" y="449"/>
                    <a:pt x="202" y="448"/>
                  </a:cubicBezTo>
                  <a:cubicBezTo>
                    <a:pt x="202" y="448"/>
                    <a:pt x="201" y="448"/>
                    <a:pt x="201" y="448"/>
                  </a:cubicBezTo>
                  <a:moveTo>
                    <a:pt x="273" y="446"/>
                  </a:moveTo>
                  <a:cubicBezTo>
                    <a:pt x="272" y="446"/>
                    <a:pt x="272" y="446"/>
                    <a:pt x="271" y="447"/>
                  </a:cubicBezTo>
                  <a:cubicBezTo>
                    <a:pt x="271" y="447"/>
                    <a:pt x="271" y="447"/>
                    <a:pt x="271" y="447"/>
                  </a:cubicBezTo>
                  <a:cubicBezTo>
                    <a:pt x="268" y="447"/>
                    <a:pt x="266" y="450"/>
                    <a:pt x="267" y="454"/>
                  </a:cubicBezTo>
                  <a:cubicBezTo>
                    <a:pt x="267" y="456"/>
                    <a:pt x="270" y="458"/>
                    <a:pt x="273" y="458"/>
                  </a:cubicBezTo>
                  <a:cubicBezTo>
                    <a:pt x="273" y="458"/>
                    <a:pt x="273" y="458"/>
                    <a:pt x="274" y="458"/>
                  </a:cubicBezTo>
                  <a:cubicBezTo>
                    <a:pt x="277" y="458"/>
                    <a:pt x="279" y="455"/>
                    <a:pt x="278" y="451"/>
                  </a:cubicBezTo>
                  <a:cubicBezTo>
                    <a:pt x="278" y="448"/>
                    <a:pt x="275" y="446"/>
                    <a:pt x="273" y="446"/>
                  </a:cubicBezTo>
                  <a:moveTo>
                    <a:pt x="178" y="444"/>
                  </a:moveTo>
                  <a:cubicBezTo>
                    <a:pt x="175" y="444"/>
                    <a:pt x="172" y="446"/>
                    <a:pt x="172" y="449"/>
                  </a:cubicBezTo>
                  <a:cubicBezTo>
                    <a:pt x="171" y="452"/>
                    <a:pt x="173" y="455"/>
                    <a:pt x="176" y="456"/>
                  </a:cubicBezTo>
                  <a:cubicBezTo>
                    <a:pt x="177" y="456"/>
                    <a:pt x="177" y="456"/>
                    <a:pt x="178" y="456"/>
                  </a:cubicBezTo>
                  <a:cubicBezTo>
                    <a:pt x="180" y="456"/>
                    <a:pt x="183" y="454"/>
                    <a:pt x="183" y="451"/>
                  </a:cubicBezTo>
                  <a:cubicBezTo>
                    <a:pt x="184" y="448"/>
                    <a:pt x="182" y="445"/>
                    <a:pt x="179" y="444"/>
                  </a:cubicBezTo>
                  <a:cubicBezTo>
                    <a:pt x="178" y="444"/>
                    <a:pt x="178" y="444"/>
                    <a:pt x="178" y="444"/>
                  </a:cubicBezTo>
                  <a:moveTo>
                    <a:pt x="296" y="441"/>
                  </a:moveTo>
                  <a:cubicBezTo>
                    <a:pt x="295" y="441"/>
                    <a:pt x="295" y="441"/>
                    <a:pt x="294" y="441"/>
                  </a:cubicBezTo>
                  <a:cubicBezTo>
                    <a:pt x="291" y="442"/>
                    <a:pt x="289" y="445"/>
                    <a:pt x="290" y="448"/>
                  </a:cubicBezTo>
                  <a:cubicBezTo>
                    <a:pt x="291" y="451"/>
                    <a:pt x="293" y="453"/>
                    <a:pt x="296" y="453"/>
                  </a:cubicBezTo>
                  <a:cubicBezTo>
                    <a:pt x="296" y="453"/>
                    <a:pt x="297" y="453"/>
                    <a:pt x="298" y="452"/>
                  </a:cubicBezTo>
                  <a:cubicBezTo>
                    <a:pt x="301" y="452"/>
                    <a:pt x="303" y="448"/>
                    <a:pt x="302" y="445"/>
                  </a:cubicBezTo>
                  <a:cubicBezTo>
                    <a:pt x="301" y="442"/>
                    <a:pt x="298" y="441"/>
                    <a:pt x="296" y="441"/>
                  </a:cubicBezTo>
                  <a:moveTo>
                    <a:pt x="155" y="437"/>
                  </a:moveTo>
                  <a:cubicBezTo>
                    <a:pt x="152" y="437"/>
                    <a:pt x="150" y="439"/>
                    <a:pt x="149" y="441"/>
                  </a:cubicBezTo>
                  <a:cubicBezTo>
                    <a:pt x="148" y="444"/>
                    <a:pt x="149" y="448"/>
                    <a:pt x="153" y="449"/>
                  </a:cubicBezTo>
                  <a:cubicBezTo>
                    <a:pt x="153" y="449"/>
                    <a:pt x="154" y="449"/>
                    <a:pt x="155" y="449"/>
                  </a:cubicBezTo>
                  <a:cubicBezTo>
                    <a:pt x="157" y="449"/>
                    <a:pt x="159" y="448"/>
                    <a:pt x="160" y="445"/>
                  </a:cubicBezTo>
                  <a:cubicBezTo>
                    <a:pt x="161" y="442"/>
                    <a:pt x="160" y="439"/>
                    <a:pt x="157" y="437"/>
                  </a:cubicBezTo>
                  <a:cubicBezTo>
                    <a:pt x="156" y="437"/>
                    <a:pt x="155" y="437"/>
                    <a:pt x="155" y="437"/>
                  </a:cubicBezTo>
                  <a:moveTo>
                    <a:pt x="318" y="433"/>
                  </a:moveTo>
                  <a:cubicBezTo>
                    <a:pt x="318" y="433"/>
                    <a:pt x="317" y="433"/>
                    <a:pt x="316" y="433"/>
                  </a:cubicBezTo>
                  <a:cubicBezTo>
                    <a:pt x="313" y="434"/>
                    <a:pt x="312" y="438"/>
                    <a:pt x="313" y="441"/>
                  </a:cubicBezTo>
                  <a:cubicBezTo>
                    <a:pt x="314" y="443"/>
                    <a:pt x="316" y="445"/>
                    <a:pt x="318" y="445"/>
                  </a:cubicBezTo>
                  <a:cubicBezTo>
                    <a:pt x="319" y="445"/>
                    <a:pt x="320" y="444"/>
                    <a:pt x="321" y="444"/>
                  </a:cubicBezTo>
                  <a:cubicBezTo>
                    <a:pt x="324" y="443"/>
                    <a:pt x="325" y="439"/>
                    <a:pt x="324" y="436"/>
                  </a:cubicBezTo>
                  <a:cubicBezTo>
                    <a:pt x="323" y="434"/>
                    <a:pt x="321" y="433"/>
                    <a:pt x="318" y="433"/>
                  </a:cubicBezTo>
                  <a:moveTo>
                    <a:pt x="133" y="428"/>
                  </a:moveTo>
                  <a:cubicBezTo>
                    <a:pt x="130" y="428"/>
                    <a:pt x="128" y="429"/>
                    <a:pt x="127" y="431"/>
                  </a:cubicBezTo>
                  <a:cubicBezTo>
                    <a:pt x="126" y="434"/>
                    <a:pt x="127" y="438"/>
                    <a:pt x="130" y="439"/>
                  </a:cubicBezTo>
                  <a:cubicBezTo>
                    <a:pt x="130" y="439"/>
                    <a:pt x="130" y="439"/>
                    <a:pt x="130" y="439"/>
                  </a:cubicBezTo>
                  <a:cubicBezTo>
                    <a:pt x="131" y="440"/>
                    <a:pt x="132" y="440"/>
                    <a:pt x="133" y="440"/>
                  </a:cubicBezTo>
                  <a:cubicBezTo>
                    <a:pt x="135" y="440"/>
                    <a:pt x="137" y="439"/>
                    <a:pt x="138" y="436"/>
                  </a:cubicBezTo>
                  <a:cubicBezTo>
                    <a:pt x="139" y="433"/>
                    <a:pt x="138" y="430"/>
                    <a:pt x="135" y="428"/>
                  </a:cubicBezTo>
                  <a:cubicBezTo>
                    <a:pt x="134" y="428"/>
                    <a:pt x="133" y="428"/>
                    <a:pt x="133" y="428"/>
                  </a:cubicBezTo>
                  <a:moveTo>
                    <a:pt x="340" y="422"/>
                  </a:moveTo>
                  <a:cubicBezTo>
                    <a:pt x="339" y="422"/>
                    <a:pt x="338" y="422"/>
                    <a:pt x="337" y="423"/>
                  </a:cubicBezTo>
                  <a:cubicBezTo>
                    <a:pt x="334" y="424"/>
                    <a:pt x="333" y="428"/>
                    <a:pt x="335" y="431"/>
                  </a:cubicBezTo>
                  <a:cubicBezTo>
                    <a:pt x="336" y="433"/>
                    <a:pt x="338" y="434"/>
                    <a:pt x="340" y="434"/>
                  </a:cubicBezTo>
                  <a:cubicBezTo>
                    <a:pt x="341" y="434"/>
                    <a:pt x="342" y="434"/>
                    <a:pt x="343" y="433"/>
                  </a:cubicBezTo>
                  <a:cubicBezTo>
                    <a:pt x="346" y="432"/>
                    <a:pt x="347" y="428"/>
                    <a:pt x="345" y="425"/>
                  </a:cubicBezTo>
                  <a:cubicBezTo>
                    <a:pt x="344" y="423"/>
                    <a:pt x="342" y="422"/>
                    <a:pt x="340" y="422"/>
                  </a:cubicBezTo>
                  <a:moveTo>
                    <a:pt x="112" y="416"/>
                  </a:moveTo>
                  <a:cubicBezTo>
                    <a:pt x="110" y="416"/>
                    <a:pt x="108" y="417"/>
                    <a:pt x="106" y="419"/>
                  </a:cubicBezTo>
                  <a:cubicBezTo>
                    <a:pt x="105" y="422"/>
                    <a:pt x="106" y="426"/>
                    <a:pt x="108" y="427"/>
                  </a:cubicBezTo>
                  <a:cubicBezTo>
                    <a:pt x="109" y="428"/>
                    <a:pt x="110" y="428"/>
                    <a:pt x="112" y="428"/>
                  </a:cubicBezTo>
                  <a:cubicBezTo>
                    <a:pt x="114" y="428"/>
                    <a:pt x="116" y="427"/>
                    <a:pt x="117" y="425"/>
                  </a:cubicBezTo>
                  <a:cubicBezTo>
                    <a:pt x="118" y="423"/>
                    <a:pt x="118" y="419"/>
                    <a:pt x="115" y="417"/>
                  </a:cubicBezTo>
                  <a:cubicBezTo>
                    <a:pt x="114" y="417"/>
                    <a:pt x="113" y="416"/>
                    <a:pt x="112" y="416"/>
                  </a:cubicBezTo>
                  <a:moveTo>
                    <a:pt x="360" y="409"/>
                  </a:moveTo>
                  <a:cubicBezTo>
                    <a:pt x="359" y="409"/>
                    <a:pt x="358" y="410"/>
                    <a:pt x="357" y="410"/>
                  </a:cubicBezTo>
                  <a:cubicBezTo>
                    <a:pt x="354" y="412"/>
                    <a:pt x="353" y="416"/>
                    <a:pt x="355" y="419"/>
                  </a:cubicBezTo>
                  <a:cubicBezTo>
                    <a:pt x="356" y="420"/>
                    <a:pt x="358" y="421"/>
                    <a:pt x="360" y="421"/>
                  </a:cubicBezTo>
                  <a:cubicBezTo>
                    <a:pt x="361" y="421"/>
                    <a:pt x="363" y="421"/>
                    <a:pt x="364" y="420"/>
                  </a:cubicBezTo>
                  <a:cubicBezTo>
                    <a:pt x="366" y="418"/>
                    <a:pt x="367" y="415"/>
                    <a:pt x="365" y="412"/>
                  </a:cubicBezTo>
                  <a:cubicBezTo>
                    <a:pt x="364" y="410"/>
                    <a:pt x="362" y="409"/>
                    <a:pt x="360" y="409"/>
                  </a:cubicBezTo>
                  <a:moveTo>
                    <a:pt x="92" y="402"/>
                  </a:moveTo>
                  <a:cubicBezTo>
                    <a:pt x="90" y="402"/>
                    <a:pt x="88" y="403"/>
                    <a:pt x="87" y="405"/>
                  </a:cubicBezTo>
                  <a:cubicBezTo>
                    <a:pt x="85" y="407"/>
                    <a:pt x="86" y="411"/>
                    <a:pt x="88" y="413"/>
                  </a:cubicBezTo>
                  <a:cubicBezTo>
                    <a:pt x="89" y="414"/>
                    <a:pt x="91" y="414"/>
                    <a:pt x="92" y="414"/>
                  </a:cubicBezTo>
                  <a:cubicBezTo>
                    <a:pt x="94" y="414"/>
                    <a:pt x="96" y="414"/>
                    <a:pt x="97" y="412"/>
                  </a:cubicBezTo>
                  <a:cubicBezTo>
                    <a:pt x="99" y="410"/>
                    <a:pt x="98" y="406"/>
                    <a:pt x="96" y="404"/>
                  </a:cubicBezTo>
                  <a:cubicBezTo>
                    <a:pt x="95" y="403"/>
                    <a:pt x="93" y="402"/>
                    <a:pt x="92" y="402"/>
                  </a:cubicBezTo>
                  <a:moveTo>
                    <a:pt x="379" y="395"/>
                  </a:moveTo>
                  <a:cubicBezTo>
                    <a:pt x="378" y="395"/>
                    <a:pt x="376" y="395"/>
                    <a:pt x="375" y="396"/>
                  </a:cubicBezTo>
                  <a:cubicBezTo>
                    <a:pt x="372" y="398"/>
                    <a:pt x="372" y="402"/>
                    <a:pt x="374" y="405"/>
                  </a:cubicBezTo>
                  <a:cubicBezTo>
                    <a:pt x="376" y="406"/>
                    <a:pt x="377" y="407"/>
                    <a:pt x="379" y="407"/>
                  </a:cubicBezTo>
                  <a:cubicBezTo>
                    <a:pt x="380" y="407"/>
                    <a:pt x="382" y="406"/>
                    <a:pt x="383" y="405"/>
                  </a:cubicBezTo>
                  <a:cubicBezTo>
                    <a:pt x="385" y="403"/>
                    <a:pt x="386" y="399"/>
                    <a:pt x="383" y="397"/>
                  </a:cubicBezTo>
                  <a:cubicBezTo>
                    <a:pt x="382" y="395"/>
                    <a:pt x="381" y="395"/>
                    <a:pt x="379" y="395"/>
                  </a:cubicBezTo>
                  <a:moveTo>
                    <a:pt x="74" y="387"/>
                  </a:moveTo>
                  <a:cubicBezTo>
                    <a:pt x="72" y="387"/>
                    <a:pt x="71" y="387"/>
                    <a:pt x="70" y="389"/>
                  </a:cubicBezTo>
                  <a:cubicBezTo>
                    <a:pt x="67" y="391"/>
                    <a:pt x="67" y="395"/>
                    <a:pt x="70" y="397"/>
                  </a:cubicBezTo>
                  <a:cubicBezTo>
                    <a:pt x="71" y="398"/>
                    <a:pt x="72" y="399"/>
                    <a:pt x="74" y="399"/>
                  </a:cubicBezTo>
                  <a:cubicBezTo>
                    <a:pt x="76" y="399"/>
                    <a:pt x="77" y="398"/>
                    <a:pt x="78" y="397"/>
                  </a:cubicBezTo>
                  <a:cubicBezTo>
                    <a:pt x="81" y="395"/>
                    <a:pt x="80" y="391"/>
                    <a:pt x="78" y="388"/>
                  </a:cubicBezTo>
                  <a:cubicBezTo>
                    <a:pt x="77" y="387"/>
                    <a:pt x="75" y="387"/>
                    <a:pt x="74" y="387"/>
                  </a:cubicBezTo>
                  <a:moveTo>
                    <a:pt x="396" y="378"/>
                  </a:moveTo>
                  <a:cubicBezTo>
                    <a:pt x="394" y="378"/>
                    <a:pt x="393" y="378"/>
                    <a:pt x="392" y="380"/>
                  </a:cubicBezTo>
                  <a:cubicBezTo>
                    <a:pt x="389" y="382"/>
                    <a:pt x="390" y="386"/>
                    <a:pt x="392" y="388"/>
                  </a:cubicBezTo>
                  <a:cubicBezTo>
                    <a:pt x="393" y="389"/>
                    <a:pt x="395" y="390"/>
                    <a:pt x="396" y="390"/>
                  </a:cubicBezTo>
                  <a:cubicBezTo>
                    <a:pt x="398" y="390"/>
                    <a:pt x="399" y="389"/>
                    <a:pt x="400" y="388"/>
                  </a:cubicBezTo>
                  <a:cubicBezTo>
                    <a:pt x="403" y="385"/>
                    <a:pt x="403" y="382"/>
                    <a:pt x="400" y="379"/>
                  </a:cubicBezTo>
                  <a:cubicBezTo>
                    <a:pt x="399" y="378"/>
                    <a:pt x="398" y="378"/>
                    <a:pt x="396" y="378"/>
                  </a:cubicBezTo>
                  <a:moveTo>
                    <a:pt x="58" y="369"/>
                  </a:moveTo>
                  <a:cubicBezTo>
                    <a:pt x="56" y="369"/>
                    <a:pt x="55" y="370"/>
                    <a:pt x="54" y="371"/>
                  </a:cubicBezTo>
                  <a:cubicBezTo>
                    <a:pt x="51" y="373"/>
                    <a:pt x="51" y="376"/>
                    <a:pt x="53" y="379"/>
                  </a:cubicBezTo>
                  <a:cubicBezTo>
                    <a:pt x="54" y="380"/>
                    <a:pt x="56" y="381"/>
                    <a:pt x="58" y="381"/>
                  </a:cubicBezTo>
                  <a:cubicBezTo>
                    <a:pt x="59" y="381"/>
                    <a:pt x="60" y="381"/>
                    <a:pt x="62" y="380"/>
                  </a:cubicBezTo>
                  <a:cubicBezTo>
                    <a:pt x="64" y="378"/>
                    <a:pt x="64" y="374"/>
                    <a:pt x="62" y="371"/>
                  </a:cubicBezTo>
                  <a:cubicBezTo>
                    <a:pt x="61" y="370"/>
                    <a:pt x="59" y="369"/>
                    <a:pt x="58" y="369"/>
                  </a:cubicBezTo>
                  <a:moveTo>
                    <a:pt x="411" y="359"/>
                  </a:moveTo>
                  <a:cubicBezTo>
                    <a:pt x="410" y="359"/>
                    <a:pt x="408" y="360"/>
                    <a:pt x="407" y="362"/>
                  </a:cubicBezTo>
                  <a:cubicBezTo>
                    <a:pt x="407" y="362"/>
                    <a:pt x="407" y="362"/>
                    <a:pt x="407" y="362"/>
                  </a:cubicBezTo>
                  <a:cubicBezTo>
                    <a:pt x="405" y="365"/>
                    <a:pt x="405" y="368"/>
                    <a:pt x="408" y="370"/>
                  </a:cubicBezTo>
                  <a:cubicBezTo>
                    <a:pt x="409" y="371"/>
                    <a:pt x="410" y="371"/>
                    <a:pt x="411" y="371"/>
                  </a:cubicBezTo>
                  <a:cubicBezTo>
                    <a:pt x="413" y="371"/>
                    <a:pt x="415" y="371"/>
                    <a:pt x="416" y="369"/>
                  </a:cubicBezTo>
                  <a:cubicBezTo>
                    <a:pt x="416" y="369"/>
                    <a:pt x="416" y="369"/>
                    <a:pt x="416" y="369"/>
                  </a:cubicBezTo>
                  <a:cubicBezTo>
                    <a:pt x="418" y="366"/>
                    <a:pt x="418" y="363"/>
                    <a:pt x="415" y="361"/>
                  </a:cubicBezTo>
                  <a:cubicBezTo>
                    <a:pt x="414" y="360"/>
                    <a:pt x="413" y="359"/>
                    <a:pt x="411" y="359"/>
                  </a:cubicBezTo>
                  <a:moveTo>
                    <a:pt x="43" y="350"/>
                  </a:moveTo>
                  <a:cubicBezTo>
                    <a:pt x="42" y="350"/>
                    <a:pt x="41" y="350"/>
                    <a:pt x="40" y="351"/>
                  </a:cubicBezTo>
                  <a:cubicBezTo>
                    <a:pt x="37" y="353"/>
                    <a:pt x="37" y="357"/>
                    <a:pt x="38" y="359"/>
                  </a:cubicBezTo>
                  <a:cubicBezTo>
                    <a:pt x="38" y="359"/>
                    <a:pt x="38" y="359"/>
                    <a:pt x="38" y="359"/>
                  </a:cubicBezTo>
                  <a:cubicBezTo>
                    <a:pt x="40" y="361"/>
                    <a:pt x="41" y="362"/>
                    <a:pt x="43" y="362"/>
                  </a:cubicBezTo>
                  <a:cubicBezTo>
                    <a:pt x="45" y="362"/>
                    <a:pt x="46" y="362"/>
                    <a:pt x="47" y="361"/>
                  </a:cubicBezTo>
                  <a:cubicBezTo>
                    <a:pt x="49" y="359"/>
                    <a:pt x="50" y="355"/>
                    <a:pt x="48" y="353"/>
                  </a:cubicBezTo>
                  <a:cubicBezTo>
                    <a:pt x="47" y="351"/>
                    <a:pt x="45" y="350"/>
                    <a:pt x="43" y="350"/>
                  </a:cubicBezTo>
                  <a:moveTo>
                    <a:pt x="425" y="339"/>
                  </a:moveTo>
                  <a:cubicBezTo>
                    <a:pt x="423" y="339"/>
                    <a:pt x="421" y="341"/>
                    <a:pt x="419" y="342"/>
                  </a:cubicBezTo>
                  <a:cubicBezTo>
                    <a:pt x="418" y="345"/>
                    <a:pt x="419" y="349"/>
                    <a:pt x="422" y="351"/>
                  </a:cubicBezTo>
                  <a:cubicBezTo>
                    <a:pt x="422" y="351"/>
                    <a:pt x="424" y="351"/>
                    <a:pt x="425" y="351"/>
                  </a:cubicBezTo>
                  <a:cubicBezTo>
                    <a:pt x="427" y="351"/>
                    <a:pt x="429" y="350"/>
                    <a:pt x="430" y="349"/>
                  </a:cubicBezTo>
                  <a:cubicBezTo>
                    <a:pt x="431" y="346"/>
                    <a:pt x="430" y="342"/>
                    <a:pt x="428" y="340"/>
                  </a:cubicBezTo>
                  <a:cubicBezTo>
                    <a:pt x="427" y="340"/>
                    <a:pt x="426" y="339"/>
                    <a:pt x="425" y="339"/>
                  </a:cubicBezTo>
                  <a:moveTo>
                    <a:pt x="31" y="329"/>
                  </a:moveTo>
                  <a:cubicBezTo>
                    <a:pt x="30" y="329"/>
                    <a:pt x="29" y="330"/>
                    <a:pt x="28" y="330"/>
                  </a:cubicBezTo>
                  <a:cubicBezTo>
                    <a:pt x="25" y="332"/>
                    <a:pt x="24" y="335"/>
                    <a:pt x="26" y="338"/>
                  </a:cubicBezTo>
                  <a:cubicBezTo>
                    <a:pt x="27" y="340"/>
                    <a:pt x="29" y="341"/>
                    <a:pt x="31" y="341"/>
                  </a:cubicBezTo>
                  <a:cubicBezTo>
                    <a:pt x="32" y="341"/>
                    <a:pt x="33" y="341"/>
                    <a:pt x="34" y="341"/>
                  </a:cubicBezTo>
                  <a:cubicBezTo>
                    <a:pt x="37" y="339"/>
                    <a:pt x="38" y="336"/>
                    <a:pt x="36" y="333"/>
                  </a:cubicBezTo>
                  <a:cubicBezTo>
                    <a:pt x="35" y="331"/>
                    <a:pt x="33" y="329"/>
                    <a:pt x="31" y="329"/>
                  </a:cubicBezTo>
                  <a:moveTo>
                    <a:pt x="436" y="318"/>
                  </a:moveTo>
                  <a:cubicBezTo>
                    <a:pt x="433" y="318"/>
                    <a:pt x="431" y="320"/>
                    <a:pt x="430" y="322"/>
                  </a:cubicBezTo>
                  <a:cubicBezTo>
                    <a:pt x="429" y="325"/>
                    <a:pt x="430" y="328"/>
                    <a:pt x="433" y="330"/>
                  </a:cubicBezTo>
                  <a:cubicBezTo>
                    <a:pt x="434" y="330"/>
                    <a:pt x="435" y="330"/>
                    <a:pt x="436" y="330"/>
                  </a:cubicBezTo>
                  <a:cubicBezTo>
                    <a:pt x="438" y="330"/>
                    <a:pt x="440" y="329"/>
                    <a:pt x="441" y="327"/>
                  </a:cubicBezTo>
                  <a:cubicBezTo>
                    <a:pt x="441" y="327"/>
                    <a:pt x="441" y="327"/>
                    <a:pt x="441" y="327"/>
                  </a:cubicBezTo>
                  <a:cubicBezTo>
                    <a:pt x="442" y="324"/>
                    <a:pt x="441" y="320"/>
                    <a:pt x="438" y="319"/>
                  </a:cubicBezTo>
                  <a:cubicBezTo>
                    <a:pt x="437" y="318"/>
                    <a:pt x="436" y="318"/>
                    <a:pt x="436" y="318"/>
                  </a:cubicBezTo>
                  <a:moveTo>
                    <a:pt x="21" y="308"/>
                  </a:moveTo>
                  <a:cubicBezTo>
                    <a:pt x="20" y="308"/>
                    <a:pt x="20" y="308"/>
                    <a:pt x="19" y="308"/>
                  </a:cubicBezTo>
                  <a:cubicBezTo>
                    <a:pt x="16" y="309"/>
                    <a:pt x="14" y="313"/>
                    <a:pt x="16" y="316"/>
                  </a:cubicBezTo>
                  <a:cubicBezTo>
                    <a:pt x="17" y="318"/>
                    <a:pt x="19" y="320"/>
                    <a:pt x="21" y="320"/>
                  </a:cubicBezTo>
                  <a:cubicBezTo>
                    <a:pt x="22" y="320"/>
                    <a:pt x="23" y="319"/>
                    <a:pt x="23" y="319"/>
                  </a:cubicBezTo>
                  <a:cubicBezTo>
                    <a:pt x="26" y="318"/>
                    <a:pt x="28" y="315"/>
                    <a:pt x="27" y="311"/>
                  </a:cubicBezTo>
                  <a:cubicBezTo>
                    <a:pt x="27" y="311"/>
                    <a:pt x="27" y="311"/>
                    <a:pt x="27" y="311"/>
                  </a:cubicBezTo>
                  <a:cubicBezTo>
                    <a:pt x="26" y="309"/>
                    <a:pt x="24" y="308"/>
                    <a:pt x="21" y="308"/>
                  </a:cubicBezTo>
                  <a:moveTo>
                    <a:pt x="444" y="296"/>
                  </a:moveTo>
                  <a:cubicBezTo>
                    <a:pt x="442" y="296"/>
                    <a:pt x="439" y="298"/>
                    <a:pt x="439" y="300"/>
                  </a:cubicBezTo>
                  <a:cubicBezTo>
                    <a:pt x="438" y="303"/>
                    <a:pt x="439" y="307"/>
                    <a:pt x="442" y="308"/>
                  </a:cubicBezTo>
                  <a:cubicBezTo>
                    <a:pt x="443" y="308"/>
                    <a:pt x="444" y="308"/>
                    <a:pt x="444" y="308"/>
                  </a:cubicBezTo>
                  <a:cubicBezTo>
                    <a:pt x="447" y="308"/>
                    <a:pt x="449" y="306"/>
                    <a:pt x="450" y="304"/>
                  </a:cubicBezTo>
                  <a:cubicBezTo>
                    <a:pt x="451" y="301"/>
                    <a:pt x="449" y="297"/>
                    <a:pt x="446" y="296"/>
                  </a:cubicBezTo>
                  <a:cubicBezTo>
                    <a:pt x="446" y="296"/>
                    <a:pt x="445" y="296"/>
                    <a:pt x="444" y="296"/>
                  </a:cubicBezTo>
                  <a:moveTo>
                    <a:pt x="14" y="285"/>
                  </a:moveTo>
                  <a:cubicBezTo>
                    <a:pt x="13" y="285"/>
                    <a:pt x="13" y="285"/>
                    <a:pt x="12" y="285"/>
                  </a:cubicBezTo>
                  <a:cubicBezTo>
                    <a:pt x="9" y="286"/>
                    <a:pt x="7" y="289"/>
                    <a:pt x="8" y="292"/>
                  </a:cubicBezTo>
                  <a:cubicBezTo>
                    <a:pt x="9" y="295"/>
                    <a:pt x="11" y="297"/>
                    <a:pt x="14" y="297"/>
                  </a:cubicBezTo>
                  <a:cubicBezTo>
                    <a:pt x="14" y="297"/>
                    <a:pt x="15" y="297"/>
                    <a:pt x="15" y="297"/>
                  </a:cubicBezTo>
                  <a:cubicBezTo>
                    <a:pt x="18" y="296"/>
                    <a:pt x="20" y="293"/>
                    <a:pt x="19" y="289"/>
                  </a:cubicBezTo>
                  <a:cubicBezTo>
                    <a:pt x="19" y="287"/>
                    <a:pt x="16" y="285"/>
                    <a:pt x="14" y="285"/>
                  </a:cubicBezTo>
                  <a:moveTo>
                    <a:pt x="451" y="273"/>
                  </a:moveTo>
                  <a:cubicBezTo>
                    <a:pt x="448" y="273"/>
                    <a:pt x="445" y="275"/>
                    <a:pt x="445" y="278"/>
                  </a:cubicBezTo>
                  <a:cubicBezTo>
                    <a:pt x="444" y="281"/>
                    <a:pt x="446" y="284"/>
                    <a:pt x="449" y="285"/>
                  </a:cubicBezTo>
                  <a:cubicBezTo>
                    <a:pt x="450" y="285"/>
                    <a:pt x="450" y="285"/>
                    <a:pt x="451" y="285"/>
                  </a:cubicBezTo>
                  <a:cubicBezTo>
                    <a:pt x="453" y="285"/>
                    <a:pt x="456" y="283"/>
                    <a:pt x="457" y="280"/>
                  </a:cubicBezTo>
                  <a:cubicBezTo>
                    <a:pt x="457" y="277"/>
                    <a:pt x="455" y="274"/>
                    <a:pt x="452" y="273"/>
                  </a:cubicBezTo>
                  <a:cubicBezTo>
                    <a:pt x="451" y="273"/>
                    <a:pt x="451" y="273"/>
                    <a:pt x="451" y="273"/>
                  </a:cubicBezTo>
                  <a:moveTo>
                    <a:pt x="9" y="262"/>
                  </a:moveTo>
                  <a:cubicBezTo>
                    <a:pt x="8" y="262"/>
                    <a:pt x="8" y="262"/>
                    <a:pt x="8" y="262"/>
                  </a:cubicBezTo>
                  <a:cubicBezTo>
                    <a:pt x="4" y="262"/>
                    <a:pt x="2" y="265"/>
                    <a:pt x="3" y="268"/>
                  </a:cubicBezTo>
                  <a:cubicBezTo>
                    <a:pt x="3" y="271"/>
                    <a:pt x="6" y="274"/>
                    <a:pt x="9" y="274"/>
                  </a:cubicBezTo>
                  <a:cubicBezTo>
                    <a:pt x="9" y="274"/>
                    <a:pt x="9" y="273"/>
                    <a:pt x="10" y="273"/>
                  </a:cubicBezTo>
                  <a:cubicBezTo>
                    <a:pt x="13" y="273"/>
                    <a:pt x="15" y="270"/>
                    <a:pt x="14" y="267"/>
                  </a:cubicBezTo>
                  <a:cubicBezTo>
                    <a:pt x="14" y="267"/>
                    <a:pt x="14" y="267"/>
                    <a:pt x="14" y="267"/>
                  </a:cubicBezTo>
                  <a:cubicBezTo>
                    <a:pt x="14" y="264"/>
                    <a:pt x="11" y="262"/>
                    <a:pt x="9" y="262"/>
                  </a:cubicBezTo>
                  <a:moveTo>
                    <a:pt x="454" y="249"/>
                  </a:moveTo>
                  <a:cubicBezTo>
                    <a:pt x="451" y="249"/>
                    <a:pt x="449" y="251"/>
                    <a:pt x="448" y="255"/>
                  </a:cubicBezTo>
                  <a:cubicBezTo>
                    <a:pt x="448" y="258"/>
                    <a:pt x="450" y="261"/>
                    <a:pt x="454" y="261"/>
                  </a:cubicBezTo>
                  <a:cubicBezTo>
                    <a:pt x="454" y="261"/>
                    <a:pt x="454" y="261"/>
                    <a:pt x="454" y="261"/>
                  </a:cubicBezTo>
                  <a:cubicBezTo>
                    <a:pt x="457" y="261"/>
                    <a:pt x="460" y="259"/>
                    <a:pt x="460" y="256"/>
                  </a:cubicBezTo>
                  <a:cubicBezTo>
                    <a:pt x="460" y="256"/>
                    <a:pt x="460" y="256"/>
                    <a:pt x="460" y="256"/>
                  </a:cubicBezTo>
                  <a:cubicBezTo>
                    <a:pt x="461" y="253"/>
                    <a:pt x="458" y="250"/>
                    <a:pt x="455" y="249"/>
                  </a:cubicBezTo>
                  <a:cubicBezTo>
                    <a:pt x="455" y="249"/>
                    <a:pt x="455" y="249"/>
                    <a:pt x="454" y="249"/>
                  </a:cubicBezTo>
                  <a:moveTo>
                    <a:pt x="6" y="238"/>
                  </a:moveTo>
                  <a:cubicBezTo>
                    <a:pt x="6" y="238"/>
                    <a:pt x="6" y="238"/>
                    <a:pt x="6" y="238"/>
                  </a:cubicBezTo>
                  <a:cubicBezTo>
                    <a:pt x="2" y="238"/>
                    <a:pt x="0" y="241"/>
                    <a:pt x="0" y="244"/>
                  </a:cubicBezTo>
                  <a:cubicBezTo>
                    <a:pt x="0" y="247"/>
                    <a:pt x="3" y="250"/>
                    <a:pt x="6" y="250"/>
                  </a:cubicBezTo>
                  <a:cubicBezTo>
                    <a:pt x="6" y="250"/>
                    <a:pt x="6" y="250"/>
                    <a:pt x="6" y="250"/>
                  </a:cubicBezTo>
                  <a:cubicBezTo>
                    <a:pt x="10" y="250"/>
                    <a:pt x="12" y="247"/>
                    <a:pt x="12" y="243"/>
                  </a:cubicBezTo>
                  <a:cubicBezTo>
                    <a:pt x="12" y="243"/>
                    <a:pt x="12" y="243"/>
                    <a:pt x="12" y="243"/>
                  </a:cubicBezTo>
                  <a:cubicBezTo>
                    <a:pt x="12" y="240"/>
                    <a:pt x="9" y="238"/>
                    <a:pt x="6" y="238"/>
                  </a:cubicBezTo>
                  <a:moveTo>
                    <a:pt x="456" y="224"/>
                  </a:moveTo>
                  <a:cubicBezTo>
                    <a:pt x="456" y="224"/>
                    <a:pt x="456" y="224"/>
                    <a:pt x="456" y="224"/>
                  </a:cubicBezTo>
                  <a:cubicBezTo>
                    <a:pt x="452" y="224"/>
                    <a:pt x="450" y="227"/>
                    <a:pt x="450" y="230"/>
                  </a:cubicBezTo>
                  <a:cubicBezTo>
                    <a:pt x="450" y="231"/>
                    <a:pt x="450" y="231"/>
                    <a:pt x="450" y="231"/>
                  </a:cubicBezTo>
                  <a:cubicBezTo>
                    <a:pt x="450" y="231"/>
                    <a:pt x="450" y="231"/>
                    <a:pt x="450" y="231"/>
                  </a:cubicBezTo>
                  <a:cubicBezTo>
                    <a:pt x="450" y="235"/>
                    <a:pt x="452" y="237"/>
                    <a:pt x="456" y="237"/>
                  </a:cubicBezTo>
                  <a:cubicBezTo>
                    <a:pt x="459" y="237"/>
                    <a:pt x="462" y="235"/>
                    <a:pt x="462" y="231"/>
                  </a:cubicBezTo>
                  <a:cubicBezTo>
                    <a:pt x="462" y="231"/>
                    <a:pt x="462" y="231"/>
                    <a:pt x="462" y="231"/>
                  </a:cubicBezTo>
                  <a:cubicBezTo>
                    <a:pt x="462" y="231"/>
                    <a:pt x="462" y="231"/>
                    <a:pt x="462" y="230"/>
                  </a:cubicBezTo>
                  <a:cubicBezTo>
                    <a:pt x="462" y="227"/>
                    <a:pt x="459" y="224"/>
                    <a:pt x="456" y="224"/>
                  </a:cubicBezTo>
                  <a:moveTo>
                    <a:pt x="6" y="214"/>
                  </a:moveTo>
                  <a:cubicBezTo>
                    <a:pt x="3" y="214"/>
                    <a:pt x="0" y="216"/>
                    <a:pt x="0" y="219"/>
                  </a:cubicBezTo>
                  <a:cubicBezTo>
                    <a:pt x="0" y="223"/>
                    <a:pt x="2" y="226"/>
                    <a:pt x="6" y="226"/>
                  </a:cubicBezTo>
                  <a:cubicBezTo>
                    <a:pt x="6" y="226"/>
                    <a:pt x="6" y="226"/>
                    <a:pt x="6" y="226"/>
                  </a:cubicBezTo>
                  <a:cubicBezTo>
                    <a:pt x="9" y="226"/>
                    <a:pt x="12" y="223"/>
                    <a:pt x="12" y="220"/>
                  </a:cubicBezTo>
                  <a:cubicBezTo>
                    <a:pt x="12" y="217"/>
                    <a:pt x="10" y="214"/>
                    <a:pt x="6" y="214"/>
                  </a:cubicBezTo>
                  <a:cubicBezTo>
                    <a:pt x="6" y="214"/>
                    <a:pt x="6" y="214"/>
                    <a:pt x="6" y="214"/>
                  </a:cubicBezTo>
                  <a:moveTo>
                    <a:pt x="454" y="200"/>
                  </a:moveTo>
                  <a:cubicBezTo>
                    <a:pt x="454" y="200"/>
                    <a:pt x="454" y="200"/>
                    <a:pt x="454" y="201"/>
                  </a:cubicBezTo>
                  <a:cubicBezTo>
                    <a:pt x="450" y="201"/>
                    <a:pt x="448" y="204"/>
                    <a:pt x="448" y="207"/>
                  </a:cubicBezTo>
                  <a:cubicBezTo>
                    <a:pt x="449" y="210"/>
                    <a:pt x="451" y="212"/>
                    <a:pt x="454" y="212"/>
                  </a:cubicBezTo>
                  <a:cubicBezTo>
                    <a:pt x="455" y="212"/>
                    <a:pt x="455" y="212"/>
                    <a:pt x="455" y="212"/>
                  </a:cubicBezTo>
                  <a:cubicBezTo>
                    <a:pt x="458" y="212"/>
                    <a:pt x="461" y="209"/>
                    <a:pt x="460" y="206"/>
                  </a:cubicBezTo>
                  <a:cubicBezTo>
                    <a:pt x="460" y="203"/>
                    <a:pt x="457" y="200"/>
                    <a:pt x="454" y="200"/>
                  </a:cubicBezTo>
                  <a:moveTo>
                    <a:pt x="8" y="190"/>
                  </a:moveTo>
                  <a:cubicBezTo>
                    <a:pt x="6" y="190"/>
                    <a:pt x="3" y="192"/>
                    <a:pt x="3" y="195"/>
                  </a:cubicBezTo>
                  <a:cubicBezTo>
                    <a:pt x="2" y="198"/>
                    <a:pt x="4" y="201"/>
                    <a:pt x="7" y="202"/>
                  </a:cubicBezTo>
                  <a:cubicBezTo>
                    <a:pt x="8" y="202"/>
                    <a:pt x="8" y="202"/>
                    <a:pt x="8" y="202"/>
                  </a:cubicBezTo>
                  <a:cubicBezTo>
                    <a:pt x="11" y="202"/>
                    <a:pt x="14" y="200"/>
                    <a:pt x="14" y="197"/>
                  </a:cubicBezTo>
                  <a:cubicBezTo>
                    <a:pt x="15" y="194"/>
                    <a:pt x="13" y="191"/>
                    <a:pt x="9" y="190"/>
                  </a:cubicBezTo>
                  <a:cubicBezTo>
                    <a:pt x="9" y="190"/>
                    <a:pt x="9" y="190"/>
                    <a:pt x="8" y="190"/>
                  </a:cubicBezTo>
                  <a:moveTo>
                    <a:pt x="450" y="177"/>
                  </a:moveTo>
                  <a:cubicBezTo>
                    <a:pt x="450" y="177"/>
                    <a:pt x="450" y="177"/>
                    <a:pt x="449" y="177"/>
                  </a:cubicBezTo>
                  <a:cubicBezTo>
                    <a:pt x="446" y="178"/>
                    <a:pt x="444" y="181"/>
                    <a:pt x="445" y="184"/>
                  </a:cubicBezTo>
                  <a:cubicBezTo>
                    <a:pt x="445" y="187"/>
                    <a:pt x="448" y="189"/>
                    <a:pt x="450" y="189"/>
                  </a:cubicBezTo>
                  <a:cubicBezTo>
                    <a:pt x="451" y="189"/>
                    <a:pt x="451" y="189"/>
                    <a:pt x="452" y="189"/>
                  </a:cubicBezTo>
                  <a:cubicBezTo>
                    <a:pt x="455" y="188"/>
                    <a:pt x="457" y="185"/>
                    <a:pt x="456" y="182"/>
                  </a:cubicBezTo>
                  <a:cubicBezTo>
                    <a:pt x="456" y="179"/>
                    <a:pt x="453" y="177"/>
                    <a:pt x="450" y="177"/>
                  </a:cubicBezTo>
                  <a:moveTo>
                    <a:pt x="13" y="167"/>
                  </a:moveTo>
                  <a:cubicBezTo>
                    <a:pt x="11" y="167"/>
                    <a:pt x="8" y="168"/>
                    <a:pt x="8" y="171"/>
                  </a:cubicBezTo>
                  <a:cubicBezTo>
                    <a:pt x="7" y="174"/>
                    <a:pt x="9" y="177"/>
                    <a:pt x="12" y="178"/>
                  </a:cubicBezTo>
                  <a:cubicBezTo>
                    <a:pt x="12" y="178"/>
                    <a:pt x="13" y="179"/>
                    <a:pt x="13" y="179"/>
                  </a:cubicBezTo>
                  <a:cubicBezTo>
                    <a:pt x="16" y="179"/>
                    <a:pt x="18" y="177"/>
                    <a:pt x="19" y="174"/>
                  </a:cubicBezTo>
                  <a:cubicBezTo>
                    <a:pt x="20" y="171"/>
                    <a:pt x="18" y="168"/>
                    <a:pt x="15" y="167"/>
                  </a:cubicBezTo>
                  <a:cubicBezTo>
                    <a:pt x="14" y="167"/>
                    <a:pt x="14" y="167"/>
                    <a:pt x="13" y="167"/>
                  </a:cubicBezTo>
                  <a:moveTo>
                    <a:pt x="444" y="154"/>
                  </a:moveTo>
                  <a:cubicBezTo>
                    <a:pt x="443" y="154"/>
                    <a:pt x="443" y="154"/>
                    <a:pt x="442" y="154"/>
                  </a:cubicBezTo>
                  <a:cubicBezTo>
                    <a:pt x="439" y="155"/>
                    <a:pt x="437" y="159"/>
                    <a:pt x="438" y="162"/>
                  </a:cubicBezTo>
                  <a:cubicBezTo>
                    <a:pt x="439" y="164"/>
                    <a:pt x="442" y="166"/>
                    <a:pt x="444" y="166"/>
                  </a:cubicBezTo>
                  <a:cubicBezTo>
                    <a:pt x="445" y="166"/>
                    <a:pt x="445" y="166"/>
                    <a:pt x="446" y="165"/>
                  </a:cubicBezTo>
                  <a:cubicBezTo>
                    <a:pt x="449" y="164"/>
                    <a:pt x="451" y="161"/>
                    <a:pt x="450" y="158"/>
                  </a:cubicBezTo>
                  <a:cubicBezTo>
                    <a:pt x="449" y="155"/>
                    <a:pt x="447" y="154"/>
                    <a:pt x="444" y="154"/>
                  </a:cubicBezTo>
                  <a:moveTo>
                    <a:pt x="21" y="144"/>
                  </a:moveTo>
                  <a:cubicBezTo>
                    <a:pt x="18" y="144"/>
                    <a:pt x="16" y="145"/>
                    <a:pt x="15" y="148"/>
                  </a:cubicBezTo>
                  <a:cubicBezTo>
                    <a:pt x="14" y="151"/>
                    <a:pt x="16" y="154"/>
                    <a:pt x="19" y="155"/>
                  </a:cubicBezTo>
                  <a:cubicBezTo>
                    <a:pt x="19" y="156"/>
                    <a:pt x="20" y="156"/>
                    <a:pt x="21" y="156"/>
                  </a:cubicBezTo>
                  <a:cubicBezTo>
                    <a:pt x="23" y="156"/>
                    <a:pt x="26" y="154"/>
                    <a:pt x="26" y="152"/>
                  </a:cubicBezTo>
                  <a:cubicBezTo>
                    <a:pt x="28" y="149"/>
                    <a:pt x="26" y="145"/>
                    <a:pt x="23" y="144"/>
                  </a:cubicBezTo>
                  <a:cubicBezTo>
                    <a:pt x="22" y="144"/>
                    <a:pt x="22" y="144"/>
                    <a:pt x="21" y="144"/>
                  </a:cubicBezTo>
                  <a:moveTo>
                    <a:pt x="435" y="132"/>
                  </a:moveTo>
                  <a:cubicBezTo>
                    <a:pt x="434" y="132"/>
                    <a:pt x="434" y="132"/>
                    <a:pt x="433" y="132"/>
                  </a:cubicBezTo>
                  <a:cubicBezTo>
                    <a:pt x="430" y="133"/>
                    <a:pt x="428" y="137"/>
                    <a:pt x="430" y="140"/>
                  </a:cubicBezTo>
                  <a:cubicBezTo>
                    <a:pt x="430" y="140"/>
                    <a:pt x="430" y="140"/>
                    <a:pt x="430" y="140"/>
                  </a:cubicBezTo>
                  <a:cubicBezTo>
                    <a:pt x="431" y="142"/>
                    <a:pt x="433" y="144"/>
                    <a:pt x="435" y="144"/>
                  </a:cubicBezTo>
                  <a:cubicBezTo>
                    <a:pt x="436" y="144"/>
                    <a:pt x="437" y="143"/>
                    <a:pt x="438" y="143"/>
                  </a:cubicBezTo>
                  <a:cubicBezTo>
                    <a:pt x="441" y="142"/>
                    <a:pt x="442" y="138"/>
                    <a:pt x="441" y="135"/>
                  </a:cubicBezTo>
                  <a:cubicBezTo>
                    <a:pt x="440" y="133"/>
                    <a:pt x="438" y="132"/>
                    <a:pt x="435" y="132"/>
                  </a:cubicBezTo>
                  <a:moveTo>
                    <a:pt x="31" y="122"/>
                  </a:moveTo>
                  <a:cubicBezTo>
                    <a:pt x="29" y="122"/>
                    <a:pt x="26" y="123"/>
                    <a:pt x="25" y="125"/>
                  </a:cubicBezTo>
                  <a:cubicBezTo>
                    <a:pt x="24" y="128"/>
                    <a:pt x="25" y="132"/>
                    <a:pt x="28" y="133"/>
                  </a:cubicBezTo>
                  <a:cubicBezTo>
                    <a:pt x="29" y="134"/>
                    <a:pt x="30" y="134"/>
                    <a:pt x="31" y="134"/>
                  </a:cubicBezTo>
                  <a:cubicBezTo>
                    <a:pt x="33" y="134"/>
                    <a:pt x="35" y="133"/>
                    <a:pt x="36" y="131"/>
                  </a:cubicBezTo>
                  <a:cubicBezTo>
                    <a:pt x="38" y="128"/>
                    <a:pt x="36" y="124"/>
                    <a:pt x="33" y="123"/>
                  </a:cubicBezTo>
                  <a:cubicBezTo>
                    <a:pt x="33" y="122"/>
                    <a:pt x="32" y="122"/>
                    <a:pt x="31" y="122"/>
                  </a:cubicBezTo>
                  <a:moveTo>
                    <a:pt x="424" y="110"/>
                  </a:moveTo>
                  <a:cubicBezTo>
                    <a:pt x="423" y="110"/>
                    <a:pt x="422" y="111"/>
                    <a:pt x="421" y="111"/>
                  </a:cubicBezTo>
                  <a:cubicBezTo>
                    <a:pt x="418" y="113"/>
                    <a:pt x="417" y="117"/>
                    <a:pt x="419" y="119"/>
                  </a:cubicBezTo>
                  <a:cubicBezTo>
                    <a:pt x="420" y="121"/>
                    <a:pt x="422" y="122"/>
                    <a:pt x="424" y="122"/>
                  </a:cubicBezTo>
                  <a:cubicBezTo>
                    <a:pt x="425" y="122"/>
                    <a:pt x="426" y="122"/>
                    <a:pt x="427" y="122"/>
                  </a:cubicBezTo>
                  <a:cubicBezTo>
                    <a:pt x="430" y="120"/>
                    <a:pt x="431" y="116"/>
                    <a:pt x="429" y="113"/>
                  </a:cubicBezTo>
                  <a:cubicBezTo>
                    <a:pt x="428" y="111"/>
                    <a:pt x="426" y="110"/>
                    <a:pt x="424" y="110"/>
                  </a:cubicBezTo>
                  <a:moveTo>
                    <a:pt x="43" y="101"/>
                  </a:moveTo>
                  <a:cubicBezTo>
                    <a:pt x="41" y="101"/>
                    <a:pt x="39" y="102"/>
                    <a:pt x="38" y="104"/>
                  </a:cubicBezTo>
                  <a:cubicBezTo>
                    <a:pt x="36" y="107"/>
                    <a:pt x="37" y="111"/>
                    <a:pt x="40" y="112"/>
                  </a:cubicBezTo>
                  <a:cubicBezTo>
                    <a:pt x="41" y="113"/>
                    <a:pt x="42" y="113"/>
                    <a:pt x="43" y="113"/>
                  </a:cubicBezTo>
                  <a:cubicBezTo>
                    <a:pt x="45" y="113"/>
                    <a:pt x="47" y="112"/>
                    <a:pt x="48" y="111"/>
                  </a:cubicBezTo>
                  <a:cubicBezTo>
                    <a:pt x="50" y="108"/>
                    <a:pt x="49" y="104"/>
                    <a:pt x="46" y="102"/>
                  </a:cubicBezTo>
                  <a:cubicBezTo>
                    <a:pt x="45" y="102"/>
                    <a:pt x="44" y="101"/>
                    <a:pt x="43" y="101"/>
                  </a:cubicBezTo>
                  <a:moveTo>
                    <a:pt x="411" y="90"/>
                  </a:moveTo>
                  <a:cubicBezTo>
                    <a:pt x="410" y="90"/>
                    <a:pt x="408" y="91"/>
                    <a:pt x="407" y="92"/>
                  </a:cubicBezTo>
                  <a:cubicBezTo>
                    <a:pt x="405" y="94"/>
                    <a:pt x="404" y="97"/>
                    <a:pt x="406" y="100"/>
                  </a:cubicBezTo>
                  <a:cubicBezTo>
                    <a:pt x="407" y="102"/>
                    <a:pt x="409" y="102"/>
                    <a:pt x="411" y="102"/>
                  </a:cubicBezTo>
                  <a:cubicBezTo>
                    <a:pt x="412" y="102"/>
                    <a:pt x="413" y="102"/>
                    <a:pt x="414" y="101"/>
                  </a:cubicBezTo>
                  <a:cubicBezTo>
                    <a:pt x="417" y="99"/>
                    <a:pt x="418" y="96"/>
                    <a:pt x="416" y="93"/>
                  </a:cubicBezTo>
                  <a:cubicBezTo>
                    <a:pt x="414" y="91"/>
                    <a:pt x="413" y="90"/>
                    <a:pt x="411" y="90"/>
                  </a:cubicBezTo>
                  <a:moveTo>
                    <a:pt x="57" y="82"/>
                  </a:moveTo>
                  <a:cubicBezTo>
                    <a:pt x="55" y="82"/>
                    <a:pt x="54" y="83"/>
                    <a:pt x="52" y="84"/>
                  </a:cubicBezTo>
                  <a:cubicBezTo>
                    <a:pt x="52" y="84"/>
                    <a:pt x="52" y="84"/>
                    <a:pt x="52" y="84"/>
                  </a:cubicBezTo>
                  <a:cubicBezTo>
                    <a:pt x="50" y="87"/>
                    <a:pt x="51" y="91"/>
                    <a:pt x="53" y="93"/>
                  </a:cubicBezTo>
                  <a:cubicBezTo>
                    <a:pt x="54" y="94"/>
                    <a:pt x="56" y="94"/>
                    <a:pt x="57" y="94"/>
                  </a:cubicBezTo>
                  <a:cubicBezTo>
                    <a:pt x="59" y="94"/>
                    <a:pt x="61" y="93"/>
                    <a:pt x="62" y="92"/>
                  </a:cubicBezTo>
                  <a:cubicBezTo>
                    <a:pt x="62" y="92"/>
                    <a:pt x="62" y="92"/>
                    <a:pt x="62" y="92"/>
                  </a:cubicBezTo>
                  <a:cubicBezTo>
                    <a:pt x="64" y="89"/>
                    <a:pt x="63" y="86"/>
                    <a:pt x="61" y="83"/>
                  </a:cubicBezTo>
                  <a:cubicBezTo>
                    <a:pt x="60" y="83"/>
                    <a:pt x="58" y="82"/>
                    <a:pt x="57" y="82"/>
                  </a:cubicBezTo>
                  <a:moveTo>
                    <a:pt x="395" y="72"/>
                  </a:moveTo>
                  <a:cubicBezTo>
                    <a:pt x="394" y="72"/>
                    <a:pt x="393" y="73"/>
                    <a:pt x="391" y="74"/>
                  </a:cubicBezTo>
                  <a:cubicBezTo>
                    <a:pt x="389" y="76"/>
                    <a:pt x="389" y="80"/>
                    <a:pt x="391" y="82"/>
                  </a:cubicBezTo>
                  <a:cubicBezTo>
                    <a:pt x="391" y="82"/>
                    <a:pt x="391" y="82"/>
                    <a:pt x="391" y="82"/>
                  </a:cubicBezTo>
                  <a:cubicBezTo>
                    <a:pt x="392" y="83"/>
                    <a:pt x="394" y="84"/>
                    <a:pt x="395" y="84"/>
                  </a:cubicBezTo>
                  <a:cubicBezTo>
                    <a:pt x="397" y="84"/>
                    <a:pt x="398" y="84"/>
                    <a:pt x="400" y="82"/>
                  </a:cubicBezTo>
                  <a:cubicBezTo>
                    <a:pt x="402" y="80"/>
                    <a:pt x="402" y="76"/>
                    <a:pt x="400" y="74"/>
                  </a:cubicBezTo>
                  <a:cubicBezTo>
                    <a:pt x="399" y="73"/>
                    <a:pt x="397" y="72"/>
                    <a:pt x="395" y="72"/>
                  </a:cubicBezTo>
                  <a:moveTo>
                    <a:pt x="73" y="64"/>
                  </a:moveTo>
                  <a:cubicBezTo>
                    <a:pt x="72" y="64"/>
                    <a:pt x="70" y="65"/>
                    <a:pt x="69" y="66"/>
                  </a:cubicBezTo>
                  <a:cubicBezTo>
                    <a:pt x="69" y="66"/>
                    <a:pt x="69" y="66"/>
                    <a:pt x="69" y="66"/>
                  </a:cubicBezTo>
                  <a:cubicBezTo>
                    <a:pt x="67" y="69"/>
                    <a:pt x="67" y="72"/>
                    <a:pt x="69" y="75"/>
                  </a:cubicBezTo>
                  <a:cubicBezTo>
                    <a:pt x="70" y="76"/>
                    <a:pt x="72" y="76"/>
                    <a:pt x="73" y="76"/>
                  </a:cubicBezTo>
                  <a:cubicBezTo>
                    <a:pt x="75" y="76"/>
                    <a:pt x="76" y="76"/>
                    <a:pt x="78" y="75"/>
                  </a:cubicBezTo>
                  <a:cubicBezTo>
                    <a:pt x="78" y="75"/>
                    <a:pt x="78" y="75"/>
                    <a:pt x="78" y="75"/>
                  </a:cubicBezTo>
                  <a:cubicBezTo>
                    <a:pt x="80" y="72"/>
                    <a:pt x="80" y="69"/>
                    <a:pt x="78" y="66"/>
                  </a:cubicBezTo>
                  <a:cubicBezTo>
                    <a:pt x="76" y="65"/>
                    <a:pt x="75" y="64"/>
                    <a:pt x="73" y="64"/>
                  </a:cubicBezTo>
                  <a:moveTo>
                    <a:pt x="378" y="55"/>
                  </a:moveTo>
                  <a:cubicBezTo>
                    <a:pt x="377" y="55"/>
                    <a:pt x="375" y="56"/>
                    <a:pt x="374" y="58"/>
                  </a:cubicBezTo>
                  <a:cubicBezTo>
                    <a:pt x="372" y="60"/>
                    <a:pt x="372" y="64"/>
                    <a:pt x="374" y="66"/>
                  </a:cubicBezTo>
                  <a:cubicBezTo>
                    <a:pt x="375" y="67"/>
                    <a:pt x="377" y="67"/>
                    <a:pt x="378" y="67"/>
                  </a:cubicBezTo>
                  <a:cubicBezTo>
                    <a:pt x="380" y="67"/>
                    <a:pt x="382" y="67"/>
                    <a:pt x="383" y="65"/>
                  </a:cubicBezTo>
                  <a:cubicBezTo>
                    <a:pt x="385" y="63"/>
                    <a:pt x="385" y="59"/>
                    <a:pt x="382" y="57"/>
                  </a:cubicBezTo>
                  <a:cubicBezTo>
                    <a:pt x="381" y="56"/>
                    <a:pt x="380" y="55"/>
                    <a:pt x="378" y="55"/>
                  </a:cubicBezTo>
                  <a:moveTo>
                    <a:pt x="91" y="49"/>
                  </a:moveTo>
                  <a:cubicBezTo>
                    <a:pt x="90" y="49"/>
                    <a:pt x="89" y="49"/>
                    <a:pt x="88" y="50"/>
                  </a:cubicBezTo>
                  <a:cubicBezTo>
                    <a:pt x="85" y="52"/>
                    <a:pt x="85" y="56"/>
                    <a:pt x="87" y="58"/>
                  </a:cubicBezTo>
                  <a:cubicBezTo>
                    <a:pt x="88" y="60"/>
                    <a:pt x="90" y="61"/>
                    <a:pt x="91" y="61"/>
                  </a:cubicBezTo>
                  <a:cubicBezTo>
                    <a:pt x="93" y="61"/>
                    <a:pt x="94" y="60"/>
                    <a:pt x="95" y="59"/>
                  </a:cubicBezTo>
                  <a:cubicBezTo>
                    <a:pt x="95" y="59"/>
                    <a:pt x="95" y="59"/>
                    <a:pt x="95" y="59"/>
                  </a:cubicBezTo>
                  <a:cubicBezTo>
                    <a:pt x="98" y="57"/>
                    <a:pt x="98" y="54"/>
                    <a:pt x="96" y="51"/>
                  </a:cubicBezTo>
                  <a:cubicBezTo>
                    <a:pt x="95" y="49"/>
                    <a:pt x="93" y="49"/>
                    <a:pt x="91" y="49"/>
                  </a:cubicBezTo>
                  <a:moveTo>
                    <a:pt x="359" y="41"/>
                  </a:moveTo>
                  <a:cubicBezTo>
                    <a:pt x="357" y="41"/>
                    <a:pt x="356" y="42"/>
                    <a:pt x="354" y="43"/>
                  </a:cubicBezTo>
                  <a:cubicBezTo>
                    <a:pt x="353" y="46"/>
                    <a:pt x="353" y="50"/>
                    <a:pt x="356" y="52"/>
                  </a:cubicBezTo>
                  <a:cubicBezTo>
                    <a:pt x="357" y="52"/>
                    <a:pt x="358" y="53"/>
                    <a:pt x="359" y="53"/>
                  </a:cubicBezTo>
                  <a:cubicBezTo>
                    <a:pt x="361" y="53"/>
                    <a:pt x="363" y="52"/>
                    <a:pt x="364" y="50"/>
                  </a:cubicBezTo>
                  <a:cubicBezTo>
                    <a:pt x="366" y="47"/>
                    <a:pt x="366" y="44"/>
                    <a:pt x="363" y="42"/>
                  </a:cubicBezTo>
                  <a:cubicBezTo>
                    <a:pt x="362" y="41"/>
                    <a:pt x="361" y="41"/>
                    <a:pt x="359" y="41"/>
                  </a:cubicBezTo>
                  <a:moveTo>
                    <a:pt x="111" y="35"/>
                  </a:moveTo>
                  <a:cubicBezTo>
                    <a:pt x="110" y="35"/>
                    <a:pt x="109" y="35"/>
                    <a:pt x="108" y="36"/>
                  </a:cubicBezTo>
                  <a:cubicBezTo>
                    <a:pt x="105" y="38"/>
                    <a:pt x="104" y="41"/>
                    <a:pt x="106" y="44"/>
                  </a:cubicBezTo>
                  <a:cubicBezTo>
                    <a:pt x="107" y="46"/>
                    <a:pt x="109" y="47"/>
                    <a:pt x="111" y="47"/>
                  </a:cubicBezTo>
                  <a:cubicBezTo>
                    <a:pt x="112" y="47"/>
                    <a:pt x="113" y="47"/>
                    <a:pt x="114" y="46"/>
                  </a:cubicBezTo>
                  <a:cubicBezTo>
                    <a:pt x="117" y="44"/>
                    <a:pt x="118" y="40"/>
                    <a:pt x="116" y="38"/>
                  </a:cubicBezTo>
                  <a:cubicBezTo>
                    <a:pt x="115" y="36"/>
                    <a:pt x="113" y="35"/>
                    <a:pt x="111" y="35"/>
                  </a:cubicBezTo>
                  <a:moveTo>
                    <a:pt x="339" y="28"/>
                  </a:moveTo>
                  <a:cubicBezTo>
                    <a:pt x="337" y="28"/>
                    <a:pt x="335" y="29"/>
                    <a:pt x="334" y="31"/>
                  </a:cubicBezTo>
                  <a:cubicBezTo>
                    <a:pt x="332" y="34"/>
                    <a:pt x="333" y="38"/>
                    <a:pt x="336" y="39"/>
                  </a:cubicBezTo>
                  <a:cubicBezTo>
                    <a:pt x="336" y="39"/>
                    <a:pt x="336" y="39"/>
                    <a:pt x="336" y="39"/>
                  </a:cubicBezTo>
                  <a:cubicBezTo>
                    <a:pt x="337" y="40"/>
                    <a:pt x="338" y="40"/>
                    <a:pt x="339" y="40"/>
                  </a:cubicBezTo>
                  <a:cubicBezTo>
                    <a:pt x="341" y="40"/>
                    <a:pt x="343" y="39"/>
                    <a:pt x="344" y="37"/>
                  </a:cubicBezTo>
                  <a:cubicBezTo>
                    <a:pt x="346" y="34"/>
                    <a:pt x="345" y="30"/>
                    <a:pt x="342" y="29"/>
                  </a:cubicBezTo>
                  <a:cubicBezTo>
                    <a:pt x="342" y="29"/>
                    <a:pt x="342" y="29"/>
                    <a:pt x="342" y="29"/>
                  </a:cubicBezTo>
                  <a:cubicBezTo>
                    <a:pt x="341" y="28"/>
                    <a:pt x="340" y="28"/>
                    <a:pt x="339" y="28"/>
                  </a:cubicBezTo>
                  <a:moveTo>
                    <a:pt x="132" y="23"/>
                  </a:moveTo>
                  <a:cubicBezTo>
                    <a:pt x="131" y="23"/>
                    <a:pt x="130" y="23"/>
                    <a:pt x="129" y="24"/>
                  </a:cubicBezTo>
                  <a:cubicBezTo>
                    <a:pt x="129" y="24"/>
                    <a:pt x="129" y="24"/>
                    <a:pt x="129" y="24"/>
                  </a:cubicBezTo>
                  <a:cubicBezTo>
                    <a:pt x="126" y="25"/>
                    <a:pt x="125" y="29"/>
                    <a:pt x="126" y="32"/>
                  </a:cubicBezTo>
                  <a:cubicBezTo>
                    <a:pt x="127" y="34"/>
                    <a:pt x="129" y="35"/>
                    <a:pt x="132" y="35"/>
                  </a:cubicBezTo>
                  <a:cubicBezTo>
                    <a:pt x="133" y="35"/>
                    <a:pt x="134" y="35"/>
                    <a:pt x="134" y="35"/>
                  </a:cubicBezTo>
                  <a:cubicBezTo>
                    <a:pt x="137" y="33"/>
                    <a:pt x="139" y="30"/>
                    <a:pt x="137" y="27"/>
                  </a:cubicBezTo>
                  <a:cubicBezTo>
                    <a:pt x="136" y="24"/>
                    <a:pt x="134" y="23"/>
                    <a:pt x="132" y="23"/>
                  </a:cubicBezTo>
                  <a:moveTo>
                    <a:pt x="317" y="18"/>
                  </a:moveTo>
                  <a:cubicBezTo>
                    <a:pt x="315" y="18"/>
                    <a:pt x="313" y="19"/>
                    <a:pt x="312" y="21"/>
                  </a:cubicBezTo>
                  <a:cubicBezTo>
                    <a:pt x="311" y="24"/>
                    <a:pt x="312" y="28"/>
                    <a:pt x="315" y="29"/>
                  </a:cubicBezTo>
                  <a:cubicBezTo>
                    <a:pt x="316" y="30"/>
                    <a:pt x="317" y="30"/>
                    <a:pt x="317" y="30"/>
                  </a:cubicBezTo>
                  <a:cubicBezTo>
                    <a:pt x="320" y="30"/>
                    <a:pt x="322" y="28"/>
                    <a:pt x="323" y="26"/>
                  </a:cubicBezTo>
                  <a:cubicBezTo>
                    <a:pt x="324" y="23"/>
                    <a:pt x="323" y="19"/>
                    <a:pt x="320" y="18"/>
                  </a:cubicBezTo>
                  <a:cubicBezTo>
                    <a:pt x="319" y="18"/>
                    <a:pt x="318" y="18"/>
                    <a:pt x="317" y="18"/>
                  </a:cubicBezTo>
                  <a:moveTo>
                    <a:pt x="154" y="14"/>
                  </a:moveTo>
                  <a:cubicBezTo>
                    <a:pt x="153" y="14"/>
                    <a:pt x="152" y="14"/>
                    <a:pt x="152" y="14"/>
                  </a:cubicBezTo>
                  <a:cubicBezTo>
                    <a:pt x="152" y="14"/>
                    <a:pt x="152" y="14"/>
                    <a:pt x="152" y="14"/>
                  </a:cubicBezTo>
                  <a:cubicBezTo>
                    <a:pt x="149" y="15"/>
                    <a:pt x="147" y="19"/>
                    <a:pt x="148" y="22"/>
                  </a:cubicBezTo>
                  <a:cubicBezTo>
                    <a:pt x="149" y="24"/>
                    <a:pt x="151" y="26"/>
                    <a:pt x="154" y="26"/>
                  </a:cubicBezTo>
                  <a:cubicBezTo>
                    <a:pt x="154" y="26"/>
                    <a:pt x="155" y="26"/>
                    <a:pt x="156" y="25"/>
                  </a:cubicBezTo>
                  <a:cubicBezTo>
                    <a:pt x="156" y="25"/>
                    <a:pt x="156" y="25"/>
                    <a:pt x="156" y="25"/>
                  </a:cubicBezTo>
                  <a:cubicBezTo>
                    <a:pt x="159" y="24"/>
                    <a:pt x="161" y="21"/>
                    <a:pt x="159" y="18"/>
                  </a:cubicBezTo>
                  <a:cubicBezTo>
                    <a:pt x="158" y="15"/>
                    <a:pt x="156" y="14"/>
                    <a:pt x="154" y="14"/>
                  </a:cubicBezTo>
                  <a:moveTo>
                    <a:pt x="295" y="10"/>
                  </a:moveTo>
                  <a:cubicBezTo>
                    <a:pt x="292" y="10"/>
                    <a:pt x="290" y="11"/>
                    <a:pt x="289" y="14"/>
                  </a:cubicBezTo>
                  <a:cubicBezTo>
                    <a:pt x="288" y="17"/>
                    <a:pt x="290" y="20"/>
                    <a:pt x="293" y="21"/>
                  </a:cubicBezTo>
                  <a:cubicBezTo>
                    <a:pt x="293" y="21"/>
                    <a:pt x="293" y="21"/>
                    <a:pt x="293" y="21"/>
                  </a:cubicBezTo>
                  <a:cubicBezTo>
                    <a:pt x="294" y="22"/>
                    <a:pt x="294" y="22"/>
                    <a:pt x="295" y="22"/>
                  </a:cubicBezTo>
                  <a:cubicBezTo>
                    <a:pt x="298" y="22"/>
                    <a:pt x="300" y="20"/>
                    <a:pt x="301" y="17"/>
                  </a:cubicBezTo>
                  <a:cubicBezTo>
                    <a:pt x="302" y="14"/>
                    <a:pt x="300" y="11"/>
                    <a:pt x="297" y="10"/>
                  </a:cubicBezTo>
                  <a:cubicBezTo>
                    <a:pt x="296" y="10"/>
                    <a:pt x="296" y="10"/>
                    <a:pt x="295" y="10"/>
                  </a:cubicBezTo>
                  <a:moveTo>
                    <a:pt x="177" y="7"/>
                  </a:moveTo>
                  <a:cubicBezTo>
                    <a:pt x="176" y="7"/>
                    <a:pt x="176" y="7"/>
                    <a:pt x="175" y="7"/>
                  </a:cubicBezTo>
                  <a:cubicBezTo>
                    <a:pt x="172" y="8"/>
                    <a:pt x="170" y="11"/>
                    <a:pt x="171" y="14"/>
                  </a:cubicBezTo>
                  <a:cubicBezTo>
                    <a:pt x="171" y="17"/>
                    <a:pt x="174" y="19"/>
                    <a:pt x="177" y="19"/>
                  </a:cubicBezTo>
                  <a:cubicBezTo>
                    <a:pt x="177" y="19"/>
                    <a:pt x="178" y="19"/>
                    <a:pt x="178" y="19"/>
                  </a:cubicBezTo>
                  <a:cubicBezTo>
                    <a:pt x="178" y="19"/>
                    <a:pt x="178" y="19"/>
                    <a:pt x="178" y="19"/>
                  </a:cubicBezTo>
                  <a:cubicBezTo>
                    <a:pt x="181" y="18"/>
                    <a:pt x="183" y="15"/>
                    <a:pt x="182" y="11"/>
                  </a:cubicBezTo>
                  <a:cubicBezTo>
                    <a:pt x="182" y="9"/>
                    <a:pt x="179" y="7"/>
                    <a:pt x="177" y="7"/>
                  </a:cubicBezTo>
                  <a:moveTo>
                    <a:pt x="272" y="4"/>
                  </a:moveTo>
                  <a:cubicBezTo>
                    <a:pt x="269" y="4"/>
                    <a:pt x="266" y="6"/>
                    <a:pt x="266" y="9"/>
                  </a:cubicBezTo>
                  <a:cubicBezTo>
                    <a:pt x="265" y="12"/>
                    <a:pt x="267" y="15"/>
                    <a:pt x="271" y="16"/>
                  </a:cubicBezTo>
                  <a:cubicBezTo>
                    <a:pt x="271" y="16"/>
                    <a:pt x="271" y="16"/>
                    <a:pt x="272" y="16"/>
                  </a:cubicBezTo>
                  <a:cubicBezTo>
                    <a:pt x="275" y="16"/>
                    <a:pt x="277" y="14"/>
                    <a:pt x="278" y="11"/>
                  </a:cubicBezTo>
                  <a:cubicBezTo>
                    <a:pt x="278" y="8"/>
                    <a:pt x="276" y="5"/>
                    <a:pt x="273" y="4"/>
                  </a:cubicBezTo>
                  <a:cubicBezTo>
                    <a:pt x="272" y="4"/>
                    <a:pt x="272" y="4"/>
                    <a:pt x="272" y="4"/>
                  </a:cubicBezTo>
                  <a:moveTo>
                    <a:pt x="200" y="2"/>
                  </a:moveTo>
                  <a:cubicBezTo>
                    <a:pt x="200" y="2"/>
                    <a:pt x="200" y="2"/>
                    <a:pt x="199" y="2"/>
                  </a:cubicBezTo>
                  <a:cubicBezTo>
                    <a:pt x="199" y="2"/>
                    <a:pt x="199" y="2"/>
                    <a:pt x="199" y="2"/>
                  </a:cubicBezTo>
                  <a:cubicBezTo>
                    <a:pt x="196" y="3"/>
                    <a:pt x="194" y="6"/>
                    <a:pt x="194" y="9"/>
                  </a:cubicBezTo>
                  <a:cubicBezTo>
                    <a:pt x="195" y="12"/>
                    <a:pt x="197" y="14"/>
                    <a:pt x="200" y="14"/>
                  </a:cubicBezTo>
                  <a:cubicBezTo>
                    <a:pt x="200" y="14"/>
                    <a:pt x="201" y="14"/>
                    <a:pt x="201" y="14"/>
                  </a:cubicBezTo>
                  <a:cubicBezTo>
                    <a:pt x="204" y="14"/>
                    <a:pt x="207" y="11"/>
                    <a:pt x="206" y="8"/>
                  </a:cubicBezTo>
                  <a:cubicBezTo>
                    <a:pt x="206" y="5"/>
                    <a:pt x="203" y="2"/>
                    <a:pt x="200" y="2"/>
                  </a:cubicBezTo>
                  <a:moveTo>
                    <a:pt x="248" y="1"/>
                  </a:moveTo>
                  <a:cubicBezTo>
                    <a:pt x="245" y="1"/>
                    <a:pt x="242" y="3"/>
                    <a:pt x="242" y="6"/>
                  </a:cubicBezTo>
                  <a:cubicBezTo>
                    <a:pt x="242" y="10"/>
                    <a:pt x="244" y="13"/>
                    <a:pt x="247" y="13"/>
                  </a:cubicBezTo>
                  <a:cubicBezTo>
                    <a:pt x="247" y="13"/>
                    <a:pt x="247" y="13"/>
                    <a:pt x="247" y="13"/>
                  </a:cubicBezTo>
                  <a:cubicBezTo>
                    <a:pt x="248" y="13"/>
                    <a:pt x="248" y="13"/>
                    <a:pt x="248" y="13"/>
                  </a:cubicBezTo>
                  <a:cubicBezTo>
                    <a:pt x="251" y="13"/>
                    <a:pt x="254" y="11"/>
                    <a:pt x="254" y="7"/>
                  </a:cubicBezTo>
                  <a:cubicBezTo>
                    <a:pt x="254" y="4"/>
                    <a:pt x="252" y="1"/>
                    <a:pt x="248" y="1"/>
                  </a:cubicBezTo>
                  <a:cubicBezTo>
                    <a:pt x="248" y="1"/>
                    <a:pt x="248" y="1"/>
                    <a:pt x="248" y="1"/>
                  </a:cubicBezTo>
                  <a:moveTo>
                    <a:pt x="224" y="0"/>
                  </a:moveTo>
                  <a:cubicBezTo>
                    <a:pt x="224" y="0"/>
                    <a:pt x="224" y="0"/>
                    <a:pt x="224" y="0"/>
                  </a:cubicBezTo>
                  <a:cubicBezTo>
                    <a:pt x="221" y="0"/>
                    <a:pt x="218" y="3"/>
                    <a:pt x="218" y="7"/>
                  </a:cubicBezTo>
                  <a:cubicBezTo>
                    <a:pt x="218" y="10"/>
                    <a:pt x="221" y="12"/>
                    <a:pt x="224" y="12"/>
                  </a:cubicBezTo>
                  <a:cubicBezTo>
                    <a:pt x="224" y="12"/>
                    <a:pt x="224" y="12"/>
                    <a:pt x="224" y="12"/>
                  </a:cubicBezTo>
                  <a:cubicBezTo>
                    <a:pt x="224" y="12"/>
                    <a:pt x="224" y="12"/>
                    <a:pt x="224" y="12"/>
                  </a:cubicBezTo>
                  <a:cubicBezTo>
                    <a:pt x="227" y="12"/>
                    <a:pt x="230" y="10"/>
                    <a:pt x="230" y="6"/>
                  </a:cubicBezTo>
                  <a:cubicBezTo>
                    <a:pt x="230" y="3"/>
                    <a:pt x="227" y="0"/>
                    <a:pt x="224" y="0"/>
                  </a:cubicBezTo>
                </a:path>
              </a:pathLst>
            </a:custGeom>
            <a:solidFill>
              <a:schemeClr val="bg1"/>
            </a:solidFill>
            <a:ln w="9525">
              <a:solidFill>
                <a:srgbClr val="000066"/>
              </a:solidFill>
              <a:round/>
              <a:headEnd/>
              <a:tailEnd/>
            </a:ln>
            <a:extLst/>
          </p:spPr>
          <p:txBody>
            <a:bodyPr vert="horz" wrap="square" lIns="91386" tIns="45692" rIns="91386" bIns="45692" numCol="1" anchor="t" anchorCtr="0" compatLnSpc="1">
              <a:prstTxWarp prst="textNoShape">
                <a:avLst/>
              </a:prstTxWarp>
            </a:bodyPr>
            <a:lstStyle/>
            <a:p>
              <a:endParaRPr lang="en-AU" sz="1400">
                <a:solidFill>
                  <a:srgbClr val="000000"/>
                </a:solidFill>
              </a:endParaRPr>
            </a:p>
          </p:txBody>
        </p:sp>
      </p:grpSp>
      <p:sp>
        <p:nvSpPr>
          <p:cNvPr id="60" name="Rectangle 59">
            <a:extLst>
              <a:ext uri="{FF2B5EF4-FFF2-40B4-BE49-F238E27FC236}">
                <a16:creationId xmlns:a16="http://schemas.microsoft.com/office/drawing/2014/main" id="{80D1E7FC-3868-4900-9C2A-5F0E3B669BF5}"/>
              </a:ext>
            </a:extLst>
          </p:cNvPr>
          <p:cNvSpPr/>
          <p:nvPr/>
        </p:nvSpPr>
        <p:spPr>
          <a:xfrm>
            <a:off x="4605594" y="4092278"/>
            <a:ext cx="3583774" cy="1969770"/>
          </a:xfrm>
          <a:prstGeom prst="rect">
            <a:avLst/>
          </a:prstGeom>
        </p:spPr>
        <p:txBody>
          <a:bodyPr wrap="square">
            <a:spAutoFit/>
          </a:bodyPr>
          <a:lstStyle/>
          <a:p>
            <a:pPr marL="285750" indent="-285750" defTabSz="913668">
              <a:spcAft>
                <a:spcPts val="600"/>
              </a:spcAft>
              <a:buFont typeface="Arial" panose="020B0604020202020204" pitchFamily="34" charset="0"/>
              <a:buChar char="•"/>
              <a:defRPr/>
            </a:pPr>
            <a:r>
              <a:rPr lang="en-US" sz="1400" dirty="0"/>
              <a:t>For Sentiment Mining, we explored computationally intensive Deep Learning Models (RNN/CNN)</a:t>
            </a:r>
          </a:p>
          <a:p>
            <a:pPr marL="285750" indent="-285750" defTabSz="913668">
              <a:spcAft>
                <a:spcPts val="600"/>
              </a:spcAft>
              <a:buFont typeface="Arial" panose="020B0604020202020204" pitchFamily="34" charset="0"/>
              <a:buChar char="•"/>
              <a:defRPr/>
            </a:pPr>
            <a:r>
              <a:rPr lang="en-US" sz="1400" dirty="0">
                <a:latin typeface="Arial" panose="020B0604020202020204" pitchFamily="34" charset="0"/>
                <a:cs typeface="Arial" panose="020B0604020202020204" pitchFamily="34" charset="0"/>
              </a:rPr>
              <a:t>To ensure fast processing, </a:t>
            </a:r>
            <a:r>
              <a:rPr lang="en-US" sz="1400" b="1" dirty="0">
                <a:latin typeface="Arial" panose="020B0604020202020204" pitchFamily="34" charset="0"/>
                <a:cs typeface="Arial" panose="020B0604020202020204" pitchFamily="34" charset="0"/>
              </a:rPr>
              <a:t>GPU processors (via Amazon EC2)</a:t>
            </a:r>
            <a:r>
              <a:rPr lang="en-US" sz="1400" dirty="0">
                <a:latin typeface="Arial" panose="020B0604020202020204" pitchFamily="34" charset="0"/>
                <a:cs typeface="Arial" panose="020B0604020202020204" pitchFamily="34" charset="0"/>
              </a:rPr>
              <a:t> was leveraged </a:t>
            </a:r>
          </a:p>
          <a:p>
            <a:pPr marL="285750" indent="-285750" defTabSz="913668">
              <a:spcAft>
                <a:spcPts val="600"/>
              </a:spcAft>
              <a:buFont typeface="Arial" panose="020B0604020202020204" pitchFamily="34" charset="0"/>
              <a:buChar char="•"/>
              <a:defRPr/>
            </a:pPr>
            <a:r>
              <a:rPr lang="en-US" sz="1400" b="1" dirty="0">
                <a:latin typeface="Arial" panose="020B0604020202020204" pitchFamily="34" charset="0"/>
                <a:cs typeface="Arial" panose="020B0604020202020204" pitchFamily="34" charset="0"/>
              </a:rPr>
              <a:t>Python’s </a:t>
            </a:r>
            <a:r>
              <a:rPr lang="en-US" sz="1400" b="1" dirty="0" err="1">
                <a:latin typeface="Arial" panose="020B0604020202020204" pitchFamily="34" charset="0"/>
                <a:cs typeface="Arial" panose="020B0604020202020204" pitchFamily="34" charset="0"/>
              </a:rPr>
              <a:t>Keras</a:t>
            </a:r>
            <a:r>
              <a:rPr lang="en-US" sz="1400" b="1" dirty="0">
                <a:latin typeface="Arial" panose="020B0604020202020204" pitchFamily="34" charset="0"/>
                <a:cs typeface="Arial" panose="020B0604020202020204" pitchFamily="34" charset="0"/>
              </a:rPr>
              <a:t> library </a:t>
            </a:r>
            <a:r>
              <a:rPr lang="en-US" sz="1400" dirty="0">
                <a:latin typeface="Arial" panose="020B0604020202020204" pitchFamily="34" charset="0"/>
                <a:cs typeface="Arial" panose="020B0604020202020204" pitchFamily="34" charset="0"/>
              </a:rPr>
              <a:t>was used for implementing the DL models</a:t>
            </a:r>
            <a:endParaRPr lang="en-GB" sz="1400"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007FC647-4CF3-4302-9FE6-A29CEF051148}"/>
              </a:ext>
            </a:extLst>
          </p:cNvPr>
          <p:cNvSpPr/>
          <p:nvPr/>
        </p:nvSpPr>
        <p:spPr>
          <a:xfrm>
            <a:off x="8525349" y="4092278"/>
            <a:ext cx="2733791" cy="1246495"/>
          </a:xfrm>
          <a:prstGeom prst="rect">
            <a:avLst/>
          </a:prstGeom>
        </p:spPr>
        <p:txBody>
          <a:bodyPr wrap="square">
            <a:spAutoFit/>
          </a:bodyPr>
          <a:lstStyle/>
          <a:p>
            <a:pPr marL="285750" indent="-285750" defTabSz="913668">
              <a:spcAft>
                <a:spcPts val="600"/>
              </a:spcAft>
              <a:buFont typeface="Arial" panose="020B0604020202020204" pitchFamily="34" charset="0"/>
              <a:buChar char="•"/>
              <a:defRPr/>
            </a:pPr>
            <a:r>
              <a:rPr lang="en-US" sz="1400" b="1" dirty="0"/>
              <a:t>R Shiny </a:t>
            </a:r>
            <a:r>
              <a:rPr lang="en-US" sz="1400" dirty="0"/>
              <a:t>based app was used for Exploratory Data Analysis (EDA)</a:t>
            </a:r>
          </a:p>
          <a:p>
            <a:pPr marL="285750" indent="-285750" defTabSz="913668">
              <a:spcAft>
                <a:spcPts val="600"/>
              </a:spcAft>
              <a:buFont typeface="Arial" panose="020B0604020202020204" pitchFamily="34" charset="0"/>
              <a:buChar char="•"/>
              <a:defRPr/>
            </a:pPr>
            <a:r>
              <a:rPr lang="en-US" sz="1400" b="1" dirty="0"/>
              <a:t>Tableau</a:t>
            </a:r>
            <a:r>
              <a:rPr lang="en-US" sz="1400" dirty="0"/>
              <a:t> was used for final output visualization</a:t>
            </a:r>
          </a:p>
        </p:txBody>
      </p:sp>
      <p:pic>
        <p:nvPicPr>
          <p:cNvPr id="6146" name="Picture 2" descr="Image result for sentiment icon">
            <a:extLst>
              <a:ext uri="{FF2B5EF4-FFF2-40B4-BE49-F238E27FC236}">
                <a16:creationId xmlns:a16="http://schemas.microsoft.com/office/drawing/2014/main" id="{8515FA8A-28E2-428B-9693-FAC739838A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2976" y="2300524"/>
            <a:ext cx="816673" cy="655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tocks icon">
            <a:extLst>
              <a:ext uri="{FF2B5EF4-FFF2-40B4-BE49-F238E27FC236}">
                <a16:creationId xmlns:a16="http://schemas.microsoft.com/office/drawing/2014/main" id="{2A4B276E-6E1B-4732-847F-D5C268BFFE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5300" y="2323718"/>
            <a:ext cx="769787" cy="63279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visualization icon">
            <a:extLst>
              <a:ext uri="{FF2B5EF4-FFF2-40B4-BE49-F238E27FC236}">
                <a16:creationId xmlns:a16="http://schemas.microsoft.com/office/drawing/2014/main" id="{0629FB2A-C0BD-4CB5-B413-9E0C5794C5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68229" y="2251751"/>
            <a:ext cx="848032" cy="753529"/>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3">
            <a:extLst>
              <a:ext uri="{FF2B5EF4-FFF2-40B4-BE49-F238E27FC236}">
                <a16:creationId xmlns:a16="http://schemas.microsoft.com/office/drawing/2014/main" id="{6175B27A-CF74-4675-96F2-00B4A61E632F}"/>
              </a:ext>
            </a:extLst>
          </p:cNvPr>
          <p:cNvSpPr txBox="1">
            <a:spLocks/>
          </p:cNvSpPr>
          <p:nvPr/>
        </p:nvSpPr>
        <p:spPr>
          <a:xfrm>
            <a:off x="699397" y="940137"/>
            <a:ext cx="11012578" cy="832832"/>
          </a:xfrm>
          <a:prstGeom prst="rect">
            <a:avLst/>
          </a:prstGeom>
        </p:spPr>
        <p:txBody>
          <a:bodyPr vert="horz" lIns="0" tIns="60949" rIns="0" bIns="60949" rtlCol="0">
            <a:no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3499"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3199"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2899"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2699"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lvl="0"/>
            <a:r>
              <a:rPr lang="en-US" sz="1800" b="1" dirty="0">
                <a:solidFill>
                  <a:srgbClr val="0070C0"/>
                </a:solidFill>
              </a:rPr>
              <a:t>A variety of different tools, software packages and computational infrastructure leveraged for project completion</a:t>
            </a:r>
          </a:p>
        </p:txBody>
      </p:sp>
      <p:sp>
        <p:nvSpPr>
          <p:cNvPr id="39" name="Freeform 12">
            <a:extLst>
              <a:ext uri="{FF2B5EF4-FFF2-40B4-BE49-F238E27FC236}">
                <a16:creationId xmlns:a16="http://schemas.microsoft.com/office/drawing/2014/main" id="{617BC457-DA8D-4484-9F70-3208FB9692D8}"/>
              </a:ext>
            </a:extLst>
          </p:cNvPr>
          <p:cNvSpPr>
            <a:spLocks noEditPoints="1"/>
          </p:cNvSpPr>
          <p:nvPr/>
        </p:nvSpPr>
        <p:spPr bwMode="auto">
          <a:xfrm flipV="1">
            <a:off x="1336471" y="1825076"/>
            <a:ext cx="1601662" cy="1549631"/>
          </a:xfrm>
          <a:custGeom>
            <a:avLst/>
            <a:gdLst>
              <a:gd name="T0" fmla="*/ 225 w 462"/>
              <a:gd name="T1" fmla="*/ 450 h 462"/>
              <a:gd name="T2" fmla="*/ 249 w 462"/>
              <a:gd name="T3" fmla="*/ 450 h 462"/>
              <a:gd name="T4" fmla="*/ 201 w 462"/>
              <a:gd name="T5" fmla="*/ 448 h 462"/>
              <a:gd name="T6" fmla="*/ 278 w 462"/>
              <a:gd name="T7" fmla="*/ 451 h 462"/>
              <a:gd name="T8" fmla="*/ 179 w 462"/>
              <a:gd name="T9" fmla="*/ 444 h 462"/>
              <a:gd name="T10" fmla="*/ 302 w 462"/>
              <a:gd name="T11" fmla="*/ 445 h 462"/>
              <a:gd name="T12" fmla="*/ 157 w 462"/>
              <a:gd name="T13" fmla="*/ 437 h 462"/>
              <a:gd name="T14" fmla="*/ 324 w 462"/>
              <a:gd name="T15" fmla="*/ 436 h 462"/>
              <a:gd name="T16" fmla="*/ 138 w 462"/>
              <a:gd name="T17" fmla="*/ 436 h 462"/>
              <a:gd name="T18" fmla="*/ 343 w 462"/>
              <a:gd name="T19" fmla="*/ 433 h 462"/>
              <a:gd name="T20" fmla="*/ 117 w 462"/>
              <a:gd name="T21" fmla="*/ 425 h 462"/>
              <a:gd name="T22" fmla="*/ 364 w 462"/>
              <a:gd name="T23" fmla="*/ 420 h 462"/>
              <a:gd name="T24" fmla="*/ 97 w 462"/>
              <a:gd name="T25" fmla="*/ 412 h 462"/>
              <a:gd name="T26" fmla="*/ 383 w 462"/>
              <a:gd name="T27" fmla="*/ 405 h 462"/>
              <a:gd name="T28" fmla="*/ 78 w 462"/>
              <a:gd name="T29" fmla="*/ 397 h 462"/>
              <a:gd name="T30" fmla="*/ 400 w 462"/>
              <a:gd name="T31" fmla="*/ 388 h 462"/>
              <a:gd name="T32" fmla="*/ 62 w 462"/>
              <a:gd name="T33" fmla="*/ 380 h 462"/>
              <a:gd name="T34" fmla="*/ 411 w 462"/>
              <a:gd name="T35" fmla="*/ 371 h 462"/>
              <a:gd name="T36" fmla="*/ 38 w 462"/>
              <a:gd name="T37" fmla="*/ 359 h 462"/>
              <a:gd name="T38" fmla="*/ 419 w 462"/>
              <a:gd name="T39" fmla="*/ 342 h 462"/>
              <a:gd name="T40" fmla="*/ 28 w 462"/>
              <a:gd name="T41" fmla="*/ 330 h 462"/>
              <a:gd name="T42" fmla="*/ 430 w 462"/>
              <a:gd name="T43" fmla="*/ 322 h 462"/>
              <a:gd name="T44" fmla="*/ 21 w 462"/>
              <a:gd name="T45" fmla="*/ 308 h 462"/>
              <a:gd name="T46" fmla="*/ 21 w 462"/>
              <a:gd name="T47" fmla="*/ 308 h 462"/>
              <a:gd name="T48" fmla="*/ 444 w 462"/>
              <a:gd name="T49" fmla="*/ 296 h 462"/>
              <a:gd name="T50" fmla="*/ 14 w 462"/>
              <a:gd name="T51" fmla="*/ 285 h 462"/>
              <a:gd name="T52" fmla="*/ 451 w 462"/>
              <a:gd name="T53" fmla="*/ 273 h 462"/>
              <a:gd name="T54" fmla="*/ 14 w 462"/>
              <a:gd name="T55" fmla="*/ 267 h 462"/>
              <a:gd name="T56" fmla="*/ 460 w 462"/>
              <a:gd name="T57" fmla="*/ 256 h 462"/>
              <a:gd name="T58" fmla="*/ 6 w 462"/>
              <a:gd name="T59" fmla="*/ 250 h 462"/>
              <a:gd name="T60" fmla="*/ 450 w 462"/>
              <a:gd name="T61" fmla="*/ 231 h 462"/>
              <a:gd name="T62" fmla="*/ 6 w 462"/>
              <a:gd name="T63" fmla="*/ 214 h 462"/>
              <a:gd name="T64" fmla="*/ 454 w 462"/>
              <a:gd name="T65" fmla="*/ 200 h 462"/>
              <a:gd name="T66" fmla="*/ 8 w 462"/>
              <a:gd name="T67" fmla="*/ 190 h 462"/>
              <a:gd name="T68" fmla="*/ 450 w 462"/>
              <a:gd name="T69" fmla="*/ 177 h 462"/>
              <a:gd name="T70" fmla="*/ 13 w 462"/>
              <a:gd name="T71" fmla="*/ 167 h 462"/>
              <a:gd name="T72" fmla="*/ 444 w 462"/>
              <a:gd name="T73" fmla="*/ 154 h 462"/>
              <a:gd name="T74" fmla="*/ 21 w 462"/>
              <a:gd name="T75" fmla="*/ 144 h 462"/>
              <a:gd name="T76" fmla="*/ 435 w 462"/>
              <a:gd name="T77" fmla="*/ 132 h 462"/>
              <a:gd name="T78" fmla="*/ 435 w 462"/>
              <a:gd name="T79" fmla="*/ 132 h 462"/>
              <a:gd name="T80" fmla="*/ 31 w 462"/>
              <a:gd name="T81" fmla="*/ 122 h 462"/>
              <a:gd name="T82" fmla="*/ 424 w 462"/>
              <a:gd name="T83" fmla="*/ 110 h 462"/>
              <a:gd name="T84" fmla="*/ 43 w 462"/>
              <a:gd name="T85" fmla="*/ 101 h 462"/>
              <a:gd name="T86" fmla="*/ 411 w 462"/>
              <a:gd name="T87" fmla="*/ 90 h 462"/>
              <a:gd name="T88" fmla="*/ 62 w 462"/>
              <a:gd name="T89" fmla="*/ 92 h 462"/>
              <a:gd name="T90" fmla="*/ 395 w 462"/>
              <a:gd name="T91" fmla="*/ 84 h 462"/>
              <a:gd name="T92" fmla="*/ 69 w 462"/>
              <a:gd name="T93" fmla="*/ 75 h 462"/>
              <a:gd name="T94" fmla="*/ 374 w 462"/>
              <a:gd name="T95" fmla="*/ 58 h 462"/>
              <a:gd name="T96" fmla="*/ 88 w 462"/>
              <a:gd name="T97" fmla="*/ 50 h 462"/>
              <a:gd name="T98" fmla="*/ 359 w 462"/>
              <a:gd name="T99" fmla="*/ 41 h 462"/>
              <a:gd name="T100" fmla="*/ 111 w 462"/>
              <a:gd name="T101" fmla="*/ 35 h 462"/>
              <a:gd name="T102" fmla="*/ 339 w 462"/>
              <a:gd name="T103" fmla="*/ 28 h 462"/>
              <a:gd name="T104" fmla="*/ 342 w 462"/>
              <a:gd name="T105" fmla="*/ 29 h 462"/>
              <a:gd name="T106" fmla="*/ 134 w 462"/>
              <a:gd name="T107" fmla="*/ 35 h 462"/>
              <a:gd name="T108" fmla="*/ 323 w 462"/>
              <a:gd name="T109" fmla="*/ 26 h 462"/>
              <a:gd name="T110" fmla="*/ 154 w 462"/>
              <a:gd name="T111" fmla="*/ 26 h 462"/>
              <a:gd name="T112" fmla="*/ 293 w 462"/>
              <a:gd name="T113" fmla="*/ 21 h 462"/>
              <a:gd name="T114" fmla="*/ 175 w 462"/>
              <a:gd name="T115" fmla="*/ 7 h 462"/>
              <a:gd name="T116" fmla="*/ 272 w 462"/>
              <a:gd name="T117" fmla="*/ 4 h 462"/>
              <a:gd name="T118" fmla="*/ 200 w 462"/>
              <a:gd name="T119" fmla="*/ 2 h 462"/>
              <a:gd name="T120" fmla="*/ 200 w 462"/>
              <a:gd name="T121" fmla="*/ 2 h 462"/>
              <a:gd name="T122" fmla="*/ 248 w 462"/>
              <a:gd name="T123" fmla="*/ 1 h 462"/>
              <a:gd name="T124" fmla="*/ 224 w 462"/>
              <a:gd name="T125" fmla="*/ 1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2" h="462">
                <a:moveTo>
                  <a:pt x="225" y="450"/>
                </a:moveTo>
                <a:cubicBezTo>
                  <a:pt x="222" y="450"/>
                  <a:pt x="219" y="453"/>
                  <a:pt x="219" y="456"/>
                </a:cubicBezTo>
                <a:cubicBezTo>
                  <a:pt x="219" y="459"/>
                  <a:pt x="221" y="462"/>
                  <a:pt x="225" y="462"/>
                </a:cubicBezTo>
                <a:cubicBezTo>
                  <a:pt x="225" y="462"/>
                  <a:pt x="225" y="462"/>
                  <a:pt x="225" y="462"/>
                </a:cubicBezTo>
                <a:cubicBezTo>
                  <a:pt x="228" y="462"/>
                  <a:pt x="231" y="460"/>
                  <a:pt x="231" y="456"/>
                </a:cubicBezTo>
                <a:cubicBezTo>
                  <a:pt x="231" y="453"/>
                  <a:pt x="228" y="450"/>
                  <a:pt x="225" y="450"/>
                </a:cubicBezTo>
                <a:cubicBezTo>
                  <a:pt x="225" y="450"/>
                  <a:pt x="225" y="450"/>
                  <a:pt x="225" y="450"/>
                </a:cubicBezTo>
                <a:moveTo>
                  <a:pt x="249" y="450"/>
                </a:moveTo>
                <a:cubicBezTo>
                  <a:pt x="249" y="450"/>
                  <a:pt x="249" y="450"/>
                  <a:pt x="248" y="450"/>
                </a:cubicBezTo>
                <a:cubicBezTo>
                  <a:pt x="245" y="450"/>
                  <a:pt x="243" y="453"/>
                  <a:pt x="243" y="456"/>
                </a:cubicBezTo>
                <a:cubicBezTo>
                  <a:pt x="243" y="459"/>
                  <a:pt x="246" y="462"/>
                  <a:pt x="249" y="462"/>
                </a:cubicBezTo>
                <a:cubicBezTo>
                  <a:pt x="249" y="462"/>
                  <a:pt x="249" y="462"/>
                  <a:pt x="249" y="462"/>
                </a:cubicBezTo>
                <a:cubicBezTo>
                  <a:pt x="253" y="461"/>
                  <a:pt x="255" y="458"/>
                  <a:pt x="255" y="455"/>
                </a:cubicBezTo>
                <a:cubicBezTo>
                  <a:pt x="255" y="452"/>
                  <a:pt x="252" y="450"/>
                  <a:pt x="249" y="450"/>
                </a:cubicBezTo>
                <a:moveTo>
                  <a:pt x="201" y="448"/>
                </a:moveTo>
                <a:cubicBezTo>
                  <a:pt x="198" y="448"/>
                  <a:pt x="196" y="451"/>
                  <a:pt x="195" y="454"/>
                </a:cubicBezTo>
                <a:cubicBezTo>
                  <a:pt x="195" y="457"/>
                  <a:pt x="197" y="460"/>
                  <a:pt x="200" y="460"/>
                </a:cubicBezTo>
                <a:cubicBezTo>
                  <a:pt x="201" y="460"/>
                  <a:pt x="201" y="460"/>
                  <a:pt x="201" y="460"/>
                </a:cubicBezTo>
                <a:cubicBezTo>
                  <a:pt x="204" y="460"/>
                  <a:pt x="207" y="458"/>
                  <a:pt x="207" y="455"/>
                </a:cubicBezTo>
                <a:cubicBezTo>
                  <a:pt x="207" y="452"/>
                  <a:pt x="205" y="449"/>
                  <a:pt x="202" y="448"/>
                </a:cubicBezTo>
                <a:cubicBezTo>
                  <a:pt x="202" y="448"/>
                  <a:pt x="201" y="448"/>
                  <a:pt x="201" y="448"/>
                </a:cubicBezTo>
                <a:moveTo>
                  <a:pt x="273" y="446"/>
                </a:moveTo>
                <a:cubicBezTo>
                  <a:pt x="272" y="446"/>
                  <a:pt x="272" y="446"/>
                  <a:pt x="271" y="447"/>
                </a:cubicBezTo>
                <a:cubicBezTo>
                  <a:pt x="271" y="447"/>
                  <a:pt x="271" y="447"/>
                  <a:pt x="271" y="447"/>
                </a:cubicBezTo>
                <a:cubicBezTo>
                  <a:pt x="268" y="447"/>
                  <a:pt x="266" y="450"/>
                  <a:pt x="267" y="454"/>
                </a:cubicBezTo>
                <a:cubicBezTo>
                  <a:pt x="267" y="456"/>
                  <a:pt x="270" y="458"/>
                  <a:pt x="273" y="458"/>
                </a:cubicBezTo>
                <a:cubicBezTo>
                  <a:pt x="273" y="458"/>
                  <a:pt x="273" y="458"/>
                  <a:pt x="274" y="458"/>
                </a:cubicBezTo>
                <a:cubicBezTo>
                  <a:pt x="277" y="458"/>
                  <a:pt x="279" y="455"/>
                  <a:pt x="278" y="451"/>
                </a:cubicBezTo>
                <a:cubicBezTo>
                  <a:pt x="278" y="448"/>
                  <a:pt x="275" y="446"/>
                  <a:pt x="273" y="446"/>
                </a:cubicBezTo>
                <a:moveTo>
                  <a:pt x="178" y="444"/>
                </a:moveTo>
                <a:cubicBezTo>
                  <a:pt x="175" y="444"/>
                  <a:pt x="172" y="446"/>
                  <a:pt x="172" y="449"/>
                </a:cubicBezTo>
                <a:cubicBezTo>
                  <a:pt x="171" y="452"/>
                  <a:pt x="173" y="455"/>
                  <a:pt x="176" y="456"/>
                </a:cubicBezTo>
                <a:cubicBezTo>
                  <a:pt x="177" y="456"/>
                  <a:pt x="177" y="456"/>
                  <a:pt x="178" y="456"/>
                </a:cubicBezTo>
                <a:cubicBezTo>
                  <a:pt x="180" y="456"/>
                  <a:pt x="183" y="454"/>
                  <a:pt x="183" y="451"/>
                </a:cubicBezTo>
                <a:cubicBezTo>
                  <a:pt x="184" y="448"/>
                  <a:pt x="182" y="445"/>
                  <a:pt x="179" y="444"/>
                </a:cubicBezTo>
                <a:cubicBezTo>
                  <a:pt x="178" y="444"/>
                  <a:pt x="178" y="444"/>
                  <a:pt x="178" y="444"/>
                </a:cubicBezTo>
                <a:moveTo>
                  <a:pt x="296" y="441"/>
                </a:moveTo>
                <a:cubicBezTo>
                  <a:pt x="295" y="441"/>
                  <a:pt x="295" y="441"/>
                  <a:pt x="294" y="441"/>
                </a:cubicBezTo>
                <a:cubicBezTo>
                  <a:pt x="291" y="442"/>
                  <a:pt x="289" y="445"/>
                  <a:pt x="290" y="448"/>
                </a:cubicBezTo>
                <a:cubicBezTo>
                  <a:pt x="291" y="451"/>
                  <a:pt x="293" y="453"/>
                  <a:pt x="296" y="453"/>
                </a:cubicBezTo>
                <a:cubicBezTo>
                  <a:pt x="296" y="453"/>
                  <a:pt x="297" y="453"/>
                  <a:pt x="298" y="452"/>
                </a:cubicBezTo>
                <a:cubicBezTo>
                  <a:pt x="301" y="452"/>
                  <a:pt x="303" y="448"/>
                  <a:pt x="302" y="445"/>
                </a:cubicBezTo>
                <a:cubicBezTo>
                  <a:pt x="301" y="442"/>
                  <a:pt x="298" y="441"/>
                  <a:pt x="296" y="441"/>
                </a:cubicBezTo>
                <a:moveTo>
                  <a:pt x="155" y="437"/>
                </a:moveTo>
                <a:cubicBezTo>
                  <a:pt x="152" y="437"/>
                  <a:pt x="150" y="439"/>
                  <a:pt x="149" y="441"/>
                </a:cubicBezTo>
                <a:cubicBezTo>
                  <a:pt x="148" y="444"/>
                  <a:pt x="149" y="448"/>
                  <a:pt x="153" y="449"/>
                </a:cubicBezTo>
                <a:cubicBezTo>
                  <a:pt x="153" y="449"/>
                  <a:pt x="154" y="449"/>
                  <a:pt x="155" y="449"/>
                </a:cubicBezTo>
                <a:cubicBezTo>
                  <a:pt x="157" y="449"/>
                  <a:pt x="159" y="448"/>
                  <a:pt x="160" y="445"/>
                </a:cubicBezTo>
                <a:cubicBezTo>
                  <a:pt x="161" y="442"/>
                  <a:pt x="160" y="439"/>
                  <a:pt x="157" y="437"/>
                </a:cubicBezTo>
                <a:cubicBezTo>
                  <a:pt x="156" y="437"/>
                  <a:pt x="155" y="437"/>
                  <a:pt x="155" y="437"/>
                </a:cubicBezTo>
                <a:moveTo>
                  <a:pt x="318" y="433"/>
                </a:moveTo>
                <a:cubicBezTo>
                  <a:pt x="318" y="433"/>
                  <a:pt x="317" y="433"/>
                  <a:pt x="316" y="433"/>
                </a:cubicBezTo>
                <a:cubicBezTo>
                  <a:pt x="313" y="434"/>
                  <a:pt x="312" y="438"/>
                  <a:pt x="313" y="441"/>
                </a:cubicBezTo>
                <a:cubicBezTo>
                  <a:pt x="314" y="443"/>
                  <a:pt x="316" y="445"/>
                  <a:pt x="318" y="445"/>
                </a:cubicBezTo>
                <a:cubicBezTo>
                  <a:pt x="319" y="445"/>
                  <a:pt x="320" y="444"/>
                  <a:pt x="321" y="444"/>
                </a:cubicBezTo>
                <a:cubicBezTo>
                  <a:pt x="324" y="443"/>
                  <a:pt x="325" y="439"/>
                  <a:pt x="324" y="436"/>
                </a:cubicBezTo>
                <a:cubicBezTo>
                  <a:pt x="323" y="434"/>
                  <a:pt x="321" y="433"/>
                  <a:pt x="318" y="433"/>
                </a:cubicBezTo>
                <a:moveTo>
                  <a:pt x="133" y="428"/>
                </a:moveTo>
                <a:cubicBezTo>
                  <a:pt x="130" y="428"/>
                  <a:pt x="128" y="429"/>
                  <a:pt x="127" y="431"/>
                </a:cubicBezTo>
                <a:cubicBezTo>
                  <a:pt x="126" y="434"/>
                  <a:pt x="127" y="438"/>
                  <a:pt x="130" y="439"/>
                </a:cubicBezTo>
                <a:cubicBezTo>
                  <a:pt x="130" y="439"/>
                  <a:pt x="130" y="439"/>
                  <a:pt x="130" y="439"/>
                </a:cubicBezTo>
                <a:cubicBezTo>
                  <a:pt x="131" y="440"/>
                  <a:pt x="132" y="440"/>
                  <a:pt x="133" y="440"/>
                </a:cubicBezTo>
                <a:cubicBezTo>
                  <a:pt x="135" y="440"/>
                  <a:pt x="137" y="439"/>
                  <a:pt x="138" y="436"/>
                </a:cubicBezTo>
                <a:cubicBezTo>
                  <a:pt x="139" y="433"/>
                  <a:pt x="138" y="430"/>
                  <a:pt x="135" y="428"/>
                </a:cubicBezTo>
                <a:cubicBezTo>
                  <a:pt x="134" y="428"/>
                  <a:pt x="133" y="428"/>
                  <a:pt x="133" y="428"/>
                </a:cubicBezTo>
                <a:moveTo>
                  <a:pt x="340" y="422"/>
                </a:moveTo>
                <a:cubicBezTo>
                  <a:pt x="339" y="422"/>
                  <a:pt x="338" y="422"/>
                  <a:pt x="337" y="423"/>
                </a:cubicBezTo>
                <a:cubicBezTo>
                  <a:pt x="334" y="424"/>
                  <a:pt x="333" y="428"/>
                  <a:pt x="335" y="431"/>
                </a:cubicBezTo>
                <a:cubicBezTo>
                  <a:pt x="336" y="433"/>
                  <a:pt x="338" y="434"/>
                  <a:pt x="340" y="434"/>
                </a:cubicBezTo>
                <a:cubicBezTo>
                  <a:pt x="341" y="434"/>
                  <a:pt x="342" y="434"/>
                  <a:pt x="343" y="433"/>
                </a:cubicBezTo>
                <a:cubicBezTo>
                  <a:pt x="346" y="432"/>
                  <a:pt x="347" y="428"/>
                  <a:pt x="345" y="425"/>
                </a:cubicBezTo>
                <a:cubicBezTo>
                  <a:pt x="344" y="423"/>
                  <a:pt x="342" y="422"/>
                  <a:pt x="340" y="422"/>
                </a:cubicBezTo>
                <a:moveTo>
                  <a:pt x="112" y="416"/>
                </a:moveTo>
                <a:cubicBezTo>
                  <a:pt x="110" y="416"/>
                  <a:pt x="108" y="417"/>
                  <a:pt x="106" y="419"/>
                </a:cubicBezTo>
                <a:cubicBezTo>
                  <a:pt x="105" y="422"/>
                  <a:pt x="106" y="426"/>
                  <a:pt x="108" y="427"/>
                </a:cubicBezTo>
                <a:cubicBezTo>
                  <a:pt x="109" y="428"/>
                  <a:pt x="110" y="428"/>
                  <a:pt x="112" y="428"/>
                </a:cubicBezTo>
                <a:cubicBezTo>
                  <a:pt x="114" y="428"/>
                  <a:pt x="116" y="427"/>
                  <a:pt x="117" y="425"/>
                </a:cubicBezTo>
                <a:cubicBezTo>
                  <a:pt x="118" y="423"/>
                  <a:pt x="118" y="419"/>
                  <a:pt x="115" y="417"/>
                </a:cubicBezTo>
                <a:cubicBezTo>
                  <a:pt x="114" y="417"/>
                  <a:pt x="113" y="416"/>
                  <a:pt x="112" y="416"/>
                </a:cubicBezTo>
                <a:moveTo>
                  <a:pt x="360" y="409"/>
                </a:moveTo>
                <a:cubicBezTo>
                  <a:pt x="359" y="409"/>
                  <a:pt x="358" y="410"/>
                  <a:pt x="357" y="410"/>
                </a:cubicBezTo>
                <a:cubicBezTo>
                  <a:pt x="354" y="412"/>
                  <a:pt x="353" y="416"/>
                  <a:pt x="355" y="419"/>
                </a:cubicBezTo>
                <a:cubicBezTo>
                  <a:pt x="356" y="420"/>
                  <a:pt x="358" y="421"/>
                  <a:pt x="360" y="421"/>
                </a:cubicBezTo>
                <a:cubicBezTo>
                  <a:pt x="361" y="421"/>
                  <a:pt x="363" y="421"/>
                  <a:pt x="364" y="420"/>
                </a:cubicBezTo>
                <a:cubicBezTo>
                  <a:pt x="366" y="418"/>
                  <a:pt x="367" y="415"/>
                  <a:pt x="365" y="412"/>
                </a:cubicBezTo>
                <a:cubicBezTo>
                  <a:pt x="364" y="410"/>
                  <a:pt x="362" y="409"/>
                  <a:pt x="360" y="409"/>
                </a:cubicBezTo>
                <a:moveTo>
                  <a:pt x="92" y="402"/>
                </a:moveTo>
                <a:cubicBezTo>
                  <a:pt x="90" y="402"/>
                  <a:pt x="88" y="403"/>
                  <a:pt x="87" y="405"/>
                </a:cubicBezTo>
                <a:cubicBezTo>
                  <a:pt x="85" y="407"/>
                  <a:pt x="86" y="411"/>
                  <a:pt x="88" y="413"/>
                </a:cubicBezTo>
                <a:cubicBezTo>
                  <a:pt x="89" y="414"/>
                  <a:pt x="91" y="414"/>
                  <a:pt x="92" y="414"/>
                </a:cubicBezTo>
                <a:cubicBezTo>
                  <a:pt x="94" y="414"/>
                  <a:pt x="96" y="414"/>
                  <a:pt x="97" y="412"/>
                </a:cubicBezTo>
                <a:cubicBezTo>
                  <a:pt x="99" y="410"/>
                  <a:pt x="98" y="406"/>
                  <a:pt x="96" y="404"/>
                </a:cubicBezTo>
                <a:cubicBezTo>
                  <a:pt x="95" y="403"/>
                  <a:pt x="93" y="402"/>
                  <a:pt x="92" y="402"/>
                </a:cubicBezTo>
                <a:moveTo>
                  <a:pt x="379" y="395"/>
                </a:moveTo>
                <a:cubicBezTo>
                  <a:pt x="378" y="395"/>
                  <a:pt x="376" y="395"/>
                  <a:pt x="375" y="396"/>
                </a:cubicBezTo>
                <a:cubicBezTo>
                  <a:pt x="372" y="398"/>
                  <a:pt x="372" y="402"/>
                  <a:pt x="374" y="405"/>
                </a:cubicBezTo>
                <a:cubicBezTo>
                  <a:pt x="376" y="406"/>
                  <a:pt x="377" y="407"/>
                  <a:pt x="379" y="407"/>
                </a:cubicBezTo>
                <a:cubicBezTo>
                  <a:pt x="380" y="407"/>
                  <a:pt x="382" y="406"/>
                  <a:pt x="383" y="405"/>
                </a:cubicBezTo>
                <a:cubicBezTo>
                  <a:pt x="385" y="403"/>
                  <a:pt x="386" y="399"/>
                  <a:pt x="383" y="397"/>
                </a:cubicBezTo>
                <a:cubicBezTo>
                  <a:pt x="382" y="395"/>
                  <a:pt x="381" y="395"/>
                  <a:pt x="379" y="395"/>
                </a:cubicBezTo>
                <a:moveTo>
                  <a:pt x="74" y="387"/>
                </a:moveTo>
                <a:cubicBezTo>
                  <a:pt x="72" y="387"/>
                  <a:pt x="71" y="387"/>
                  <a:pt x="70" y="389"/>
                </a:cubicBezTo>
                <a:cubicBezTo>
                  <a:pt x="67" y="391"/>
                  <a:pt x="67" y="395"/>
                  <a:pt x="70" y="397"/>
                </a:cubicBezTo>
                <a:cubicBezTo>
                  <a:pt x="71" y="398"/>
                  <a:pt x="72" y="399"/>
                  <a:pt x="74" y="399"/>
                </a:cubicBezTo>
                <a:cubicBezTo>
                  <a:pt x="76" y="399"/>
                  <a:pt x="77" y="398"/>
                  <a:pt x="78" y="397"/>
                </a:cubicBezTo>
                <a:cubicBezTo>
                  <a:pt x="81" y="395"/>
                  <a:pt x="80" y="391"/>
                  <a:pt x="78" y="388"/>
                </a:cubicBezTo>
                <a:cubicBezTo>
                  <a:pt x="77" y="387"/>
                  <a:pt x="75" y="387"/>
                  <a:pt x="74" y="387"/>
                </a:cubicBezTo>
                <a:moveTo>
                  <a:pt x="396" y="378"/>
                </a:moveTo>
                <a:cubicBezTo>
                  <a:pt x="394" y="378"/>
                  <a:pt x="393" y="378"/>
                  <a:pt x="392" y="380"/>
                </a:cubicBezTo>
                <a:cubicBezTo>
                  <a:pt x="389" y="382"/>
                  <a:pt x="390" y="386"/>
                  <a:pt x="392" y="388"/>
                </a:cubicBezTo>
                <a:cubicBezTo>
                  <a:pt x="393" y="389"/>
                  <a:pt x="395" y="390"/>
                  <a:pt x="396" y="390"/>
                </a:cubicBezTo>
                <a:cubicBezTo>
                  <a:pt x="398" y="390"/>
                  <a:pt x="399" y="389"/>
                  <a:pt x="400" y="388"/>
                </a:cubicBezTo>
                <a:cubicBezTo>
                  <a:pt x="403" y="385"/>
                  <a:pt x="403" y="382"/>
                  <a:pt x="400" y="379"/>
                </a:cubicBezTo>
                <a:cubicBezTo>
                  <a:pt x="399" y="378"/>
                  <a:pt x="398" y="378"/>
                  <a:pt x="396" y="378"/>
                </a:cubicBezTo>
                <a:moveTo>
                  <a:pt x="58" y="369"/>
                </a:moveTo>
                <a:cubicBezTo>
                  <a:pt x="56" y="369"/>
                  <a:pt x="55" y="370"/>
                  <a:pt x="54" y="371"/>
                </a:cubicBezTo>
                <a:cubicBezTo>
                  <a:pt x="51" y="373"/>
                  <a:pt x="51" y="376"/>
                  <a:pt x="53" y="379"/>
                </a:cubicBezTo>
                <a:cubicBezTo>
                  <a:pt x="54" y="380"/>
                  <a:pt x="56" y="381"/>
                  <a:pt x="58" y="381"/>
                </a:cubicBezTo>
                <a:cubicBezTo>
                  <a:pt x="59" y="381"/>
                  <a:pt x="60" y="381"/>
                  <a:pt x="62" y="380"/>
                </a:cubicBezTo>
                <a:cubicBezTo>
                  <a:pt x="64" y="378"/>
                  <a:pt x="64" y="374"/>
                  <a:pt x="62" y="371"/>
                </a:cubicBezTo>
                <a:cubicBezTo>
                  <a:pt x="61" y="370"/>
                  <a:pt x="59" y="369"/>
                  <a:pt x="58" y="369"/>
                </a:cubicBezTo>
                <a:moveTo>
                  <a:pt x="411" y="359"/>
                </a:moveTo>
                <a:cubicBezTo>
                  <a:pt x="410" y="359"/>
                  <a:pt x="408" y="360"/>
                  <a:pt x="407" y="362"/>
                </a:cubicBezTo>
                <a:cubicBezTo>
                  <a:pt x="407" y="362"/>
                  <a:pt x="407" y="362"/>
                  <a:pt x="407" y="362"/>
                </a:cubicBezTo>
                <a:cubicBezTo>
                  <a:pt x="405" y="365"/>
                  <a:pt x="405" y="368"/>
                  <a:pt x="408" y="370"/>
                </a:cubicBezTo>
                <a:cubicBezTo>
                  <a:pt x="409" y="371"/>
                  <a:pt x="410" y="371"/>
                  <a:pt x="411" y="371"/>
                </a:cubicBezTo>
                <a:cubicBezTo>
                  <a:pt x="413" y="371"/>
                  <a:pt x="415" y="371"/>
                  <a:pt x="416" y="369"/>
                </a:cubicBezTo>
                <a:cubicBezTo>
                  <a:pt x="416" y="369"/>
                  <a:pt x="416" y="369"/>
                  <a:pt x="416" y="369"/>
                </a:cubicBezTo>
                <a:cubicBezTo>
                  <a:pt x="418" y="366"/>
                  <a:pt x="418" y="363"/>
                  <a:pt x="415" y="361"/>
                </a:cubicBezTo>
                <a:cubicBezTo>
                  <a:pt x="414" y="360"/>
                  <a:pt x="413" y="359"/>
                  <a:pt x="411" y="359"/>
                </a:cubicBezTo>
                <a:moveTo>
                  <a:pt x="43" y="350"/>
                </a:moveTo>
                <a:cubicBezTo>
                  <a:pt x="42" y="350"/>
                  <a:pt x="41" y="350"/>
                  <a:pt x="40" y="351"/>
                </a:cubicBezTo>
                <a:cubicBezTo>
                  <a:pt x="37" y="353"/>
                  <a:pt x="37" y="357"/>
                  <a:pt x="38" y="359"/>
                </a:cubicBezTo>
                <a:cubicBezTo>
                  <a:pt x="38" y="359"/>
                  <a:pt x="38" y="359"/>
                  <a:pt x="38" y="359"/>
                </a:cubicBezTo>
                <a:cubicBezTo>
                  <a:pt x="40" y="361"/>
                  <a:pt x="41" y="362"/>
                  <a:pt x="43" y="362"/>
                </a:cubicBezTo>
                <a:cubicBezTo>
                  <a:pt x="45" y="362"/>
                  <a:pt x="46" y="362"/>
                  <a:pt x="47" y="361"/>
                </a:cubicBezTo>
                <a:cubicBezTo>
                  <a:pt x="49" y="359"/>
                  <a:pt x="50" y="355"/>
                  <a:pt x="48" y="353"/>
                </a:cubicBezTo>
                <a:cubicBezTo>
                  <a:pt x="47" y="351"/>
                  <a:pt x="45" y="350"/>
                  <a:pt x="43" y="350"/>
                </a:cubicBezTo>
                <a:moveTo>
                  <a:pt x="425" y="339"/>
                </a:moveTo>
                <a:cubicBezTo>
                  <a:pt x="423" y="339"/>
                  <a:pt x="421" y="341"/>
                  <a:pt x="419" y="342"/>
                </a:cubicBezTo>
                <a:cubicBezTo>
                  <a:pt x="418" y="345"/>
                  <a:pt x="419" y="349"/>
                  <a:pt x="422" y="351"/>
                </a:cubicBezTo>
                <a:cubicBezTo>
                  <a:pt x="422" y="351"/>
                  <a:pt x="424" y="351"/>
                  <a:pt x="425" y="351"/>
                </a:cubicBezTo>
                <a:cubicBezTo>
                  <a:pt x="427" y="351"/>
                  <a:pt x="429" y="350"/>
                  <a:pt x="430" y="349"/>
                </a:cubicBezTo>
                <a:cubicBezTo>
                  <a:pt x="431" y="346"/>
                  <a:pt x="430" y="342"/>
                  <a:pt x="428" y="340"/>
                </a:cubicBezTo>
                <a:cubicBezTo>
                  <a:pt x="427" y="340"/>
                  <a:pt x="426" y="339"/>
                  <a:pt x="425" y="339"/>
                </a:cubicBezTo>
                <a:moveTo>
                  <a:pt x="31" y="329"/>
                </a:moveTo>
                <a:cubicBezTo>
                  <a:pt x="30" y="329"/>
                  <a:pt x="29" y="330"/>
                  <a:pt x="28" y="330"/>
                </a:cubicBezTo>
                <a:cubicBezTo>
                  <a:pt x="25" y="332"/>
                  <a:pt x="24" y="335"/>
                  <a:pt x="26" y="338"/>
                </a:cubicBezTo>
                <a:cubicBezTo>
                  <a:pt x="27" y="340"/>
                  <a:pt x="29" y="341"/>
                  <a:pt x="31" y="341"/>
                </a:cubicBezTo>
                <a:cubicBezTo>
                  <a:pt x="32" y="341"/>
                  <a:pt x="33" y="341"/>
                  <a:pt x="34" y="341"/>
                </a:cubicBezTo>
                <a:cubicBezTo>
                  <a:pt x="37" y="339"/>
                  <a:pt x="38" y="336"/>
                  <a:pt x="36" y="333"/>
                </a:cubicBezTo>
                <a:cubicBezTo>
                  <a:pt x="35" y="331"/>
                  <a:pt x="33" y="329"/>
                  <a:pt x="31" y="329"/>
                </a:cubicBezTo>
                <a:moveTo>
                  <a:pt x="436" y="318"/>
                </a:moveTo>
                <a:cubicBezTo>
                  <a:pt x="433" y="318"/>
                  <a:pt x="431" y="320"/>
                  <a:pt x="430" y="322"/>
                </a:cubicBezTo>
                <a:cubicBezTo>
                  <a:pt x="429" y="325"/>
                  <a:pt x="430" y="328"/>
                  <a:pt x="433" y="330"/>
                </a:cubicBezTo>
                <a:cubicBezTo>
                  <a:pt x="434" y="330"/>
                  <a:pt x="435" y="330"/>
                  <a:pt x="436" y="330"/>
                </a:cubicBezTo>
                <a:cubicBezTo>
                  <a:pt x="438" y="330"/>
                  <a:pt x="440" y="329"/>
                  <a:pt x="441" y="327"/>
                </a:cubicBezTo>
                <a:cubicBezTo>
                  <a:pt x="441" y="327"/>
                  <a:pt x="441" y="327"/>
                  <a:pt x="441" y="327"/>
                </a:cubicBezTo>
                <a:cubicBezTo>
                  <a:pt x="442" y="324"/>
                  <a:pt x="441" y="320"/>
                  <a:pt x="438" y="319"/>
                </a:cubicBezTo>
                <a:cubicBezTo>
                  <a:pt x="437" y="318"/>
                  <a:pt x="436" y="318"/>
                  <a:pt x="436" y="318"/>
                </a:cubicBezTo>
                <a:moveTo>
                  <a:pt x="21" y="308"/>
                </a:moveTo>
                <a:cubicBezTo>
                  <a:pt x="20" y="308"/>
                  <a:pt x="20" y="308"/>
                  <a:pt x="19" y="308"/>
                </a:cubicBezTo>
                <a:cubicBezTo>
                  <a:pt x="16" y="309"/>
                  <a:pt x="14" y="313"/>
                  <a:pt x="16" y="316"/>
                </a:cubicBezTo>
                <a:cubicBezTo>
                  <a:pt x="17" y="318"/>
                  <a:pt x="19" y="320"/>
                  <a:pt x="21" y="320"/>
                </a:cubicBezTo>
                <a:cubicBezTo>
                  <a:pt x="22" y="320"/>
                  <a:pt x="23" y="319"/>
                  <a:pt x="23" y="319"/>
                </a:cubicBezTo>
                <a:cubicBezTo>
                  <a:pt x="26" y="318"/>
                  <a:pt x="28" y="315"/>
                  <a:pt x="27" y="311"/>
                </a:cubicBezTo>
                <a:cubicBezTo>
                  <a:pt x="27" y="311"/>
                  <a:pt x="27" y="311"/>
                  <a:pt x="27" y="311"/>
                </a:cubicBezTo>
                <a:cubicBezTo>
                  <a:pt x="26" y="309"/>
                  <a:pt x="24" y="308"/>
                  <a:pt x="21" y="308"/>
                </a:cubicBezTo>
                <a:moveTo>
                  <a:pt x="444" y="296"/>
                </a:moveTo>
                <a:cubicBezTo>
                  <a:pt x="442" y="296"/>
                  <a:pt x="439" y="298"/>
                  <a:pt x="439" y="300"/>
                </a:cubicBezTo>
                <a:cubicBezTo>
                  <a:pt x="438" y="303"/>
                  <a:pt x="439" y="307"/>
                  <a:pt x="442" y="308"/>
                </a:cubicBezTo>
                <a:cubicBezTo>
                  <a:pt x="443" y="308"/>
                  <a:pt x="444" y="308"/>
                  <a:pt x="444" y="308"/>
                </a:cubicBezTo>
                <a:cubicBezTo>
                  <a:pt x="447" y="308"/>
                  <a:pt x="449" y="306"/>
                  <a:pt x="450" y="304"/>
                </a:cubicBezTo>
                <a:cubicBezTo>
                  <a:pt x="451" y="301"/>
                  <a:pt x="449" y="297"/>
                  <a:pt x="446" y="296"/>
                </a:cubicBezTo>
                <a:cubicBezTo>
                  <a:pt x="446" y="296"/>
                  <a:pt x="445" y="296"/>
                  <a:pt x="444" y="296"/>
                </a:cubicBezTo>
                <a:moveTo>
                  <a:pt x="14" y="285"/>
                </a:moveTo>
                <a:cubicBezTo>
                  <a:pt x="13" y="285"/>
                  <a:pt x="13" y="285"/>
                  <a:pt x="12" y="285"/>
                </a:cubicBezTo>
                <a:cubicBezTo>
                  <a:pt x="9" y="286"/>
                  <a:pt x="7" y="289"/>
                  <a:pt x="8" y="292"/>
                </a:cubicBezTo>
                <a:cubicBezTo>
                  <a:pt x="9" y="295"/>
                  <a:pt x="11" y="297"/>
                  <a:pt x="14" y="297"/>
                </a:cubicBezTo>
                <a:cubicBezTo>
                  <a:pt x="14" y="297"/>
                  <a:pt x="15" y="297"/>
                  <a:pt x="15" y="297"/>
                </a:cubicBezTo>
                <a:cubicBezTo>
                  <a:pt x="18" y="296"/>
                  <a:pt x="20" y="293"/>
                  <a:pt x="19" y="289"/>
                </a:cubicBezTo>
                <a:cubicBezTo>
                  <a:pt x="19" y="287"/>
                  <a:pt x="16" y="285"/>
                  <a:pt x="14" y="285"/>
                </a:cubicBezTo>
                <a:moveTo>
                  <a:pt x="451" y="273"/>
                </a:moveTo>
                <a:cubicBezTo>
                  <a:pt x="448" y="273"/>
                  <a:pt x="445" y="275"/>
                  <a:pt x="445" y="278"/>
                </a:cubicBezTo>
                <a:cubicBezTo>
                  <a:pt x="444" y="281"/>
                  <a:pt x="446" y="284"/>
                  <a:pt x="449" y="285"/>
                </a:cubicBezTo>
                <a:cubicBezTo>
                  <a:pt x="450" y="285"/>
                  <a:pt x="450" y="285"/>
                  <a:pt x="451" y="285"/>
                </a:cubicBezTo>
                <a:cubicBezTo>
                  <a:pt x="453" y="285"/>
                  <a:pt x="456" y="283"/>
                  <a:pt x="457" y="280"/>
                </a:cubicBezTo>
                <a:cubicBezTo>
                  <a:pt x="457" y="277"/>
                  <a:pt x="455" y="274"/>
                  <a:pt x="452" y="273"/>
                </a:cubicBezTo>
                <a:cubicBezTo>
                  <a:pt x="451" y="273"/>
                  <a:pt x="451" y="273"/>
                  <a:pt x="451" y="273"/>
                </a:cubicBezTo>
                <a:moveTo>
                  <a:pt x="9" y="262"/>
                </a:moveTo>
                <a:cubicBezTo>
                  <a:pt x="8" y="262"/>
                  <a:pt x="8" y="262"/>
                  <a:pt x="8" y="262"/>
                </a:cubicBezTo>
                <a:cubicBezTo>
                  <a:pt x="4" y="262"/>
                  <a:pt x="2" y="265"/>
                  <a:pt x="3" y="268"/>
                </a:cubicBezTo>
                <a:cubicBezTo>
                  <a:pt x="3" y="271"/>
                  <a:pt x="6" y="274"/>
                  <a:pt x="9" y="274"/>
                </a:cubicBezTo>
                <a:cubicBezTo>
                  <a:pt x="9" y="274"/>
                  <a:pt x="9" y="273"/>
                  <a:pt x="10" y="273"/>
                </a:cubicBezTo>
                <a:cubicBezTo>
                  <a:pt x="13" y="273"/>
                  <a:pt x="15" y="270"/>
                  <a:pt x="14" y="267"/>
                </a:cubicBezTo>
                <a:cubicBezTo>
                  <a:pt x="14" y="267"/>
                  <a:pt x="14" y="267"/>
                  <a:pt x="14" y="267"/>
                </a:cubicBezTo>
                <a:cubicBezTo>
                  <a:pt x="14" y="264"/>
                  <a:pt x="11" y="262"/>
                  <a:pt x="9" y="262"/>
                </a:cubicBezTo>
                <a:moveTo>
                  <a:pt x="454" y="249"/>
                </a:moveTo>
                <a:cubicBezTo>
                  <a:pt x="451" y="249"/>
                  <a:pt x="449" y="251"/>
                  <a:pt x="448" y="255"/>
                </a:cubicBezTo>
                <a:cubicBezTo>
                  <a:pt x="448" y="258"/>
                  <a:pt x="450" y="261"/>
                  <a:pt x="454" y="261"/>
                </a:cubicBezTo>
                <a:cubicBezTo>
                  <a:pt x="454" y="261"/>
                  <a:pt x="454" y="261"/>
                  <a:pt x="454" y="261"/>
                </a:cubicBezTo>
                <a:cubicBezTo>
                  <a:pt x="457" y="261"/>
                  <a:pt x="460" y="259"/>
                  <a:pt x="460" y="256"/>
                </a:cubicBezTo>
                <a:cubicBezTo>
                  <a:pt x="460" y="256"/>
                  <a:pt x="460" y="256"/>
                  <a:pt x="460" y="256"/>
                </a:cubicBezTo>
                <a:cubicBezTo>
                  <a:pt x="461" y="253"/>
                  <a:pt x="458" y="250"/>
                  <a:pt x="455" y="249"/>
                </a:cubicBezTo>
                <a:cubicBezTo>
                  <a:pt x="455" y="249"/>
                  <a:pt x="455" y="249"/>
                  <a:pt x="454" y="249"/>
                </a:cubicBezTo>
                <a:moveTo>
                  <a:pt x="6" y="238"/>
                </a:moveTo>
                <a:cubicBezTo>
                  <a:pt x="6" y="238"/>
                  <a:pt x="6" y="238"/>
                  <a:pt x="6" y="238"/>
                </a:cubicBezTo>
                <a:cubicBezTo>
                  <a:pt x="2" y="238"/>
                  <a:pt x="0" y="241"/>
                  <a:pt x="0" y="244"/>
                </a:cubicBezTo>
                <a:cubicBezTo>
                  <a:pt x="0" y="247"/>
                  <a:pt x="3" y="250"/>
                  <a:pt x="6" y="250"/>
                </a:cubicBezTo>
                <a:cubicBezTo>
                  <a:pt x="6" y="250"/>
                  <a:pt x="6" y="250"/>
                  <a:pt x="6" y="250"/>
                </a:cubicBezTo>
                <a:cubicBezTo>
                  <a:pt x="10" y="250"/>
                  <a:pt x="12" y="247"/>
                  <a:pt x="12" y="243"/>
                </a:cubicBezTo>
                <a:cubicBezTo>
                  <a:pt x="12" y="243"/>
                  <a:pt x="12" y="243"/>
                  <a:pt x="12" y="243"/>
                </a:cubicBezTo>
                <a:cubicBezTo>
                  <a:pt x="12" y="240"/>
                  <a:pt x="9" y="238"/>
                  <a:pt x="6" y="238"/>
                </a:cubicBezTo>
                <a:moveTo>
                  <a:pt x="456" y="224"/>
                </a:moveTo>
                <a:cubicBezTo>
                  <a:pt x="456" y="224"/>
                  <a:pt x="456" y="224"/>
                  <a:pt x="456" y="224"/>
                </a:cubicBezTo>
                <a:cubicBezTo>
                  <a:pt x="452" y="224"/>
                  <a:pt x="450" y="227"/>
                  <a:pt x="450" y="230"/>
                </a:cubicBezTo>
                <a:cubicBezTo>
                  <a:pt x="450" y="231"/>
                  <a:pt x="450" y="231"/>
                  <a:pt x="450" y="231"/>
                </a:cubicBezTo>
                <a:cubicBezTo>
                  <a:pt x="450" y="231"/>
                  <a:pt x="450" y="231"/>
                  <a:pt x="450" y="231"/>
                </a:cubicBezTo>
                <a:cubicBezTo>
                  <a:pt x="450" y="235"/>
                  <a:pt x="452" y="237"/>
                  <a:pt x="456" y="237"/>
                </a:cubicBezTo>
                <a:cubicBezTo>
                  <a:pt x="459" y="237"/>
                  <a:pt x="462" y="235"/>
                  <a:pt x="462" y="231"/>
                </a:cubicBezTo>
                <a:cubicBezTo>
                  <a:pt x="462" y="231"/>
                  <a:pt x="462" y="231"/>
                  <a:pt x="462" y="231"/>
                </a:cubicBezTo>
                <a:cubicBezTo>
                  <a:pt x="462" y="231"/>
                  <a:pt x="462" y="231"/>
                  <a:pt x="462" y="230"/>
                </a:cubicBezTo>
                <a:cubicBezTo>
                  <a:pt x="462" y="227"/>
                  <a:pt x="459" y="224"/>
                  <a:pt x="456" y="224"/>
                </a:cubicBezTo>
                <a:moveTo>
                  <a:pt x="6" y="214"/>
                </a:moveTo>
                <a:cubicBezTo>
                  <a:pt x="3" y="214"/>
                  <a:pt x="0" y="216"/>
                  <a:pt x="0" y="219"/>
                </a:cubicBezTo>
                <a:cubicBezTo>
                  <a:pt x="0" y="223"/>
                  <a:pt x="2" y="226"/>
                  <a:pt x="6" y="226"/>
                </a:cubicBezTo>
                <a:cubicBezTo>
                  <a:pt x="6" y="226"/>
                  <a:pt x="6" y="226"/>
                  <a:pt x="6" y="226"/>
                </a:cubicBezTo>
                <a:cubicBezTo>
                  <a:pt x="9" y="226"/>
                  <a:pt x="12" y="223"/>
                  <a:pt x="12" y="220"/>
                </a:cubicBezTo>
                <a:cubicBezTo>
                  <a:pt x="12" y="217"/>
                  <a:pt x="10" y="214"/>
                  <a:pt x="6" y="214"/>
                </a:cubicBezTo>
                <a:cubicBezTo>
                  <a:pt x="6" y="214"/>
                  <a:pt x="6" y="214"/>
                  <a:pt x="6" y="214"/>
                </a:cubicBezTo>
                <a:moveTo>
                  <a:pt x="454" y="200"/>
                </a:moveTo>
                <a:cubicBezTo>
                  <a:pt x="454" y="200"/>
                  <a:pt x="454" y="200"/>
                  <a:pt x="454" y="201"/>
                </a:cubicBezTo>
                <a:cubicBezTo>
                  <a:pt x="450" y="201"/>
                  <a:pt x="448" y="204"/>
                  <a:pt x="448" y="207"/>
                </a:cubicBezTo>
                <a:cubicBezTo>
                  <a:pt x="449" y="210"/>
                  <a:pt x="451" y="212"/>
                  <a:pt x="454" y="212"/>
                </a:cubicBezTo>
                <a:cubicBezTo>
                  <a:pt x="455" y="212"/>
                  <a:pt x="455" y="212"/>
                  <a:pt x="455" y="212"/>
                </a:cubicBezTo>
                <a:cubicBezTo>
                  <a:pt x="458" y="212"/>
                  <a:pt x="461" y="209"/>
                  <a:pt x="460" y="206"/>
                </a:cubicBezTo>
                <a:cubicBezTo>
                  <a:pt x="460" y="203"/>
                  <a:pt x="457" y="200"/>
                  <a:pt x="454" y="200"/>
                </a:cubicBezTo>
                <a:moveTo>
                  <a:pt x="8" y="190"/>
                </a:moveTo>
                <a:cubicBezTo>
                  <a:pt x="6" y="190"/>
                  <a:pt x="3" y="192"/>
                  <a:pt x="3" y="195"/>
                </a:cubicBezTo>
                <a:cubicBezTo>
                  <a:pt x="2" y="198"/>
                  <a:pt x="4" y="201"/>
                  <a:pt x="7" y="202"/>
                </a:cubicBezTo>
                <a:cubicBezTo>
                  <a:pt x="8" y="202"/>
                  <a:pt x="8" y="202"/>
                  <a:pt x="8" y="202"/>
                </a:cubicBezTo>
                <a:cubicBezTo>
                  <a:pt x="11" y="202"/>
                  <a:pt x="14" y="200"/>
                  <a:pt x="14" y="197"/>
                </a:cubicBezTo>
                <a:cubicBezTo>
                  <a:pt x="15" y="194"/>
                  <a:pt x="13" y="191"/>
                  <a:pt x="9" y="190"/>
                </a:cubicBezTo>
                <a:cubicBezTo>
                  <a:pt x="9" y="190"/>
                  <a:pt x="9" y="190"/>
                  <a:pt x="8" y="190"/>
                </a:cubicBezTo>
                <a:moveTo>
                  <a:pt x="450" y="177"/>
                </a:moveTo>
                <a:cubicBezTo>
                  <a:pt x="450" y="177"/>
                  <a:pt x="450" y="177"/>
                  <a:pt x="449" y="177"/>
                </a:cubicBezTo>
                <a:cubicBezTo>
                  <a:pt x="446" y="178"/>
                  <a:pt x="444" y="181"/>
                  <a:pt x="445" y="184"/>
                </a:cubicBezTo>
                <a:cubicBezTo>
                  <a:pt x="445" y="187"/>
                  <a:pt x="448" y="189"/>
                  <a:pt x="450" y="189"/>
                </a:cubicBezTo>
                <a:cubicBezTo>
                  <a:pt x="451" y="189"/>
                  <a:pt x="451" y="189"/>
                  <a:pt x="452" y="189"/>
                </a:cubicBezTo>
                <a:cubicBezTo>
                  <a:pt x="455" y="188"/>
                  <a:pt x="457" y="185"/>
                  <a:pt x="456" y="182"/>
                </a:cubicBezTo>
                <a:cubicBezTo>
                  <a:pt x="456" y="179"/>
                  <a:pt x="453" y="177"/>
                  <a:pt x="450" y="177"/>
                </a:cubicBezTo>
                <a:moveTo>
                  <a:pt x="13" y="167"/>
                </a:moveTo>
                <a:cubicBezTo>
                  <a:pt x="11" y="167"/>
                  <a:pt x="8" y="168"/>
                  <a:pt x="8" y="171"/>
                </a:cubicBezTo>
                <a:cubicBezTo>
                  <a:pt x="7" y="174"/>
                  <a:pt x="9" y="177"/>
                  <a:pt x="12" y="178"/>
                </a:cubicBezTo>
                <a:cubicBezTo>
                  <a:pt x="12" y="178"/>
                  <a:pt x="13" y="179"/>
                  <a:pt x="13" y="179"/>
                </a:cubicBezTo>
                <a:cubicBezTo>
                  <a:pt x="16" y="179"/>
                  <a:pt x="18" y="177"/>
                  <a:pt x="19" y="174"/>
                </a:cubicBezTo>
                <a:cubicBezTo>
                  <a:pt x="20" y="171"/>
                  <a:pt x="18" y="168"/>
                  <a:pt x="15" y="167"/>
                </a:cubicBezTo>
                <a:cubicBezTo>
                  <a:pt x="14" y="167"/>
                  <a:pt x="14" y="167"/>
                  <a:pt x="13" y="167"/>
                </a:cubicBezTo>
                <a:moveTo>
                  <a:pt x="444" y="154"/>
                </a:moveTo>
                <a:cubicBezTo>
                  <a:pt x="443" y="154"/>
                  <a:pt x="443" y="154"/>
                  <a:pt x="442" y="154"/>
                </a:cubicBezTo>
                <a:cubicBezTo>
                  <a:pt x="439" y="155"/>
                  <a:pt x="437" y="159"/>
                  <a:pt x="438" y="162"/>
                </a:cubicBezTo>
                <a:cubicBezTo>
                  <a:pt x="439" y="164"/>
                  <a:pt x="442" y="166"/>
                  <a:pt x="444" y="166"/>
                </a:cubicBezTo>
                <a:cubicBezTo>
                  <a:pt x="445" y="166"/>
                  <a:pt x="445" y="166"/>
                  <a:pt x="446" y="165"/>
                </a:cubicBezTo>
                <a:cubicBezTo>
                  <a:pt x="449" y="164"/>
                  <a:pt x="451" y="161"/>
                  <a:pt x="450" y="158"/>
                </a:cubicBezTo>
                <a:cubicBezTo>
                  <a:pt x="449" y="155"/>
                  <a:pt x="447" y="154"/>
                  <a:pt x="444" y="154"/>
                </a:cubicBezTo>
                <a:moveTo>
                  <a:pt x="21" y="144"/>
                </a:moveTo>
                <a:cubicBezTo>
                  <a:pt x="18" y="144"/>
                  <a:pt x="16" y="145"/>
                  <a:pt x="15" y="148"/>
                </a:cubicBezTo>
                <a:cubicBezTo>
                  <a:pt x="14" y="151"/>
                  <a:pt x="16" y="154"/>
                  <a:pt x="19" y="155"/>
                </a:cubicBezTo>
                <a:cubicBezTo>
                  <a:pt x="19" y="156"/>
                  <a:pt x="20" y="156"/>
                  <a:pt x="21" y="156"/>
                </a:cubicBezTo>
                <a:cubicBezTo>
                  <a:pt x="23" y="156"/>
                  <a:pt x="26" y="154"/>
                  <a:pt x="26" y="152"/>
                </a:cubicBezTo>
                <a:cubicBezTo>
                  <a:pt x="28" y="149"/>
                  <a:pt x="26" y="145"/>
                  <a:pt x="23" y="144"/>
                </a:cubicBezTo>
                <a:cubicBezTo>
                  <a:pt x="22" y="144"/>
                  <a:pt x="22" y="144"/>
                  <a:pt x="21" y="144"/>
                </a:cubicBezTo>
                <a:moveTo>
                  <a:pt x="435" y="132"/>
                </a:moveTo>
                <a:cubicBezTo>
                  <a:pt x="434" y="132"/>
                  <a:pt x="434" y="132"/>
                  <a:pt x="433" y="132"/>
                </a:cubicBezTo>
                <a:cubicBezTo>
                  <a:pt x="430" y="133"/>
                  <a:pt x="428" y="137"/>
                  <a:pt x="430" y="140"/>
                </a:cubicBezTo>
                <a:cubicBezTo>
                  <a:pt x="430" y="140"/>
                  <a:pt x="430" y="140"/>
                  <a:pt x="430" y="140"/>
                </a:cubicBezTo>
                <a:cubicBezTo>
                  <a:pt x="431" y="142"/>
                  <a:pt x="433" y="144"/>
                  <a:pt x="435" y="144"/>
                </a:cubicBezTo>
                <a:cubicBezTo>
                  <a:pt x="436" y="144"/>
                  <a:pt x="437" y="143"/>
                  <a:pt x="438" y="143"/>
                </a:cubicBezTo>
                <a:cubicBezTo>
                  <a:pt x="441" y="142"/>
                  <a:pt x="442" y="138"/>
                  <a:pt x="441" y="135"/>
                </a:cubicBezTo>
                <a:cubicBezTo>
                  <a:pt x="440" y="133"/>
                  <a:pt x="438" y="132"/>
                  <a:pt x="435" y="132"/>
                </a:cubicBezTo>
                <a:moveTo>
                  <a:pt x="31" y="122"/>
                </a:moveTo>
                <a:cubicBezTo>
                  <a:pt x="29" y="122"/>
                  <a:pt x="26" y="123"/>
                  <a:pt x="25" y="125"/>
                </a:cubicBezTo>
                <a:cubicBezTo>
                  <a:pt x="24" y="128"/>
                  <a:pt x="25" y="132"/>
                  <a:pt x="28" y="133"/>
                </a:cubicBezTo>
                <a:cubicBezTo>
                  <a:pt x="29" y="134"/>
                  <a:pt x="30" y="134"/>
                  <a:pt x="31" y="134"/>
                </a:cubicBezTo>
                <a:cubicBezTo>
                  <a:pt x="33" y="134"/>
                  <a:pt x="35" y="133"/>
                  <a:pt x="36" y="131"/>
                </a:cubicBezTo>
                <a:cubicBezTo>
                  <a:pt x="38" y="128"/>
                  <a:pt x="36" y="124"/>
                  <a:pt x="33" y="123"/>
                </a:cubicBezTo>
                <a:cubicBezTo>
                  <a:pt x="33" y="122"/>
                  <a:pt x="32" y="122"/>
                  <a:pt x="31" y="122"/>
                </a:cubicBezTo>
                <a:moveTo>
                  <a:pt x="424" y="110"/>
                </a:moveTo>
                <a:cubicBezTo>
                  <a:pt x="423" y="110"/>
                  <a:pt x="422" y="111"/>
                  <a:pt x="421" y="111"/>
                </a:cubicBezTo>
                <a:cubicBezTo>
                  <a:pt x="418" y="113"/>
                  <a:pt x="417" y="117"/>
                  <a:pt x="419" y="119"/>
                </a:cubicBezTo>
                <a:cubicBezTo>
                  <a:pt x="420" y="121"/>
                  <a:pt x="422" y="122"/>
                  <a:pt x="424" y="122"/>
                </a:cubicBezTo>
                <a:cubicBezTo>
                  <a:pt x="425" y="122"/>
                  <a:pt x="426" y="122"/>
                  <a:pt x="427" y="122"/>
                </a:cubicBezTo>
                <a:cubicBezTo>
                  <a:pt x="430" y="120"/>
                  <a:pt x="431" y="116"/>
                  <a:pt x="429" y="113"/>
                </a:cubicBezTo>
                <a:cubicBezTo>
                  <a:pt x="428" y="111"/>
                  <a:pt x="426" y="110"/>
                  <a:pt x="424" y="110"/>
                </a:cubicBezTo>
                <a:moveTo>
                  <a:pt x="43" y="101"/>
                </a:moveTo>
                <a:cubicBezTo>
                  <a:pt x="41" y="101"/>
                  <a:pt x="39" y="102"/>
                  <a:pt x="38" y="104"/>
                </a:cubicBezTo>
                <a:cubicBezTo>
                  <a:pt x="36" y="107"/>
                  <a:pt x="37" y="111"/>
                  <a:pt x="40" y="112"/>
                </a:cubicBezTo>
                <a:cubicBezTo>
                  <a:pt x="41" y="113"/>
                  <a:pt x="42" y="113"/>
                  <a:pt x="43" y="113"/>
                </a:cubicBezTo>
                <a:cubicBezTo>
                  <a:pt x="45" y="113"/>
                  <a:pt x="47" y="112"/>
                  <a:pt x="48" y="111"/>
                </a:cubicBezTo>
                <a:cubicBezTo>
                  <a:pt x="50" y="108"/>
                  <a:pt x="49" y="104"/>
                  <a:pt x="46" y="102"/>
                </a:cubicBezTo>
                <a:cubicBezTo>
                  <a:pt x="45" y="102"/>
                  <a:pt x="44" y="101"/>
                  <a:pt x="43" y="101"/>
                </a:cubicBezTo>
                <a:moveTo>
                  <a:pt x="411" y="90"/>
                </a:moveTo>
                <a:cubicBezTo>
                  <a:pt x="410" y="90"/>
                  <a:pt x="408" y="91"/>
                  <a:pt x="407" y="92"/>
                </a:cubicBezTo>
                <a:cubicBezTo>
                  <a:pt x="405" y="94"/>
                  <a:pt x="404" y="97"/>
                  <a:pt x="406" y="100"/>
                </a:cubicBezTo>
                <a:cubicBezTo>
                  <a:pt x="407" y="102"/>
                  <a:pt x="409" y="102"/>
                  <a:pt x="411" y="102"/>
                </a:cubicBezTo>
                <a:cubicBezTo>
                  <a:pt x="412" y="102"/>
                  <a:pt x="413" y="102"/>
                  <a:pt x="414" y="101"/>
                </a:cubicBezTo>
                <a:cubicBezTo>
                  <a:pt x="417" y="99"/>
                  <a:pt x="418" y="96"/>
                  <a:pt x="416" y="93"/>
                </a:cubicBezTo>
                <a:cubicBezTo>
                  <a:pt x="414" y="91"/>
                  <a:pt x="413" y="90"/>
                  <a:pt x="411" y="90"/>
                </a:cubicBezTo>
                <a:moveTo>
                  <a:pt x="57" y="82"/>
                </a:moveTo>
                <a:cubicBezTo>
                  <a:pt x="55" y="82"/>
                  <a:pt x="54" y="83"/>
                  <a:pt x="52" y="84"/>
                </a:cubicBezTo>
                <a:cubicBezTo>
                  <a:pt x="52" y="84"/>
                  <a:pt x="52" y="84"/>
                  <a:pt x="52" y="84"/>
                </a:cubicBezTo>
                <a:cubicBezTo>
                  <a:pt x="50" y="87"/>
                  <a:pt x="51" y="91"/>
                  <a:pt x="53" y="93"/>
                </a:cubicBezTo>
                <a:cubicBezTo>
                  <a:pt x="54" y="94"/>
                  <a:pt x="56" y="94"/>
                  <a:pt x="57" y="94"/>
                </a:cubicBezTo>
                <a:cubicBezTo>
                  <a:pt x="59" y="94"/>
                  <a:pt x="61" y="93"/>
                  <a:pt x="62" y="92"/>
                </a:cubicBezTo>
                <a:cubicBezTo>
                  <a:pt x="62" y="92"/>
                  <a:pt x="62" y="92"/>
                  <a:pt x="62" y="92"/>
                </a:cubicBezTo>
                <a:cubicBezTo>
                  <a:pt x="64" y="89"/>
                  <a:pt x="63" y="86"/>
                  <a:pt x="61" y="83"/>
                </a:cubicBezTo>
                <a:cubicBezTo>
                  <a:pt x="60" y="83"/>
                  <a:pt x="58" y="82"/>
                  <a:pt x="57" y="82"/>
                </a:cubicBezTo>
                <a:moveTo>
                  <a:pt x="395" y="72"/>
                </a:moveTo>
                <a:cubicBezTo>
                  <a:pt x="394" y="72"/>
                  <a:pt x="393" y="73"/>
                  <a:pt x="391" y="74"/>
                </a:cubicBezTo>
                <a:cubicBezTo>
                  <a:pt x="389" y="76"/>
                  <a:pt x="389" y="80"/>
                  <a:pt x="391" y="82"/>
                </a:cubicBezTo>
                <a:cubicBezTo>
                  <a:pt x="391" y="82"/>
                  <a:pt x="391" y="82"/>
                  <a:pt x="391" y="82"/>
                </a:cubicBezTo>
                <a:cubicBezTo>
                  <a:pt x="392" y="83"/>
                  <a:pt x="394" y="84"/>
                  <a:pt x="395" y="84"/>
                </a:cubicBezTo>
                <a:cubicBezTo>
                  <a:pt x="397" y="84"/>
                  <a:pt x="398" y="84"/>
                  <a:pt x="400" y="82"/>
                </a:cubicBezTo>
                <a:cubicBezTo>
                  <a:pt x="402" y="80"/>
                  <a:pt x="402" y="76"/>
                  <a:pt x="400" y="74"/>
                </a:cubicBezTo>
                <a:cubicBezTo>
                  <a:pt x="399" y="73"/>
                  <a:pt x="397" y="72"/>
                  <a:pt x="395" y="72"/>
                </a:cubicBezTo>
                <a:moveTo>
                  <a:pt x="73" y="64"/>
                </a:moveTo>
                <a:cubicBezTo>
                  <a:pt x="72" y="64"/>
                  <a:pt x="70" y="65"/>
                  <a:pt x="69" y="66"/>
                </a:cubicBezTo>
                <a:cubicBezTo>
                  <a:pt x="69" y="66"/>
                  <a:pt x="69" y="66"/>
                  <a:pt x="69" y="66"/>
                </a:cubicBezTo>
                <a:cubicBezTo>
                  <a:pt x="67" y="69"/>
                  <a:pt x="67" y="72"/>
                  <a:pt x="69" y="75"/>
                </a:cubicBezTo>
                <a:cubicBezTo>
                  <a:pt x="70" y="76"/>
                  <a:pt x="72" y="76"/>
                  <a:pt x="73" y="76"/>
                </a:cubicBezTo>
                <a:cubicBezTo>
                  <a:pt x="75" y="76"/>
                  <a:pt x="76" y="76"/>
                  <a:pt x="78" y="75"/>
                </a:cubicBezTo>
                <a:cubicBezTo>
                  <a:pt x="78" y="75"/>
                  <a:pt x="78" y="75"/>
                  <a:pt x="78" y="75"/>
                </a:cubicBezTo>
                <a:cubicBezTo>
                  <a:pt x="80" y="72"/>
                  <a:pt x="80" y="69"/>
                  <a:pt x="78" y="66"/>
                </a:cubicBezTo>
                <a:cubicBezTo>
                  <a:pt x="76" y="65"/>
                  <a:pt x="75" y="64"/>
                  <a:pt x="73" y="64"/>
                </a:cubicBezTo>
                <a:moveTo>
                  <a:pt x="378" y="55"/>
                </a:moveTo>
                <a:cubicBezTo>
                  <a:pt x="377" y="55"/>
                  <a:pt x="375" y="56"/>
                  <a:pt x="374" y="58"/>
                </a:cubicBezTo>
                <a:cubicBezTo>
                  <a:pt x="372" y="60"/>
                  <a:pt x="372" y="64"/>
                  <a:pt x="374" y="66"/>
                </a:cubicBezTo>
                <a:cubicBezTo>
                  <a:pt x="375" y="67"/>
                  <a:pt x="377" y="67"/>
                  <a:pt x="378" y="67"/>
                </a:cubicBezTo>
                <a:cubicBezTo>
                  <a:pt x="380" y="67"/>
                  <a:pt x="382" y="67"/>
                  <a:pt x="383" y="65"/>
                </a:cubicBezTo>
                <a:cubicBezTo>
                  <a:pt x="385" y="63"/>
                  <a:pt x="385" y="59"/>
                  <a:pt x="382" y="57"/>
                </a:cubicBezTo>
                <a:cubicBezTo>
                  <a:pt x="381" y="56"/>
                  <a:pt x="380" y="55"/>
                  <a:pt x="378" y="55"/>
                </a:cubicBezTo>
                <a:moveTo>
                  <a:pt x="91" y="49"/>
                </a:moveTo>
                <a:cubicBezTo>
                  <a:pt x="90" y="49"/>
                  <a:pt x="89" y="49"/>
                  <a:pt x="88" y="50"/>
                </a:cubicBezTo>
                <a:cubicBezTo>
                  <a:pt x="85" y="52"/>
                  <a:pt x="85" y="56"/>
                  <a:pt x="87" y="58"/>
                </a:cubicBezTo>
                <a:cubicBezTo>
                  <a:pt x="88" y="60"/>
                  <a:pt x="90" y="61"/>
                  <a:pt x="91" y="61"/>
                </a:cubicBezTo>
                <a:cubicBezTo>
                  <a:pt x="93" y="61"/>
                  <a:pt x="94" y="60"/>
                  <a:pt x="95" y="59"/>
                </a:cubicBezTo>
                <a:cubicBezTo>
                  <a:pt x="95" y="59"/>
                  <a:pt x="95" y="59"/>
                  <a:pt x="95" y="59"/>
                </a:cubicBezTo>
                <a:cubicBezTo>
                  <a:pt x="98" y="57"/>
                  <a:pt x="98" y="54"/>
                  <a:pt x="96" y="51"/>
                </a:cubicBezTo>
                <a:cubicBezTo>
                  <a:pt x="95" y="49"/>
                  <a:pt x="93" y="49"/>
                  <a:pt x="91" y="49"/>
                </a:cubicBezTo>
                <a:moveTo>
                  <a:pt x="359" y="41"/>
                </a:moveTo>
                <a:cubicBezTo>
                  <a:pt x="357" y="41"/>
                  <a:pt x="356" y="42"/>
                  <a:pt x="354" y="43"/>
                </a:cubicBezTo>
                <a:cubicBezTo>
                  <a:pt x="353" y="46"/>
                  <a:pt x="353" y="50"/>
                  <a:pt x="356" y="52"/>
                </a:cubicBezTo>
                <a:cubicBezTo>
                  <a:pt x="357" y="52"/>
                  <a:pt x="358" y="53"/>
                  <a:pt x="359" y="53"/>
                </a:cubicBezTo>
                <a:cubicBezTo>
                  <a:pt x="361" y="53"/>
                  <a:pt x="363" y="52"/>
                  <a:pt x="364" y="50"/>
                </a:cubicBezTo>
                <a:cubicBezTo>
                  <a:pt x="366" y="47"/>
                  <a:pt x="366" y="44"/>
                  <a:pt x="363" y="42"/>
                </a:cubicBezTo>
                <a:cubicBezTo>
                  <a:pt x="362" y="41"/>
                  <a:pt x="361" y="41"/>
                  <a:pt x="359" y="41"/>
                </a:cubicBezTo>
                <a:moveTo>
                  <a:pt x="111" y="35"/>
                </a:moveTo>
                <a:cubicBezTo>
                  <a:pt x="110" y="35"/>
                  <a:pt x="109" y="35"/>
                  <a:pt x="108" y="36"/>
                </a:cubicBezTo>
                <a:cubicBezTo>
                  <a:pt x="105" y="38"/>
                  <a:pt x="104" y="41"/>
                  <a:pt x="106" y="44"/>
                </a:cubicBezTo>
                <a:cubicBezTo>
                  <a:pt x="107" y="46"/>
                  <a:pt x="109" y="47"/>
                  <a:pt x="111" y="47"/>
                </a:cubicBezTo>
                <a:cubicBezTo>
                  <a:pt x="112" y="47"/>
                  <a:pt x="113" y="47"/>
                  <a:pt x="114" y="46"/>
                </a:cubicBezTo>
                <a:cubicBezTo>
                  <a:pt x="117" y="44"/>
                  <a:pt x="118" y="40"/>
                  <a:pt x="116" y="38"/>
                </a:cubicBezTo>
                <a:cubicBezTo>
                  <a:pt x="115" y="36"/>
                  <a:pt x="113" y="35"/>
                  <a:pt x="111" y="35"/>
                </a:cubicBezTo>
                <a:moveTo>
                  <a:pt x="339" y="28"/>
                </a:moveTo>
                <a:cubicBezTo>
                  <a:pt x="337" y="28"/>
                  <a:pt x="335" y="29"/>
                  <a:pt x="334" y="31"/>
                </a:cubicBezTo>
                <a:cubicBezTo>
                  <a:pt x="332" y="34"/>
                  <a:pt x="333" y="38"/>
                  <a:pt x="336" y="39"/>
                </a:cubicBezTo>
                <a:cubicBezTo>
                  <a:pt x="336" y="39"/>
                  <a:pt x="336" y="39"/>
                  <a:pt x="336" y="39"/>
                </a:cubicBezTo>
                <a:cubicBezTo>
                  <a:pt x="337" y="40"/>
                  <a:pt x="338" y="40"/>
                  <a:pt x="339" y="40"/>
                </a:cubicBezTo>
                <a:cubicBezTo>
                  <a:pt x="341" y="40"/>
                  <a:pt x="343" y="39"/>
                  <a:pt x="344" y="37"/>
                </a:cubicBezTo>
                <a:cubicBezTo>
                  <a:pt x="346" y="34"/>
                  <a:pt x="345" y="30"/>
                  <a:pt x="342" y="29"/>
                </a:cubicBezTo>
                <a:cubicBezTo>
                  <a:pt x="342" y="29"/>
                  <a:pt x="342" y="29"/>
                  <a:pt x="342" y="29"/>
                </a:cubicBezTo>
                <a:cubicBezTo>
                  <a:pt x="341" y="28"/>
                  <a:pt x="340" y="28"/>
                  <a:pt x="339" y="28"/>
                </a:cubicBezTo>
                <a:moveTo>
                  <a:pt x="132" y="23"/>
                </a:moveTo>
                <a:cubicBezTo>
                  <a:pt x="131" y="23"/>
                  <a:pt x="130" y="23"/>
                  <a:pt x="129" y="24"/>
                </a:cubicBezTo>
                <a:cubicBezTo>
                  <a:pt x="129" y="24"/>
                  <a:pt x="129" y="24"/>
                  <a:pt x="129" y="24"/>
                </a:cubicBezTo>
                <a:cubicBezTo>
                  <a:pt x="126" y="25"/>
                  <a:pt x="125" y="29"/>
                  <a:pt x="126" y="32"/>
                </a:cubicBezTo>
                <a:cubicBezTo>
                  <a:pt x="127" y="34"/>
                  <a:pt x="129" y="35"/>
                  <a:pt x="132" y="35"/>
                </a:cubicBezTo>
                <a:cubicBezTo>
                  <a:pt x="133" y="35"/>
                  <a:pt x="134" y="35"/>
                  <a:pt x="134" y="35"/>
                </a:cubicBezTo>
                <a:cubicBezTo>
                  <a:pt x="137" y="33"/>
                  <a:pt x="139" y="30"/>
                  <a:pt x="137" y="27"/>
                </a:cubicBezTo>
                <a:cubicBezTo>
                  <a:pt x="136" y="24"/>
                  <a:pt x="134" y="23"/>
                  <a:pt x="132" y="23"/>
                </a:cubicBezTo>
                <a:moveTo>
                  <a:pt x="317" y="18"/>
                </a:moveTo>
                <a:cubicBezTo>
                  <a:pt x="315" y="18"/>
                  <a:pt x="313" y="19"/>
                  <a:pt x="312" y="21"/>
                </a:cubicBezTo>
                <a:cubicBezTo>
                  <a:pt x="311" y="24"/>
                  <a:pt x="312" y="28"/>
                  <a:pt x="315" y="29"/>
                </a:cubicBezTo>
                <a:cubicBezTo>
                  <a:pt x="316" y="30"/>
                  <a:pt x="317" y="30"/>
                  <a:pt x="317" y="30"/>
                </a:cubicBezTo>
                <a:cubicBezTo>
                  <a:pt x="320" y="30"/>
                  <a:pt x="322" y="28"/>
                  <a:pt x="323" y="26"/>
                </a:cubicBezTo>
                <a:cubicBezTo>
                  <a:pt x="324" y="23"/>
                  <a:pt x="323" y="19"/>
                  <a:pt x="320" y="18"/>
                </a:cubicBezTo>
                <a:cubicBezTo>
                  <a:pt x="319" y="18"/>
                  <a:pt x="318" y="18"/>
                  <a:pt x="317" y="18"/>
                </a:cubicBezTo>
                <a:moveTo>
                  <a:pt x="154" y="14"/>
                </a:moveTo>
                <a:cubicBezTo>
                  <a:pt x="153" y="14"/>
                  <a:pt x="152" y="14"/>
                  <a:pt x="152" y="14"/>
                </a:cubicBezTo>
                <a:cubicBezTo>
                  <a:pt x="152" y="14"/>
                  <a:pt x="152" y="14"/>
                  <a:pt x="152" y="14"/>
                </a:cubicBezTo>
                <a:cubicBezTo>
                  <a:pt x="149" y="15"/>
                  <a:pt x="147" y="19"/>
                  <a:pt x="148" y="22"/>
                </a:cubicBezTo>
                <a:cubicBezTo>
                  <a:pt x="149" y="24"/>
                  <a:pt x="151" y="26"/>
                  <a:pt x="154" y="26"/>
                </a:cubicBezTo>
                <a:cubicBezTo>
                  <a:pt x="154" y="26"/>
                  <a:pt x="155" y="26"/>
                  <a:pt x="156" y="25"/>
                </a:cubicBezTo>
                <a:cubicBezTo>
                  <a:pt x="156" y="25"/>
                  <a:pt x="156" y="25"/>
                  <a:pt x="156" y="25"/>
                </a:cubicBezTo>
                <a:cubicBezTo>
                  <a:pt x="159" y="24"/>
                  <a:pt x="161" y="21"/>
                  <a:pt x="159" y="18"/>
                </a:cubicBezTo>
                <a:cubicBezTo>
                  <a:pt x="158" y="15"/>
                  <a:pt x="156" y="14"/>
                  <a:pt x="154" y="14"/>
                </a:cubicBezTo>
                <a:moveTo>
                  <a:pt x="295" y="10"/>
                </a:moveTo>
                <a:cubicBezTo>
                  <a:pt x="292" y="10"/>
                  <a:pt x="290" y="11"/>
                  <a:pt x="289" y="14"/>
                </a:cubicBezTo>
                <a:cubicBezTo>
                  <a:pt x="288" y="17"/>
                  <a:pt x="290" y="20"/>
                  <a:pt x="293" y="21"/>
                </a:cubicBezTo>
                <a:cubicBezTo>
                  <a:pt x="293" y="21"/>
                  <a:pt x="293" y="21"/>
                  <a:pt x="293" y="21"/>
                </a:cubicBezTo>
                <a:cubicBezTo>
                  <a:pt x="294" y="22"/>
                  <a:pt x="294" y="22"/>
                  <a:pt x="295" y="22"/>
                </a:cubicBezTo>
                <a:cubicBezTo>
                  <a:pt x="298" y="22"/>
                  <a:pt x="300" y="20"/>
                  <a:pt x="301" y="17"/>
                </a:cubicBezTo>
                <a:cubicBezTo>
                  <a:pt x="302" y="14"/>
                  <a:pt x="300" y="11"/>
                  <a:pt x="297" y="10"/>
                </a:cubicBezTo>
                <a:cubicBezTo>
                  <a:pt x="296" y="10"/>
                  <a:pt x="296" y="10"/>
                  <a:pt x="295" y="10"/>
                </a:cubicBezTo>
                <a:moveTo>
                  <a:pt x="177" y="7"/>
                </a:moveTo>
                <a:cubicBezTo>
                  <a:pt x="176" y="7"/>
                  <a:pt x="176" y="7"/>
                  <a:pt x="175" y="7"/>
                </a:cubicBezTo>
                <a:cubicBezTo>
                  <a:pt x="172" y="8"/>
                  <a:pt x="170" y="11"/>
                  <a:pt x="171" y="14"/>
                </a:cubicBezTo>
                <a:cubicBezTo>
                  <a:pt x="171" y="17"/>
                  <a:pt x="174" y="19"/>
                  <a:pt x="177" y="19"/>
                </a:cubicBezTo>
                <a:cubicBezTo>
                  <a:pt x="177" y="19"/>
                  <a:pt x="178" y="19"/>
                  <a:pt x="178" y="19"/>
                </a:cubicBezTo>
                <a:cubicBezTo>
                  <a:pt x="178" y="19"/>
                  <a:pt x="178" y="19"/>
                  <a:pt x="178" y="19"/>
                </a:cubicBezTo>
                <a:cubicBezTo>
                  <a:pt x="181" y="18"/>
                  <a:pt x="183" y="15"/>
                  <a:pt x="182" y="11"/>
                </a:cubicBezTo>
                <a:cubicBezTo>
                  <a:pt x="182" y="9"/>
                  <a:pt x="179" y="7"/>
                  <a:pt x="177" y="7"/>
                </a:cubicBezTo>
                <a:moveTo>
                  <a:pt x="272" y="4"/>
                </a:moveTo>
                <a:cubicBezTo>
                  <a:pt x="269" y="4"/>
                  <a:pt x="266" y="6"/>
                  <a:pt x="266" y="9"/>
                </a:cubicBezTo>
                <a:cubicBezTo>
                  <a:pt x="265" y="12"/>
                  <a:pt x="267" y="15"/>
                  <a:pt x="271" y="16"/>
                </a:cubicBezTo>
                <a:cubicBezTo>
                  <a:pt x="271" y="16"/>
                  <a:pt x="271" y="16"/>
                  <a:pt x="272" y="16"/>
                </a:cubicBezTo>
                <a:cubicBezTo>
                  <a:pt x="275" y="16"/>
                  <a:pt x="277" y="14"/>
                  <a:pt x="278" y="11"/>
                </a:cubicBezTo>
                <a:cubicBezTo>
                  <a:pt x="278" y="8"/>
                  <a:pt x="276" y="5"/>
                  <a:pt x="273" y="4"/>
                </a:cubicBezTo>
                <a:cubicBezTo>
                  <a:pt x="272" y="4"/>
                  <a:pt x="272" y="4"/>
                  <a:pt x="272" y="4"/>
                </a:cubicBezTo>
                <a:moveTo>
                  <a:pt x="200" y="2"/>
                </a:moveTo>
                <a:cubicBezTo>
                  <a:pt x="200" y="2"/>
                  <a:pt x="200" y="2"/>
                  <a:pt x="199" y="2"/>
                </a:cubicBezTo>
                <a:cubicBezTo>
                  <a:pt x="199" y="2"/>
                  <a:pt x="199" y="2"/>
                  <a:pt x="199" y="2"/>
                </a:cubicBezTo>
                <a:cubicBezTo>
                  <a:pt x="196" y="3"/>
                  <a:pt x="194" y="6"/>
                  <a:pt x="194" y="9"/>
                </a:cubicBezTo>
                <a:cubicBezTo>
                  <a:pt x="195" y="12"/>
                  <a:pt x="197" y="14"/>
                  <a:pt x="200" y="14"/>
                </a:cubicBezTo>
                <a:cubicBezTo>
                  <a:pt x="200" y="14"/>
                  <a:pt x="201" y="14"/>
                  <a:pt x="201" y="14"/>
                </a:cubicBezTo>
                <a:cubicBezTo>
                  <a:pt x="204" y="14"/>
                  <a:pt x="207" y="11"/>
                  <a:pt x="206" y="8"/>
                </a:cubicBezTo>
                <a:cubicBezTo>
                  <a:pt x="206" y="5"/>
                  <a:pt x="203" y="2"/>
                  <a:pt x="200" y="2"/>
                </a:cubicBezTo>
                <a:moveTo>
                  <a:pt x="248" y="1"/>
                </a:moveTo>
                <a:cubicBezTo>
                  <a:pt x="245" y="1"/>
                  <a:pt x="242" y="3"/>
                  <a:pt x="242" y="6"/>
                </a:cubicBezTo>
                <a:cubicBezTo>
                  <a:pt x="242" y="10"/>
                  <a:pt x="244" y="13"/>
                  <a:pt x="247" y="13"/>
                </a:cubicBezTo>
                <a:cubicBezTo>
                  <a:pt x="247" y="13"/>
                  <a:pt x="247" y="13"/>
                  <a:pt x="247" y="13"/>
                </a:cubicBezTo>
                <a:cubicBezTo>
                  <a:pt x="248" y="13"/>
                  <a:pt x="248" y="13"/>
                  <a:pt x="248" y="13"/>
                </a:cubicBezTo>
                <a:cubicBezTo>
                  <a:pt x="251" y="13"/>
                  <a:pt x="254" y="11"/>
                  <a:pt x="254" y="7"/>
                </a:cubicBezTo>
                <a:cubicBezTo>
                  <a:pt x="254" y="4"/>
                  <a:pt x="252" y="1"/>
                  <a:pt x="248" y="1"/>
                </a:cubicBezTo>
                <a:cubicBezTo>
                  <a:pt x="248" y="1"/>
                  <a:pt x="248" y="1"/>
                  <a:pt x="248" y="1"/>
                </a:cubicBezTo>
                <a:moveTo>
                  <a:pt x="224" y="0"/>
                </a:moveTo>
                <a:cubicBezTo>
                  <a:pt x="224" y="0"/>
                  <a:pt x="224" y="0"/>
                  <a:pt x="224" y="0"/>
                </a:cubicBezTo>
                <a:cubicBezTo>
                  <a:pt x="221" y="0"/>
                  <a:pt x="218" y="3"/>
                  <a:pt x="218" y="7"/>
                </a:cubicBezTo>
                <a:cubicBezTo>
                  <a:pt x="218" y="10"/>
                  <a:pt x="221" y="12"/>
                  <a:pt x="224" y="12"/>
                </a:cubicBezTo>
                <a:cubicBezTo>
                  <a:pt x="224" y="12"/>
                  <a:pt x="224" y="12"/>
                  <a:pt x="224" y="12"/>
                </a:cubicBezTo>
                <a:cubicBezTo>
                  <a:pt x="224" y="12"/>
                  <a:pt x="224" y="12"/>
                  <a:pt x="224" y="12"/>
                </a:cubicBezTo>
                <a:cubicBezTo>
                  <a:pt x="227" y="12"/>
                  <a:pt x="230" y="10"/>
                  <a:pt x="230" y="6"/>
                </a:cubicBezTo>
                <a:cubicBezTo>
                  <a:pt x="230" y="3"/>
                  <a:pt x="227" y="0"/>
                  <a:pt x="224" y="0"/>
                </a:cubicBezTo>
              </a:path>
            </a:pathLst>
          </a:custGeom>
          <a:solidFill>
            <a:sysClr val="window" lastClr="FFFFFF"/>
          </a:solidFill>
          <a:ln w="9525">
            <a:solidFill>
              <a:srgbClr val="008000"/>
            </a:solidFill>
            <a:round/>
            <a:headEnd/>
            <a:tailEnd/>
          </a:ln>
          <a:extLst/>
        </p:spPr>
        <p:txBody>
          <a:bodyPr vert="horz" wrap="square" lIns="91386" tIns="45692" rIns="91386" bIns="45692"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400" b="0" i="0" u="none" strike="noStrike" kern="0" cap="none" spc="0" normalizeH="0" baseline="0" noProof="0" dirty="0">
              <a:ln>
                <a:noFill/>
              </a:ln>
              <a:solidFill>
                <a:srgbClr val="000000"/>
              </a:solidFill>
              <a:effectLst/>
              <a:uLnTx/>
              <a:uFillTx/>
              <a:cs typeface="Arial" charset="0"/>
            </a:endParaRPr>
          </a:p>
        </p:txBody>
      </p:sp>
    </p:spTree>
    <p:extLst>
      <p:ext uri="{BB962C8B-B14F-4D97-AF65-F5344CB8AC3E}">
        <p14:creationId xmlns:p14="http://schemas.microsoft.com/office/powerpoint/2010/main" val="2904607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07485" y="310121"/>
            <a:ext cx="10977033" cy="1161492"/>
          </a:xfrm>
        </p:spPr>
        <p:txBody>
          <a:bodyPr anchor="ctr"/>
          <a:lstStyle/>
          <a:p>
            <a:r>
              <a:rPr lang="en-US" dirty="0">
                <a:latin typeface="Arial" panose="020B0604020202020204" pitchFamily="34" charset="0"/>
              </a:rPr>
              <a:t>Agenda</a:t>
            </a:r>
          </a:p>
        </p:txBody>
      </p:sp>
      <p:sp>
        <p:nvSpPr>
          <p:cNvPr id="12" name="Slide Number Placeholder 7"/>
          <p:cNvSpPr>
            <a:spLocks noGrp="1"/>
          </p:cNvSpPr>
          <p:nvPr>
            <p:ph type="sldNum" sz="quarter" idx="4"/>
          </p:nvPr>
        </p:nvSpPr>
        <p:spPr>
          <a:prstGeom prst="rect">
            <a:avLst/>
          </a:prstGeom>
        </p:spPr>
        <p:txBody>
          <a:bodyPr vert="horz" wrap="square" lIns="91440" tIns="45720" rIns="0" bIns="45720" numCol="1" anchor="ctr" anchorCtr="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fld id="{90CBDC3A-D49F-4631-A8C7-55D59B33E5FA}" type="slidenum">
              <a:rPr kumimoji="0" lang="en-US" sz="9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6</a:t>
            </a:fld>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 name="Rectangle 5"/>
          <p:cNvSpPr/>
          <p:nvPr/>
        </p:nvSpPr>
        <p:spPr>
          <a:xfrm>
            <a:off x="749524" y="2106047"/>
            <a:ext cx="9077056" cy="800219"/>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365760" marR="0" lvl="0" indent="-365760" defTabSz="914400" eaLnBrk="1" fontAlgn="auto" latinLnBrk="0" hangingPunct="1">
              <a:lnSpc>
                <a:spcPct val="100000"/>
              </a:lnSpc>
              <a:spcBef>
                <a:spcPts val="1200"/>
              </a:spcBef>
              <a:spcAft>
                <a:spcPts val="0"/>
              </a:spcAft>
              <a:buClrTx/>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Rectangle 7"/>
          <p:cNvSpPr/>
          <p:nvPr/>
        </p:nvSpPr>
        <p:spPr>
          <a:xfrm>
            <a:off x="749524" y="2870549"/>
            <a:ext cx="8683628" cy="4230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Rectangle 9"/>
          <p:cNvSpPr/>
          <p:nvPr/>
        </p:nvSpPr>
        <p:spPr>
          <a:xfrm>
            <a:off x="989461" y="2106047"/>
            <a:ext cx="7537001" cy="3139321"/>
          </a:xfrm>
          <a:prstGeom prst="rect">
            <a:avLst/>
          </a:prstGeom>
        </p:spPr>
        <p:txBody>
          <a:bodyPr wrap="square">
            <a:spAutoFit/>
          </a:bodyPr>
          <a:lstStyle/>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Introduction</a:t>
            </a:r>
            <a:endParaRPr kumimoji="0" lang="en-US" sz="1600"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rPr>
              <a:t>Tools, Infrastructure and Software Packages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b="1" kern="0" dirty="0">
                <a:solidFill>
                  <a:srgbClr val="FFFFFF"/>
                </a:solidFill>
              </a:rPr>
              <a:t>Data Gathering, Preparation and EDA</a:t>
            </a:r>
            <a:endParaRPr kumimoji="0" lang="en-US" sz="1600" b="1" i="0" u="none" strike="noStrike" kern="0" cap="none" spc="0" normalizeH="0" baseline="0" noProof="0" dirty="0">
              <a:ln>
                <a:noFill/>
              </a:ln>
              <a:solidFill>
                <a:srgbClr val="FFFFFF"/>
              </a:solidFill>
              <a:effectLst/>
              <a:uLnTx/>
              <a:uFillTx/>
            </a:endParaRP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Stock Prediction Algorithm and Methodology</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Sentiment Mining Modeling Approach</a:t>
            </a:r>
          </a:p>
          <a:p>
            <a:pPr marL="365760" indent="-365760">
              <a:spcBef>
                <a:spcPts val="1200"/>
              </a:spcBef>
              <a:buFont typeface="Wingdings" panose="05000000000000000000" pitchFamily="2" charset="2"/>
              <a:buChar char="§"/>
              <a:defRPr/>
            </a:pPr>
            <a:r>
              <a:rPr lang="en-US" sz="1600" kern="0" dirty="0">
                <a:solidFill>
                  <a:srgbClr val="FFFFFF"/>
                </a:solidFill>
              </a:rPr>
              <a:t>Models Evaluated and Validation Measures</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kumimoji="0" lang="en-US" sz="1600" b="0" i="0" u="none" strike="noStrike" kern="0" cap="none" spc="0" normalizeH="0" baseline="0" noProof="0" dirty="0">
                <a:ln>
                  <a:noFill/>
                </a:ln>
                <a:solidFill>
                  <a:srgbClr val="FFFFFF"/>
                </a:solidFill>
                <a:effectLst/>
                <a:uLnTx/>
                <a:uFillTx/>
              </a:rPr>
              <a:t>Output Visualization </a:t>
            </a:r>
          </a:p>
          <a:p>
            <a:pPr marL="365760" marR="0" lvl="0" indent="-365760" defTabSz="914400" eaLnBrk="1" fontAlgn="auto" latinLnBrk="0" hangingPunct="1">
              <a:lnSpc>
                <a:spcPct val="100000"/>
              </a:lnSpc>
              <a:spcBef>
                <a:spcPts val="1200"/>
              </a:spcBef>
              <a:spcAft>
                <a:spcPts val="0"/>
              </a:spcAft>
              <a:buClrTx/>
              <a:buSzTx/>
              <a:buFont typeface="Wingdings" panose="05000000000000000000" pitchFamily="2" charset="2"/>
              <a:buChar char="§"/>
              <a:tabLst/>
              <a:defRPr/>
            </a:pPr>
            <a:r>
              <a:rPr lang="en-US" sz="1600" kern="0" dirty="0">
                <a:solidFill>
                  <a:srgbClr val="FFFFFF"/>
                </a:solidFill>
              </a:rPr>
              <a:t>Conclusion and Next Steps</a:t>
            </a:r>
            <a:endParaRPr kumimoji="0" lang="en-US" sz="16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555497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Object 82"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393" name="think-cell Slide" r:id="rId5" imgW="270" imgH="270" progId="TCLayout.ActiveDocument.1">
                  <p:embed/>
                </p:oleObj>
              </mc:Choice>
              <mc:Fallback>
                <p:oleObj name="think-cell Slide" r:id="rId5" imgW="270" imgH="270" progId="TCLayout.ActiveDocument.1">
                  <p:embed/>
                  <p:pic>
                    <p:nvPicPr>
                      <p:cNvPr id="83" name="Object 82"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a:xfrm>
            <a:off x="723013" y="74919"/>
            <a:ext cx="10941073" cy="1095121"/>
          </a:xfrm>
        </p:spPr>
        <p:txBody>
          <a:bodyPr/>
          <a:lstStyle/>
          <a:p>
            <a:r>
              <a:rPr lang="en-US" sz="2800" b="1" dirty="0">
                <a:solidFill>
                  <a:srgbClr val="C00000"/>
                </a:solidFill>
                <a:latin typeface="+mn-lt"/>
                <a:ea typeface="+mj-ea"/>
                <a:cs typeface="+mj-cs"/>
              </a:rPr>
              <a:t>Data Gathering </a:t>
            </a:r>
            <a:br>
              <a:rPr lang="en-US" sz="2800" dirty="0"/>
            </a:br>
            <a:endParaRPr lang="en-US" sz="2800" dirty="0">
              <a:solidFill>
                <a:srgbClr val="0070C0"/>
              </a:solidFill>
              <a:latin typeface="+mn-lt"/>
            </a:endParaRPr>
          </a:p>
        </p:txBody>
      </p:sp>
      <p:sp>
        <p:nvSpPr>
          <p:cNvPr id="25" name="Rectangle 24">
            <a:extLst>
              <a:ext uri="{FF2B5EF4-FFF2-40B4-BE49-F238E27FC236}">
                <a16:creationId xmlns:a16="http://schemas.microsoft.com/office/drawing/2014/main" id="{AB48BF4E-E5A1-4669-BD90-AAD1034CB65C}"/>
              </a:ext>
            </a:extLst>
          </p:cNvPr>
          <p:cNvSpPr/>
          <p:nvPr/>
        </p:nvSpPr>
        <p:spPr bwMode="gray">
          <a:xfrm>
            <a:off x="723013" y="2053599"/>
            <a:ext cx="4789892" cy="3379792"/>
          </a:xfrm>
          <a:prstGeom prst="rect">
            <a:avLst/>
          </a:prstGeom>
          <a:solidFill>
            <a:schemeClr val="bg1"/>
          </a:solidFill>
          <a:ln w="6350">
            <a:solidFill>
              <a:srgbClr val="000066"/>
            </a:solidFill>
            <a:miter lim="800000"/>
            <a:headEnd/>
            <a:tailEnd/>
          </a:ln>
          <a:effectLst/>
        </p:spPr>
        <p:txBody>
          <a:bodyPr vert="horz" wrap="square" lIns="72000" tIns="72000" rIns="72000" bIns="72000" numCol="1" rtlCol="0" anchor="b" anchorCtr="0" compatLnSpc="1">
            <a:prstTxWarp prst="textNoShape">
              <a:avLst/>
            </a:prstTxWarp>
            <a:noAutofit/>
          </a:bodyPr>
          <a:lstStyle/>
          <a:p>
            <a:pPr algn="r" fontAlgn="base">
              <a:spcAft>
                <a:spcPts val="300"/>
              </a:spcAft>
            </a:pPr>
            <a:endParaRPr lang="it-IT" sz="1600" i="1" kern="0" dirty="0" err="1">
              <a:latin typeface="Arial" pitchFamily="34" charset="0"/>
              <a:cs typeface="Arial" pitchFamily="34" charset="0"/>
            </a:endParaRPr>
          </a:p>
        </p:txBody>
      </p:sp>
      <p:sp>
        <p:nvSpPr>
          <p:cNvPr id="26" name="Rectangle 25">
            <a:extLst>
              <a:ext uri="{FF2B5EF4-FFF2-40B4-BE49-F238E27FC236}">
                <a16:creationId xmlns:a16="http://schemas.microsoft.com/office/drawing/2014/main" id="{183E254C-DB43-48E1-B589-55C42587803A}"/>
              </a:ext>
            </a:extLst>
          </p:cNvPr>
          <p:cNvSpPr/>
          <p:nvPr/>
        </p:nvSpPr>
        <p:spPr bwMode="gray">
          <a:xfrm>
            <a:off x="862354" y="1897145"/>
            <a:ext cx="3391594" cy="360000"/>
          </a:xfrm>
          <a:prstGeom prst="rect">
            <a:avLst/>
          </a:prstGeom>
          <a:solidFill>
            <a:srgbClr val="000066"/>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it-IT" sz="1600" b="1" kern="0" dirty="0">
                <a:solidFill>
                  <a:schemeClr val="bg1"/>
                </a:solidFill>
                <a:latin typeface="Arial" pitchFamily="34" charset="0"/>
                <a:cs typeface="Arial" pitchFamily="34" charset="0"/>
              </a:rPr>
              <a:t>Historical Stock Prices data</a:t>
            </a:r>
          </a:p>
        </p:txBody>
      </p:sp>
      <p:sp>
        <p:nvSpPr>
          <p:cNvPr id="27" name="Rectangle 26">
            <a:extLst>
              <a:ext uri="{FF2B5EF4-FFF2-40B4-BE49-F238E27FC236}">
                <a16:creationId xmlns:a16="http://schemas.microsoft.com/office/drawing/2014/main" id="{B2CB5994-6042-4DE7-B232-A46B624F4E42}"/>
              </a:ext>
            </a:extLst>
          </p:cNvPr>
          <p:cNvSpPr/>
          <p:nvPr/>
        </p:nvSpPr>
        <p:spPr>
          <a:xfrm>
            <a:off x="822791" y="2463497"/>
            <a:ext cx="4485089" cy="2554545"/>
          </a:xfrm>
          <a:prstGeom prst="rect">
            <a:avLst/>
          </a:prstGeom>
        </p:spPr>
        <p:txBody>
          <a:bodyPr wrap="square">
            <a:spAutoFit/>
          </a:bodyPr>
          <a:lstStyle/>
          <a:p>
            <a:endParaRPr lang="it-IT"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Daily stock prices information was extracted from </a:t>
            </a:r>
            <a:r>
              <a:rPr lang="en-US" sz="2000" dirty="0" err="1">
                <a:latin typeface="Calibri" panose="020F0502020204030204" pitchFamily="34" charset="0"/>
                <a:cs typeface="Calibri" panose="020F0502020204030204" pitchFamily="34" charset="0"/>
              </a:rPr>
              <a:t>Quandl</a:t>
            </a:r>
            <a:r>
              <a:rPr lang="en-US" sz="2000" dirty="0">
                <a:latin typeface="Calibri" panose="020F0502020204030204" pitchFamily="34" charset="0"/>
                <a:cs typeface="Calibri" panose="020F0502020204030204" pitchFamily="34" charset="0"/>
              </a:rPr>
              <a:t> (using their Python API) for BSE 30 index stocks</a:t>
            </a:r>
            <a:endParaRPr lang="it-IT"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 extracted data was saved as a Python dictionary and stored on the disk as a </a:t>
            </a:r>
            <a:r>
              <a:rPr lang="en-US" sz="2000" b="1" i="1" dirty="0">
                <a:latin typeface="Calibri" panose="020F0502020204030204" pitchFamily="34" charset="0"/>
                <a:cs typeface="Calibri" panose="020F0502020204030204" pitchFamily="34" charset="0"/>
              </a:rPr>
              <a:t>pickled</a:t>
            </a:r>
            <a:r>
              <a:rPr lang="en-US" sz="2000" dirty="0">
                <a:latin typeface="Calibri" panose="020F0502020204030204" pitchFamily="34" charset="0"/>
                <a:cs typeface="Calibri" panose="020F0502020204030204" pitchFamily="34" charset="0"/>
              </a:rPr>
              <a:t> object, for subsequent analysis</a:t>
            </a:r>
            <a:endParaRPr lang="it-IT" sz="2000" dirty="0">
              <a:latin typeface="Calibri" panose="020F0502020204030204" pitchFamily="34" charset="0"/>
              <a:cs typeface="Calibri" panose="020F0502020204030204" pitchFamily="34" charset="0"/>
            </a:endParaRPr>
          </a:p>
        </p:txBody>
      </p:sp>
      <p:sp>
        <p:nvSpPr>
          <p:cNvPr id="30" name="Text Placeholder 3">
            <a:extLst>
              <a:ext uri="{FF2B5EF4-FFF2-40B4-BE49-F238E27FC236}">
                <a16:creationId xmlns:a16="http://schemas.microsoft.com/office/drawing/2014/main" id="{DECC8B28-F530-4560-8A8D-E92A0A482ED0}"/>
              </a:ext>
            </a:extLst>
          </p:cNvPr>
          <p:cNvSpPr txBox="1">
            <a:spLocks/>
          </p:cNvSpPr>
          <p:nvPr/>
        </p:nvSpPr>
        <p:spPr>
          <a:xfrm>
            <a:off x="698204" y="955753"/>
            <a:ext cx="10965882" cy="795154"/>
          </a:xfrm>
          <a:prstGeom prst="rect">
            <a:avLst/>
          </a:prstGeom>
        </p:spPr>
        <p:txBody>
          <a:bodyPr wrap="square" lIns="0" tIns="46800" rIns="0" bIns="0" anchor="t" anchorCtr="0">
            <a:noAutofit/>
          </a:bodyPr>
          <a:lstStyle>
            <a:lvl1pPr marL="182526" indent="-182526"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sz="1800" b="1" dirty="0">
                <a:solidFill>
                  <a:srgbClr val="0070C0"/>
                </a:solidFill>
                <a:latin typeface="Calibri" panose="020F0502020204030204" pitchFamily="34" charset="0"/>
                <a:cs typeface="Calibri" panose="020F0502020204030204" pitchFamily="34" charset="0"/>
              </a:rPr>
              <a:t>Broadly, 2 different data sources were required for the project – (1) Historical Stock prices for selected stocks (BSE 30 index stocks) (2) News Articles for Sentiment Mining</a:t>
            </a:r>
          </a:p>
        </p:txBody>
      </p:sp>
      <p:sp>
        <p:nvSpPr>
          <p:cNvPr id="32" name="Rectangle 31">
            <a:extLst>
              <a:ext uri="{FF2B5EF4-FFF2-40B4-BE49-F238E27FC236}">
                <a16:creationId xmlns:a16="http://schemas.microsoft.com/office/drawing/2014/main" id="{D27C327C-A4AE-4423-8D4F-44E0F31B325C}"/>
              </a:ext>
            </a:extLst>
          </p:cNvPr>
          <p:cNvSpPr/>
          <p:nvPr/>
        </p:nvSpPr>
        <p:spPr bwMode="gray">
          <a:xfrm>
            <a:off x="6361813" y="2050874"/>
            <a:ext cx="4789892" cy="3379792"/>
          </a:xfrm>
          <a:prstGeom prst="rect">
            <a:avLst/>
          </a:prstGeom>
          <a:solidFill>
            <a:schemeClr val="bg1"/>
          </a:solidFill>
          <a:ln w="6350">
            <a:solidFill>
              <a:schemeClr val="tx1"/>
            </a:solidFill>
            <a:miter lim="800000"/>
            <a:headEnd/>
            <a:tailEnd/>
          </a:ln>
          <a:effectLst/>
        </p:spPr>
        <p:txBody>
          <a:bodyPr vert="horz" wrap="square" lIns="72000" tIns="72000" rIns="72000" bIns="72000" numCol="1" rtlCol="0" anchor="b" anchorCtr="0" compatLnSpc="1">
            <a:prstTxWarp prst="textNoShape">
              <a:avLst/>
            </a:prstTxWarp>
            <a:noAutofit/>
          </a:bodyPr>
          <a:lstStyle/>
          <a:p>
            <a:pPr algn="r" fontAlgn="base">
              <a:spcAft>
                <a:spcPts val="300"/>
              </a:spcAft>
            </a:pPr>
            <a:endParaRPr lang="it-IT" sz="1600" i="1" kern="0" dirty="0" err="1">
              <a:latin typeface="Arial" pitchFamily="34" charset="0"/>
              <a:cs typeface="Arial" pitchFamily="34" charset="0"/>
            </a:endParaRPr>
          </a:p>
        </p:txBody>
      </p:sp>
      <p:sp>
        <p:nvSpPr>
          <p:cNvPr id="33" name="Rectangle 32">
            <a:extLst>
              <a:ext uri="{FF2B5EF4-FFF2-40B4-BE49-F238E27FC236}">
                <a16:creationId xmlns:a16="http://schemas.microsoft.com/office/drawing/2014/main" id="{1C6C0234-0510-4BB7-9AEE-D1C7D5002D4D}"/>
              </a:ext>
            </a:extLst>
          </p:cNvPr>
          <p:cNvSpPr/>
          <p:nvPr/>
        </p:nvSpPr>
        <p:spPr bwMode="gray">
          <a:xfrm>
            <a:off x="6501154" y="1894420"/>
            <a:ext cx="3391594" cy="360000"/>
          </a:xfrm>
          <a:prstGeom prst="rect">
            <a:avLst/>
          </a:prstGeom>
          <a:solidFill>
            <a:schemeClr val="accent1">
              <a:lumMod val="75000"/>
            </a:schemeClr>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pPr>
            <a:r>
              <a:rPr lang="it-IT" sz="1600" b="1" kern="0" dirty="0">
                <a:solidFill>
                  <a:schemeClr val="bg1"/>
                </a:solidFill>
                <a:latin typeface="Arial" pitchFamily="34" charset="0"/>
                <a:cs typeface="Arial" pitchFamily="34" charset="0"/>
              </a:rPr>
              <a:t>News Articles</a:t>
            </a:r>
          </a:p>
        </p:txBody>
      </p:sp>
      <p:sp>
        <p:nvSpPr>
          <p:cNvPr id="34" name="Rectangle 33">
            <a:extLst>
              <a:ext uri="{FF2B5EF4-FFF2-40B4-BE49-F238E27FC236}">
                <a16:creationId xmlns:a16="http://schemas.microsoft.com/office/drawing/2014/main" id="{62A145EC-A079-45CD-88A0-C22528A6AF4C}"/>
              </a:ext>
            </a:extLst>
          </p:cNvPr>
          <p:cNvSpPr/>
          <p:nvPr/>
        </p:nvSpPr>
        <p:spPr>
          <a:xfrm>
            <a:off x="6514214" y="2397933"/>
            <a:ext cx="4485089" cy="2554545"/>
          </a:xfrm>
          <a:prstGeom prst="rect">
            <a:avLst/>
          </a:prstGeom>
        </p:spPr>
        <p:txBody>
          <a:bodyPr wrap="square">
            <a:spAutoFit/>
          </a:bodyPr>
          <a:lstStyle/>
          <a:p>
            <a:endParaRPr lang="it-IT"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News articles were scraped from </a:t>
            </a:r>
            <a:r>
              <a:rPr lang="en-US" sz="2000" i="1" dirty="0">
                <a:latin typeface="Calibri" panose="020F0502020204030204" pitchFamily="34" charset="0"/>
                <a:cs typeface="Calibri" panose="020F0502020204030204" pitchFamily="34" charset="0"/>
              </a:rPr>
              <a:t>“The Hindu”</a:t>
            </a:r>
            <a:r>
              <a:rPr lang="en-US" sz="2000" dirty="0">
                <a:latin typeface="Calibri" panose="020F0502020204030204" pitchFamily="34" charset="0"/>
                <a:cs typeface="Calibri" panose="020F0502020204030204" pitchFamily="34" charset="0"/>
              </a:rPr>
              <a:t> newspaper for the last 5 years (using relevant libraries in Python – </a:t>
            </a:r>
            <a:r>
              <a:rPr lang="en-US" sz="2000" dirty="0" err="1">
                <a:latin typeface="Calibri" panose="020F0502020204030204" pitchFamily="34" charset="0"/>
                <a:cs typeface="Calibri" panose="020F0502020204030204" pitchFamily="34" charset="0"/>
              </a:rPr>
              <a:t>BeautifulSoup</a:t>
            </a:r>
            <a:r>
              <a:rPr lang="en-US" sz="2000" dirty="0">
                <a:latin typeface="Calibri" panose="020F0502020204030204" pitchFamily="34" charset="0"/>
                <a:cs typeface="Calibri" panose="020F0502020204030204" pitchFamily="34" charset="0"/>
              </a:rPr>
              <a:t>, Request </a:t>
            </a:r>
            <a:r>
              <a:rPr lang="en-US" sz="2000" dirty="0" err="1">
                <a:latin typeface="Calibri" panose="020F0502020204030204" pitchFamily="34" charset="0"/>
                <a:cs typeface="Calibri" panose="020F0502020204030204" pitchFamily="34" charset="0"/>
              </a:rPr>
              <a:t>etc</a:t>
            </a:r>
            <a:r>
              <a:rPr lang="en-US" sz="2000"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Only articles which were tagged under “Business” section were scraped. This resulted in ~50k articles being scraped</a:t>
            </a:r>
            <a:endParaRPr lang="it-IT"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125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Block Arc 39">
            <a:extLst>
              <a:ext uri="{FF2B5EF4-FFF2-40B4-BE49-F238E27FC236}">
                <a16:creationId xmlns:a16="http://schemas.microsoft.com/office/drawing/2014/main" id="{D779C852-C64D-4408-88FE-FAA978374AC5}"/>
              </a:ext>
            </a:extLst>
          </p:cNvPr>
          <p:cNvSpPr/>
          <p:nvPr/>
        </p:nvSpPr>
        <p:spPr>
          <a:xfrm rot="5400000">
            <a:off x="-1430330" y="1919218"/>
            <a:ext cx="4991118" cy="4088302"/>
          </a:xfrm>
          <a:prstGeom prst="blockArc">
            <a:avLst>
              <a:gd name="adj1" fmla="val 11301698"/>
              <a:gd name="adj2" fmla="val 21084173"/>
              <a:gd name="adj3" fmla="val 5127"/>
            </a:avLst>
          </a:prstGeom>
          <a:solidFill>
            <a:schemeClr val="bg1">
              <a:lumMod val="65000"/>
            </a:schemeClr>
          </a:solidFill>
          <a:ln w="25400" cap="flat" cmpd="sng" algn="ctr">
            <a:noFill/>
            <a:prstDash val="solid"/>
          </a:ln>
          <a:effectLst/>
        </p:spPr>
        <p:txBody>
          <a:bodyPr rtlCol="0" anchor="ctr"/>
          <a:lstStyle/>
          <a:p>
            <a:pPr algn="ctr" fontAlgn="auto">
              <a:spcBef>
                <a:spcPts val="0"/>
              </a:spcBef>
              <a:spcAft>
                <a:spcPts val="0"/>
              </a:spcAft>
            </a:pPr>
            <a:endParaRPr lang="en-US" kern="0" dirty="0">
              <a:solidFill>
                <a:prstClr val="black"/>
              </a:solidFill>
              <a:latin typeface="+mj-lt"/>
              <a:cs typeface="+mn-cs"/>
            </a:endParaRPr>
          </a:p>
        </p:txBody>
      </p:sp>
      <p:sp>
        <p:nvSpPr>
          <p:cNvPr id="2" name="Title 1">
            <a:extLst>
              <a:ext uri="{FF2B5EF4-FFF2-40B4-BE49-F238E27FC236}">
                <a16:creationId xmlns:a16="http://schemas.microsoft.com/office/drawing/2014/main" id="{9ABBC6F8-3E7F-40AD-90A9-3EE14B34B0EB}"/>
              </a:ext>
            </a:extLst>
          </p:cNvPr>
          <p:cNvSpPr>
            <a:spLocks noGrp="1"/>
          </p:cNvSpPr>
          <p:nvPr>
            <p:ph type="title"/>
          </p:nvPr>
        </p:nvSpPr>
        <p:spPr/>
        <p:txBody>
          <a:bodyPr/>
          <a:lstStyle/>
          <a:p>
            <a:pPr>
              <a:lnSpc>
                <a:spcPct val="90000"/>
              </a:lnSpc>
            </a:pPr>
            <a:r>
              <a:rPr lang="en-US" sz="2800" b="1" dirty="0">
                <a:solidFill>
                  <a:srgbClr val="C00000"/>
                </a:solidFill>
                <a:latin typeface="+mn-lt"/>
                <a:ea typeface="+mj-ea"/>
                <a:cs typeface="+mj-cs"/>
              </a:rPr>
              <a:t>Data Preparation &amp; Feature Engineering</a:t>
            </a:r>
          </a:p>
        </p:txBody>
      </p:sp>
      <p:sp>
        <p:nvSpPr>
          <p:cNvPr id="27" name="Oval 26">
            <a:extLst>
              <a:ext uri="{FF2B5EF4-FFF2-40B4-BE49-F238E27FC236}">
                <a16:creationId xmlns:a16="http://schemas.microsoft.com/office/drawing/2014/main" id="{B19D8287-3136-4917-A98A-D79C240D9281}"/>
              </a:ext>
            </a:extLst>
          </p:cNvPr>
          <p:cNvSpPr>
            <a:spLocks noChangeAspect="1"/>
          </p:cNvSpPr>
          <p:nvPr/>
        </p:nvSpPr>
        <p:spPr>
          <a:xfrm>
            <a:off x="1907969" y="1737136"/>
            <a:ext cx="640080" cy="640080"/>
          </a:xfrm>
          <a:prstGeom prst="ellipse">
            <a:avLst/>
          </a:prstGeom>
          <a:solidFill>
            <a:schemeClr val="bg1">
              <a:lumMod val="65000"/>
            </a:schemeClr>
          </a:solidFill>
          <a:ln w="25400" cap="flat" cmpd="sng" algn="ctr">
            <a:noFill/>
            <a:prstDash val="solid"/>
          </a:ln>
          <a:effectLst/>
        </p:spPr>
        <p:txBody>
          <a:bodyPr rtlCol="0" anchor="ctr"/>
          <a:lstStyle/>
          <a:p>
            <a:pPr algn="ctr" fontAlgn="auto">
              <a:spcBef>
                <a:spcPts val="0"/>
              </a:spcBef>
              <a:spcAft>
                <a:spcPts val="0"/>
              </a:spcAft>
            </a:pPr>
            <a:endParaRPr lang="en-US" kern="0" dirty="0">
              <a:latin typeface="+mj-lt"/>
              <a:cs typeface="+mn-cs"/>
            </a:endParaRPr>
          </a:p>
        </p:txBody>
      </p:sp>
      <p:sp>
        <p:nvSpPr>
          <p:cNvPr id="28" name="Oval 27">
            <a:extLst>
              <a:ext uri="{FF2B5EF4-FFF2-40B4-BE49-F238E27FC236}">
                <a16:creationId xmlns:a16="http://schemas.microsoft.com/office/drawing/2014/main" id="{9C53016C-8C7F-4BD1-BA97-7A7B61A3EDA9}"/>
              </a:ext>
            </a:extLst>
          </p:cNvPr>
          <p:cNvSpPr/>
          <p:nvPr/>
        </p:nvSpPr>
        <p:spPr>
          <a:xfrm>
            <a:off x="1999409" y="1828576"/>
            <a:ext cx="457200" cy="457200"/>
          </a:xfrm>
          <a:prstGeom prst="ellipse">
            <a:avLst/>
          </a:prstGeom>
          <a:solidFill>
            <a:schemeClr val="tx1"/>
          </a:solidFill>
          <a:ln w="25400" cap="flat" cmpd="sng" algn="ctr">
            <a:noFill/>
            <a:prstDash val="solid"/>
          </a:ln>
          <a:effectLst/>
        </p:spPr>
        <p:txBody>
          <a:bodyPr rtlCol="0" anchor="ctr"/>
          <a:lstStyle/>
          <a:p>
            <a:pPr algn="ctr" fontAlgn="auto">
              <a:spcBef>
                <a:spcPts val="0"/>
              </a:spcBef>
              <a:spcAft>
                <a:spcPts val="0"/>
              </a:spcAft>
            </a:pPr>
            <a:endParaRPr lang="en-US" kern="0" dirty="0">
              <a:latin typeface="+mj-lt"/>
              <a:cs typeface="+mn-cs"/>
            </a:endParaRPr>
          </a:p>
        </p:txBody>
      </p:sp>
      <p:sp>
        <p:nvSpPr>
          <p:cNvPr id="32" name="Rectangle 31">
            <a:extLst>
              <a:ext uri="{FF2B5EF4-FFF2-40B4-BE49-F238E27FC236}">
                <a16:creationId xmlns:a16="http://schemas.microsoft.com/office/drawing/2014/main" id="{BDA6CA7E-CCB6-435A-B90B-48A29F011F3D}"/>
              </a:ext>
            </a:extLst>
          </p:cNvPr>
          <p:cNvSpPr/>
          <p:nvPr/>
        </p:nvSpPr>
        <p:spPr>
          <a:xfrm>
            <a:off x="3398425" y="1383523"/>
            <a:ext cx="7539450" cy="1148532"/>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33" name="TextBox 32">
            <a:extLst>
              <a:ext uri="{FF2B5EF4-FFF2-40B4-BE49-F238E27FC236}">
                <a16:creationId xmlns:a16="http://schemas.microsoft.com/office/drawing/2014/main" id="{39FDB5BA-B903-43F6-8DA5-20AFEBB86732}"/>
              </a:ext>
            </a:extLst>
          </p:cNvPr>
          <p:cNvSpPr txBox="1"/>
          <p:nvPr/>
        </p:nvSpPr>
        <p:spPr>
          <a:xfrm>
            <a:off x="3597525" y="1398324"/>
            <a:ext cx="7258079" cy="1354217"/>
          </a:xfrm>
          <a:prstGeom prst="rect">
            <a:avLst/>
          </a:prstGeom>
          <a:noFill/>
        </p:spPr>
        <p:txBody>
          <a:bodyPr wrap="square" lIns="0" rtlCol="0">
            <a:spAutoFit/>
          </a:bodyPr>
          <a:lstStyle/>
          <a:p>
            <a:pPr lvl="0" fontAlgn="auto">
              <a:spcBef>
                <a:spcPts val="0"/>
              </a:spcBef>
              <a:spcAft>
                <a:spcPts val="0"/>
              </a:spcAft>
              <a:defRPr/>
            </a:pPr>
            <a:r>
              <a:rPr lang="en-GB" sz="1600" b="1" dirty="0">
                <a:latin typeface="+mj-lt"/>
              </a:rPr>
              <a:t>Lag Features</a:t>
            </a:r>
          </a:p>
          <a:p>
            <a:pPr marL="171450" indent="-171450" fontAlgn="auto">
              <a:spcBef>
                <a:spcPts val="0"/>
              </a:spcBef>
              <a:spcAft>
                <a:spcPts val="0"/>
              </a:spcAft>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Lag features were created by considering previous days’ closing prices (Last 10 days closing prices considered)</a:t>
            </a:r>
          </a:p>
          <a:p>
            <a:pPr marL="171450" indent="-171450">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Absolute prices were then converted to percentage changes</a:t>
            </a:r>
          </a:p>
          <a:p>
            <a:pPr marL="171450" indent="-171450" fontAlgn="auto">
              <a:spcBef>
                <a:spcPts val="0"/>
              </a:spcBef>
              <a:spcAft>
                <a:spcPts val="0"/>
              </a:spcAft>
              <a:buFont typeface="Arial" panose="020B0604020202020204" pitchFamily="34" charset="0"/>
              <a:buChar char="•"/>
              <a:defRPr/>
            </a:pPr>
            <a:endParaRPr lang="en-GB" sz="1600" dirty="0">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26545FB8-4C87-4100-A47D-D85A235ACB90}"/>
              </a:ext>
            </a:extLst>
          </p:cNvPr>
          <p:cNvSpPr>
            <a:spLocks noChangeAspect="1"/>
          </p:cNvSpPr>
          <p:nvPr/>
        </p:nvSpPr>
        <p:spPr>
          <a:xfrm>
            <a:off x="2585141" y="2952279"/>
            <a:ext cx="640080" cy="640080"/>
          </a:xfrm>
          <a:prstGeom prst="ellipse">
            <a:avLst/>
          </a:prstGeom>
          <a:solidFill>
            <a:schemeClr val="bg1">
              <a:lumMod val="65000"/>
            </a:schemeClr>
          </a:solidFill>
          <a:ln w="25400" cap="flat" cmpd="sng" algn="ctr">
            <a:noFill/>
            <a:prstDash val="solid"/>
          </a:ln>
          <a:effectLst/>
        </p:spPr>
        <p:txBody>
          <a:bodyPr rtlCol="0" anchor="ctr"/>
          <a:lstStyle/>
          <a:p>
            <a:pPr algn="ctr" fontAlgn="auto">
              <a:spcBef>
                <a:spcPts val="0"/>
              </a:spcBef>
              <a:spcAft>
                <a:spcPts val="0"/>
              </a:spcAft>
            </a:pPr>
            <a:endParaRPr lang="en-US" kern="0" dirty="0">
              <a:latin typeface="+mj-lt"/>
              <a:cs typeface="+mn-cs"/>
            </a:endParaRPr>
          </a:p>
        </p:txBody>
      </p:sp>
      <p:sp>
        <p:nvSpPr>
          <p:cNvPr id="35" name="Oval 34">
            <a:extLst>
              <a:ext uri="{FF2B5EF4-FFF2-40B4-BE49-F238E27FC236}">
                <a16:creationId xmlns:a16="http://schemas.microsoft.com/office/drawing/2014/main" id="{9EDB5BDC-A953-45C6-ACE9-3588C9534352}"/>
              </a:ext>
            </a:extLst>
          </p:cNvPr>
          <p:cNvSpPr/>
          <p:nvPr/>
        </p:nvSpPr>
        <p:spPr>
          <a:xfrm>
            <a:off x="2676581" y="3043719"/>
            <a:ext cx="457200" cy="457200"/>
          </a:xfrm>
          <a:prstGeom prst="ellipse">
            <a:avLst/>
          </a:prstGeom>
          <a:solidFill>
            <a:schemeClr val="tx1"/>
          </a:solidFill>
          <a:ln w="25400" cap="flat" cmpd="sng" algn="ctr">
            <a:noFill/>
            <a:prstDash val="solid"/>
          </a:ln>
          <a:effectLst/>
        </p:spPr>
        <p:txBody>
          <a:bodyPr rtlCol="0" anchor="ctr"/>
          <a:lstStyle/>
          <a:p>
            <a:pPr algn="ctr" fontAlgn="auto">
              <a:spcBef>
                <a:spcPts val="0"/>
              </a:spcBef>
              <a:spcAft>
                <a:spcPts val="0"/>
              </a:spcAft>
            </a:pPr>
            <a:endParaRPr lang="en-US" kern="0" dirty="0">
              <a:latin typeface="+mj-lt"/>
              <a:cs typeface="+mn-cs"/>
            </a:endParaRPr>
          </a:p>
        </p:txBody>
      </p:sp>
      <p:sp>
        <p:nvSpPr>
          <p:cNvPr id="36" name="Oval 35">
            <a:extLst>
              <a:ext uri="{FF2B5EF4-FFF2-40B4-BE49-F238E27FC236}">
                <a16:creationId xmlns:a16="http://schemas.microsoft.com/office/drawing/2014/main" id="{E45D84D6-1FEC-4294-B353-9EAF46A60625}"/>
              </a:ext>
            </a:extLst>
          </p:cNvPr>
          <p:cNvSpPr>
            <a:spLocks noChangeAspect="1"/>
          </p:cNvSpPr>
          <p:nvPr/>
        </p:nvSpPr>
        <p:spPr>
          <a:xfrm>
            <a:off x="2594895" y="4232460"/>
            <a:ext cx="640080" cy="640080"/>
          </a:xfrm>
          <a:prstGeom prst="ellipse">
            <a:avLst/>
          </a:prstGeom>
          <a:solidFill>
            <a:schemeClr val="bg1">
              <a:lumMod val="65000"/>
            </a:schemeClr>
          </a:solidFill>
          <a:ln w="25400" cap="flat" cmpd="sng" algn="ctr">
            <a:noFill/>
            <a:prstDash val="solid"/>
          </a:ln>
          <a:effectLst/>
        </p:spPr>
        <p:txBody>
          <a:bodyPr rtlCol="0" anchor="ctr"/>
          <a:lstStyle/>
          <a:p>
            <a:pPr algn="ctr" fontAlgn="auto">
              <a:spcBef>
                <a:spcPts val="0"/>
              </a:spcBef>
              <a:spcAft>
                <a:spcPts val="0"/>
              </a:spcAft>
            </a:pPr>
            <a:endParaRPr lang="en-US" kern="0" dirty="0">
              <a:latin typeface="+mj-lt"/>
              <a:cs typeface="+mn-cs"/>
            </a:endParaRPr>
          </a:p>
        </p:txBody>
      </p:sp>
      <p:sp>
        <p:nvSpPr>
          <p:cNvPr id="37" name="Oval 36">
            <a:extLst>
              <a:ext uri="{FF2B5EF4-FFF2-40B4-BE49-F238E27FC236}">
                <a16:creationId xmlns:a16="http://schemas.microsoft.com/office/drawing/2014/main" id="{A06420AE-E30C-45B7-A487-B3D270714042}"/>
              </a:ext>
            </a:extLst>
          </p:cNvPr>
          <p:cNvSpPr/>
          <p:nvPr/>
        </p:nvSpPr>
        <p:spPr>
          <a:xfrm>
            <a:off x="2686335" y="4323900"/>
            <a:ext cx="457200" cy="457200"/>
          </a:xfrm>
          <a:prstGeom prst="ellipse">
            <a:avLst/>
          </a:prstGeom>
          <a:solidFill>
            <a:schemeClr val="tx1"/>
          </a:solidFill>
          <a:ln w="25400" cap="flat" cmpd="sng" algn="ctr">
            <a:noFill/>
            <a:prstDash val="solid"/>
          </a:ln>
          <a:effectLst/>
        </p:spPr>
        <p:txBody>
          <a:bodyPr rtlCol="0" anchor="ctr"/>
          <a:lstStyle/>
          <a:p>
            <a:pPr algn="ctr" fontAlgn="auto">
              <a:spcBef>
                <a:spcPts val="0"/>
              </a:spcBef>
              <a:spcAft>
                <a:spcPts val="0"/>
              </a:spcAft>
            </a:pPr>
            <a:endParaRPr lang="en-US" kern="0" dirty="0">
              <a:latin typeface="+mj-lt"/>
              <a:cs typeface="+mn-cs"/>
            </a:endParaRPr>
          </a:p>
        </p:txBody>
      </p:sp>
      <p:sp>
        <p:nvSpPr>
          <p:cNvPr id="38" name="Oval 37">
            <a:extLst>
              <a:ext uri="{FF2B5EF4-FFF2-40B4-BE49-F238E27FC236}">
                <a16:creationId xmlns:a16="http://schemas.microsoft.com/office/drawing/2014/main" id="{44E219CF-BE53-4EA7-94FC-D85F6649C76F}"/>
              </a:ext>
            </a:extLst>
          </p:cNvPr>
          <p:cNvSpPr>
            <a:spLocks noChangeAspect="1"/>
          </p:cNvSpPr>
          <p:nvPr/>
        </p:nvSpPr>
        <p:spPr>
          <a:xfrm>
            <a:off x="1999409" y="5490181"/>
            <a:ext cx="640080" cy="640080"/>
          </a:xfrm>
          <a:prstGeom prst="ellipse">
            <a:avLst/>
          </a:prstGeom>
          <a:solidFill>
            <a:schemeClr val="bg1">
              <a:lumMod val="65000"/>
            </a:schemeClr>
          </a:solidFill>
          <a:ln w="25400" cap="flat" cmpd="sng" algn="ctr">
            <a:noFill/>
            <a:prstDash val="solid"/>
          </a:ln>
          <a:effectLst/>
        </p:spPr>
        <p:txBody>
          <a:bodyPr rtlCol="0" anchor="ctr"/>
          <a:lstStyle/>
          <a:p>
            <a:pPr algn="ctr" fontAlgn="auto">
              <a:spcBef>
                <a:spcPts val="0"/>
              </a:spcBef>
              <a:spcAft>
                <a:spcPts val="0"/>
              </a:spcAft>
            </a:pPr>
            <a:endParaRPr lang="en-US" kern="0" dirty="0">
              <a:latin typeface="+mj-lt"/>
              <a:cs typeface="+mn-cs"/>
            </a:endParaRPr>
          </a:p>
        </p:txBody>
      </p:sp>
      <p:sp>
        <p:nvSpPr>
          <p:cNvPr id="39" name="Oval 38">
            <a:extLst>
              <a:ext uri="{FF2B5EF4-FFF2-40B4-BE49-F238E27FC236}">
                <a16:creationId xmlns:a16="http://schemas.microsoft.com/office/drawing/2014/main" id="{4ACD10FF-5E5D-481D-AE9A-5482221FE968}"/>
              </a:ext>
            </a:extLst>
          </p:cNvPr>
          <p:cNvSpPr/>
          <p:nvPr/>
        </p:nvSpPr>
        <p:spPr>
          <a:xfrm>
            <a:off x="2090849" y="5581621"/>
            <a:ext cx="457200" cy="457200"/>
          </a:xfrm>
          <a:prstGeom prst="ellipse">
            <a:avLst/>
          </a:prstGeom>
          <a:solidFill>
            <a:schemeClr val="tx1"/>
          </a:solidFill>
          <a:ln w="25400" cap="flat" cmpd="sng" algn="ctr">
            <a:noFill/>
            <a:prstDash val="solid"/>
          </a:ln>
          <a:effectLst/>
        </p:spPr>
        <p:txBody>
          <a:bodyPr rtlCol="0" anchor="ctr"/>
          <a:lstStyle/>
          <a:p>
            <a:pPr algn="ctr" fontAlgn="auto">
              <a:spcBef>
                <a:spcPts val="0"/>
              </a:spcBef>
              <a:spcAft>
                <a:spcPts val="0"/>
              </a:spcAft>
            </a:pPr>
            <a:endParaRPr lang="en-US" kern="0" dirty="0">
              <a:latin typeface="+mj-lt"/>
              <a:cs typeface="+mn-cs"/>
            </a:endParaRPr>
          </a:p>
        </p:txBody>
      </p:sp>
      <p:sp>
        <p:nvSpPr>
          <p:cNvPr id="41" name="Rectangle 40">
            <a:extLst>
              <a:ext uri="{FF2B5EF4-FFF2-40B4-BE49-F238E27FC236}">
                <a16:creationId xmlns:a16="http://schemas.microsoft.com/office/drawing/2014/main" id="{4505A587-D846-4B98-AF9A-53F4E44CD0A6}"/>
              </a:ext>
            </a:extLst>
          </p:cNvPr>
          <p:cNvSpPr/>
          <p:nvPr/>
        </p:nvSpPr>
        <p:spPr>
          <a:xfrm>
            <a:off x="3398425" y="2683452"/>
            <a:ext cx="7539450" cy="1358461"/>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42" name="TextBox 41">
            <a:extLst>
              <a:ext uri="{FF2B5EF4-FFF2-40B4-BE49-F238E27FC236}">
                <a16:creationId xmlns:a16="http://schemas.microsoft.com/office/drawing/2014/main" id="{C0E86A34-9651-457B-AB6E-8FD23D478932}"/>
              </a:ext>
            </a:extLst>
          </p:cNvPr>
          <p:cNvSpPr txBox="1"/>
          <p:nvPr/>
        </p:nvSpPr>
        <p:spPr>
          <a:xfrm>
            <a:off x="3598904" y="2683452"/>
            <a:ext cx="7258079" cy="1569660"/>
          </a:xfrm>
          <a:prstGeom prst="rect">
            <a:avLst/>
          </a:prstGeom>
          <a:noFill/>
        </p:spPr>
        <p:txBody>
          <a:bodyPr wrap="square" lIns="0" rtlCol="0">
            <a:spAutoFit/>
          </a:bodyPr>
          <a:lstStyle/>
          <a:p>
            <a:pPr lvl="0" fontAlgn="auto">
              <a:spcBef>
                <a:spcPts val="0"/>
              </a:spcBef>
              <a:spcAft>
                <a:spcPts val="0"/>
              </a:spcAft>
              <a:defRPr/>
            </a:pPr>
            <a:r>
              <a:rPr lang="en-GB" sz="1600" b="1" dirty="0">
                <a:latin typeface="+mj-lt"/>
              </a:rPr>
              <a:t>Technical Indicators as Features</a:t>
            </a:r>
          </a:p>
          <a:p>
            <a:pPr marL="171450" indent="-171450" fontAlgn="auto">
              <a:spcBef>
                <a:spcPts val="0"/>
              </a:spcBef>
              <a:spcAft>
                <a:spcPts val="0"/>
              </a:spcAft>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Instead of only considering lag prices as features, key Technical indicators were also computed and fed in as additional set of features</a:t>
            </a:r>
          </a:p>
          <a:p>
            <a:pPr marL="171450" indent="-171450" fontAlgn="auto">
              <a:spcBef>
                <a:spcPts val="0"/>
              </a:spcBef>
              <a:spcAft>
                <a:spcPts val="0"/>
              </a:spcAft>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Multiple different Technical Indicators considered as features such as Relative Strength Index, William’s R, MACD </a:t>
            </a:r>
            <a:r>
              <a:rPr lang="en-US" sz="1600" dirty="0" err="1">
                <a:latin typeface="Calibri" panose="020F0502020204030204" pitchFamily="34" charset="0"/>
                <a:cs typeface="Calibri" panose="020F0502020204030204" pitchFamily="34" charset="0"/>
              </a:rPr>
              <a:t>etc</a:t>
            </a:r>
            <a:endParaRPr lang="en-US" sz="1600" dirty="0">
              <a:latin typeface="Calibri" panose="020F0502020204030204" pitchFamily="34" charset="0"/>
              <a:cs typeface="Calibri" panose="020F0502020204030204" pitchFamily="34" charset="0"/>
            </a:endParaRPr>
          </a:p>
          <a:p>
            <a:pPr marL="171450" indent="-171450" fontAlgn="auto">
              <a:spcBef>
                <a:spcPts val="0"/>
              </a:spcBef>
              <a:spcAft>
                <a:spcPts val="0"/>
              </a:spcAft>
              <a:buFont typeface="Arial" panose="020B0604020202020204" pitchFamily="34" charset="0"/>
              <a:buChar char="•"/>
              <a:defRPr/>
            </a:pPr>
            <a:endParaRPr lang="en-GB" sz="1600" dirty="0">
              <a:latin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AF8C5A9A-E76D-47F8-BAAA-24C83B4F34AE}"/>
              </a:ext>
            </a:extLst>
          </p:cNvPr>
          <p:cNvSpPr/>
          <p:nvPr/>
        </p:nvSpPr>
        <p:spPr>
          <a:xfrm>
            <a:off x="3389979" y="4193310"/>
            <a:ext cx="7539450" cy="1160568"/>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44" name="TextBox 43">
            <a:extLst>
              <a:ext uri="{FF2B5EF4-FFF2-40B4-BE49-F238E27FC236}">
                <a16:creationId xmlns:a16="http://schemas.microsoft.com/office/drawing/2014/main" id="{55077D82-19DC-45BA-A2C5-6D7ED3B4EC3A}"/>
              </a:ext>
            </a:extLst>
          </p:cNvPr>
          <p:cNvSpPr txBox="1"/>
          <p:nvPr/>
        </p:nvSpPr>
        <p:spPr>
          <a:xfrm>
            <a:off x="3605970" y="4253112"/>
            <a:ext cx="7258079" cy="1323439"/>
          </a:xfrm>
          <a:prstGeom prst="rect">
            <a:avLst/>
          </a:prstGeom>
          <a:noFill/>
        </p:spPr>
        <p:txBody>
          <a:bodyPr wrap="square" lIns="0" rtlCol="0">
            <a:spAutoFit/>
          </a:bodyPr>
          <a:lstStyle/>
          <a:p>
            <a:pPr lvl="0" fontAlgn="auto">
              <a:spcBef>
                <a:spcPts val="0"/>
              </a:spcBef>
              <a:spcAft>
                <a:spcPts val="0"/>
              </a:spcAft>
              <a:defRPr/>
            </a:pPr>
            <a:r>
              <a:rPr lang="en-GB" sz="1600" b="1" dirty="0">
                <a:latin typeface="+mj-lt"/>
              </a:rPr>
              <a:t>Sentiment Scores as Feature</a:t>
            </a:r>
          </a:p>
          <a:p>
            <a:pPr marL="171450" indent="-171450" fontAlgn="auto">
              <a:spcBef>
                <a:spcPts val="0"/>
              </a:spcBef>
              <a:spcAft>
                <a:spcPts val="0"/>
              </a:spcAft>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Sentiment mining model trained on a publicly available labeled data set</a:t>
            </a:r>
          </a:p>
          <a:p>
            <a:pPr marL="171450" indent="-171450" fontAlgn="auto">
              <a:spcBef>
                <a:spcPts val="0"/>
              </a:spcBef>
              <a:spcAft>
                <a:spcPts val="0"/>
              </a:spcAft>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Model used to score news articles on their sentiment. Only news articles mentioning the Company name considered for analysis</a:t>
            </a:r>
          </a:p>
          <a:p>
            <a:pPr marL="171450" indent="-171450" fontAlgn="auto">
              <a:spcBef>
                <a:spcPts val="0"/>
              </a:spcBef>
              <a:spcAft>
                <a:spcPts val="0"/>
              </a:spcAft>
              <a:buFont typeface="Arial" panose="020B0604020202020204" pitchFamily="34" charset="0"/>
              <a:buChar char="•"/>
              <a:defRPr/>
            </a:pPr>
            <a:endParaRPr lang="en-GB" sz="1600" dirty="0">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E87A842E-23DE-4349-9A59-C9BB0D1C1F8F}"/>
              </a:ext>
            </a:extLst>
          </p:cNvPr>
          <p:cNvSpPr/>
          <p:nvPr/>
        </p:nvSpPr>
        <p:spPr>
          <a:xfrm>
            <a:off x="3389979" y="5469210"/>
            <a:ext cx="7539450" cy="1160568"/>
          </a:xfrm>
          <a:prstGeom prst="rect">
            <a:avLst/>
          </a:prstGeom>
          <a:ln w="22225">
            <a:solidFill>
              <a:schemeClr val="tx1"/>
            </a:solidFill>
            <a:prstDash val="sysDot"/>
          </a:ln>
        </p:spPr>
        <p:style>
          <a:lnRef idx="2">
            <a:schemeClr val="accent5"/>
          </a:lnRef>
          <a:fillRef idx="1">
            <a:schemeClr val="lt1"/>
          </a:fillRef>
          <a:effectRef idx="0">
            <a:schemeClr val="accent5"/>
          </a:effectRef>
          <a:fontRef idx="minor">
            <a:schemeClr val="dk1"/>
          </a:fontRef>
        </p:style>
        <p:txBody>
          <a:bodyPr lIns="144000" rtlCol="0" anchor="ctr"/>
          <a:lstStyle/>
          <a:p>
            <a:pPr fontAlgn="auto">
              <a:spcBef>
                <a:spcPts val="0"/>
              </a:spcBef>
              <a:spcAft>
                <a:spcPts val="0"/>
              </a:spcAft>
            </a:pPr>
            <a:endParaRPr lang="en-GB" sz="1200" b="1" kern="0" dirty="0">
              <a:latin typeface="+mj-lt"/>
              <a:cs typeface="Arial" charset="0"/>
            </a:endParaRPr>
          </a:p>
        </p:txBody>
      </p:sp>
      <p:sp>
        <p:nvSpPr>
          <p:cNvPr id="46" name="TextBox 45">
            <a:extLst>
              <a:ext uri="{FF2B5EF4-FFF2-40B4-BE49-F238E27FC236}">
                <a16:creationId xmlns:a16="http://schemas.microsoft.com/office/drawing/2014/main" id="{3928A2BB-A44E-46A3-A110-B01E902D9E24}"/>
              </a:ext>
            </a:extLst>
          </p:cNvPr>
          <p:cNvSpPr txBox="1"/>
          <p:nvPr/>
        </p:nvSpPr>
        <p:spPr>
          <a:xfrm>
            <a:off x="3597524" y="5505275"/>
            <a:ext cx="7258079" cy="830997"/>
          </a:xfrm>
          <a:prstGeom prst="rect">
            <a:avLst/>
          </a:prstGeom>
          <a:noFill/>
        </p:spPr>
        <p:txBody>
          <a:bodyPr wrap="square" lIns="0" rtlCol="0">
            <a:spAutoFit/>
          </a:bodyPr>
          <a:lstStyle/>
          <a:p>
            <a:pPr lvl="0" fontAlgn="auto">
              <a:spcBef>
                <a:spcPts val="0"/>
              </a:spcBef>
              <a:spcAft>
                <a:spcPts val="0"/>
              </a:spcAft>
              <a:defRPr/>
            </a:pPr>
            <a:r>
              <a:rPr lang="en-GB" sz="1600" b="1" dirty="0">
                <a:latin typeface="+mj-lt"/>
              </a:rPr>
              <a:t>Target Variable Creation</a:t>
            </a:r>
          </a:p>
          <a:p>
            <a:pPr marL="171450" indent="-171450" fontAlgn="auto">
              <a:spcBef>
                <a:spcPts val="0"/>
              </a:spcBef>
              <a:spcAft>
                <a:spcPts val="0"/>
              </a:spcAft>
              <a:buFont typeface="Arial" panose="020B0604020202020204" pitchFamily="34" charset="0"/>
              <a:buChar char="•"/>
              <a:defRPr/>
            </a:pPr>
            <a:r>
              <a:rPr lang="en-US" sz="1600" dirty="0">
                <a:latin typeface="Calibri" panose="020F0502020204030204" pitchFamily="34" charset="0"/>
                <a:cs typeface="Calibri" panose="020F0502020204030204" pitchFamily="34" charset="0"/>
              </a:rPr>
              <a:t>Target variable is defined as the direction of the price movement between next day and prior day closing price (</a:t>
            </a:r>
            <a:r>
              <a:rPr lang="en-US" sz="1600" dirty="0" err="1">
                <a:latin typeface="Calibri" panose="020F0502020204030204" pitchFamily="34" charset="0"/>
                <a:cs typeface="Calibri" panose="020F0502020204030204" pitchFamily="34" charset="0"/>
              </a:rPr>
              <a:t>i.e</a:t>
            </a:r>
            <a:r>
              <a:rPr lang="en-US" sz="1600" dirty="0">
                <a:latin typeface="Calibri" panose="020F0502020204030204" pitchFamily="34" charset="0"/>
                <a:cs typeface="Calibri" panose="020F0502020204030204" pitchFamily="34" charset="0"/>
              </a:rPr>
              <a:t> “1” if price goes up else 0)</a:t>
            </a:r>
            <a:endParaRPr lang="en-GB" sz="1600" dirty="0">
              <a:latin typeface="Calibri" panose="020F0502020204030204" pitchFamily="34" charset="0"/>
              <a:cs typeface="Calibri" panose="020F0502020204030204" pitchFamily="34" charset="0"/>
            </a:endParaRPr>
          </a:p>
        </p:txBody>
      </p:sp>
      <p:pic>
        <p:nvPicPr>
          <p:cNvPr id="7170" name="Picture 2" descr="Image result for approach icon">
            <a:extLst>
              <a:ext uri="{FF2B5EF4-FFF2-40B4-BE49-F238E27FC236}">
                <a16:creationId xmlns:a16="http://schemas.microsoft.com/office/drawing/2014/main" id="{2930E45A-37E7-406F-B3B4-81698C9129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201" y="3234641"/>
            <a:ext cx="1548369" cy="16119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4B53C9-CABE-4215-B317-56793B826F0A}"/>
              </a:ext>
            </a:extLst>
          </p:cNvPr>
          <p:cNvSpPr txBox="1"/>
          <p:nvPr/>
        </p:nvSpPr>
        <p:spPr>
          <a:xfrm>
            <a:off x="929037" y="2525077"/>
            <a:ext cx="1374661" cy="523220"/>
          </a:xfrm>
          <a:prstGeom prst="rect">
            <a:avLst/>
          </a:prstGeom>
          <a:noFill/>
        </p:spPr>
        <p:txBody>
          <a:bodyPr wrap="square" rtlCol="0">
            <a:spAutoFit/>
          </a:bodyPr>
          <a:lstStyle/>
          <a:p>
            <a:r>
              <a:rPr lang="en-US" sz="1400" b="1" dirty="0"/>
              <a:t>Step-by-Step Approach</a:t>
            </a:r>
          </a:p>
        </p:txBody>
      </p:sp>
    </p:spTree>
    <p:extLst>
      <p:ext uri="{BB962C8B-B14F-4D97-AF65-F5344CB8AC3E}">
        <p14:creationId xmlns:p14="http://schemas.microsoft.com/office/powerpoint/2010/main" val="2664574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C6F8-3E7F-40AD-90A9-3EE14B34B0EB}"/>
              </a:ext>
            </a:extLst>
          </p:cNvPr>
          <p:cNvSpPr>
            <a:spLocks noGrp="1"/>
          </p:cNvSpPr>
          <p:nvPr>
            <p:ph type="title"/>
          </p:nvPr>
        </p:nvSpPr>
        <p:spPr>
          <a:xfrm>
            <a:off x="625464" y="-190313"/>
            <a:ext cx="10941073" cy="1095121"/>
          </a:xfrm>
        </p:spPr>
        <p:txBody>
          <a:bodyPr/>
          <a:lstStyle/>
          <a:p>
            <a:pPr>
              <a:lnSpc>
                <a:spcPct val="90000"/>
              </a:lnSpc>
            </a:pPr>
            <a:r>
              <a:rPr lang="en-US" sz="2800" b="1" dirty="0">
                <a:solidFill>
                  <a:srgbClr val="C00000"/>
                </a:solidFill>
                <a:latin typeface="+mn-lt"/>
                <a:ea typeface="+mj-ea"/>
                <a:cs typeface="+mj-cs"/>
              </a:rPr>
              <a:t>Exploratory Data Analysis</a:t>
            </a:r>
          </a:p>
        </p:txBody>
      </p:sp>
      <p:pic>
        <p:nvPicPr>
          <p:cNvPr id="21" name="Picture 2">
            <a:extLst>
              <a:ext uri="{FF2B5EF4-FFF2-40B4-BE49-F238E27FC236}">
                <a16:creationId xmlns:a16="http://schemas.microsoft.com/office/drawing/2014/main" id="{8AA6D919-F97D-49FF-85EF-FE1BC3707806}"/>
              </a:ext>
            </a:extLst>
          </p:cNvPr>
          <p:cNvPicPr>
            <a:picLocks noChangeAspect="1"/>
          </p:cNvPicPr>
          <p:nvPr/>
        </p:nvPicPr>
        <p:blipFill>
          <a:blip r:embed="rId2" cstate="print"/>
          <a:stretch>
            <a:fillRect/>
          </a:stretch>
        </p:blipFill>
        <p:spPr>
          <a:xfrm>
            <a:off x="625464" y="2398642"/>
            <a:ext cx="5029200" cy="2955235"/>
          </a:xfrm>
          <a:prstGeom prst="rect">
            <a:avLst/>
          </a:prstGeom>
        </p:spPr>
      </p:pic>
      <p:pic>
        <p:nvPicPr>
          <p:cNvPr id="22" name="Picture 3">
            <a:extLst>
              <a:ext uri="{FF2B5EF4-FFF2-40B4-BE49-F238E27FC236}">
                <a16:creationId xmlns:a16="http://schemas.microsoft.com/office/drawing/2014/main" id="{BB2381D3-299D-4998-9532-0D439049375A}"/>
              </a:ext>
            </a:extLst>
          </p:cNvPr>
          <p:cNvPicPr>
            <a:picLocks noChangeAspect="1"/>
          </p:cNvPicPr>
          <p:nvPr/>
        </p:nvPicPr>
        <p:blipFill>
          <a:blip r:embed="rId3" cstate="print"/>
          <a:stretch>
            <a:fillRect/>
          </a:stretch>
        </p:blipFill>
        <p:spPr>
          <a:xfrm>
            <a:off x="6111864" y="2398642"/>
            <a:ext cx="5029200" cy="2955235"/>
          </a:xfrm>
          <a:prstGeom prst="rect">
            <a:avLst/>
          </a:prstGeom>
        </p:spPr>
      </p:pic>
      <p:graphicFrame>
        <p:nvGraphicFramePr>
          <p:cNvPr id="23" name="nvGraphicFrame 4">
            <a:extLst>
              <a:ext uri="{FF2B5EF4-FFF2-40B4-BE49-F238E27FC236}">
                <a16:creationId xmlns:a16="http://schemas.microsoft.com/office/drawing/2014/main" id="{5F69E24B-6AFF-4AB9-B349-20129DDA8574}"/>
              </a:ext>
            </a:extLst>
          </p:cNvPr>
          <p:cNvGraphicFramePr>
            <a:graphicFrameLocks noGrp="1"/>
          </p:cNvGraphicFramePr>
          <p:nvPr>
            <p:extLst>
              <p:ext uri="{D42A27DB-BD31-4B8C-83A1-F6EECF244321}">
                <p14:modId xmlns:p14="http://schemas.microsoft.com/office/powerpoint/2010/main" val="1608364292"/>
              </p:ext>
            </p:extLst>
          </p:nvPr>
        </p:nvGraphicFramePr>
        <p:xfrm>
          <a:off x="625464" y="5678556"/>
          <a:ext cx="5029200" cy="56388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0">
                <a:tc>
                  <a:txBody>
                    <a:bodyPr/>
                    <a:lstStyle/>
                    <a:p>
                      <a:pPr marL="50800" marR="50800" indent="0" algn="r">
                        <a:spcBef>
                          <a:spcPts val="100"/>
                        </a:spcBef>
                        <a:spcAft>
                          <a:spcPts val="100"/>
                        </a:spcAft>
                        <a:buNone/>
                      </a:pPr>
                      <a:r>
                        <a:rPr sz="1100" b="1">
                          <a:solidFill>
                            <a:srgbClr val="000000">
                              <a:alpha val="100000"/>
                            </a:srgbClr>
                          </a:solidFill>
                          <a:latin typeface="Times New Roman"/>
                          <a:ea typeface="Times New Roman"/>
                          <a:cs typeface="Times New Roman"/>
                        </a:rPr>
                        <a:t>target_var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25400">
                      <a:solidFill>
                        <a:srgbClr val="000000">
                          <a:alpha val="100000"/>
                        </a:srgbClr>
                      </a:solidFill>
                      <a:prstDash val="solid"/>
                    </a:lnB>
                    <a:solidFill>
                      <a:srgbClr val="FFFFFF">
                        <a:alpha val="0"/>
                      </a:srgbClr>
                    </a:solidFill>
                  </a:tcPr>
                </a:tc>
                <a:tc>
                  <a:txBody>
                    <a:bodyPr/>
                    <a:lstStyle/>
                    <a:p>
                      <a:pPr marL="50800" marR="50800" indent="0" algn="r">
                        <a:spcBef>
                          <a:spcPts val="100"/>
                        </a:spcBef>
                        <a:spcAft>
                          <a:spcPts val="100"/>
                        </a:spcAft>
                        <a:buNone/>
                      </a:pPr>
                      <a:r>
                        <a:rPr sz="1100" b="1">
                          <a:solidFill>
                            <a:srgbClr val="000000">
                              <a:alpha val="100000"/>
                            </a:srgbClr>
                          </a:solidFill>
                          <a:latin typeface="Times New Roman"/>
                          <a:ea typeface="Times New Roman"/>
                          <a:cs typeface="Times New Roman"/>
                        </a:rPr>
                        <a:t>mean - macd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25400">
                      <a:solidFill>
                        <a:srgbClr val="000000">
                          <a:alpha val="100000"/>
                        </a:srgbClr>
                      </a:solidFill>
                      <a:prstDash val="solid"/>
                    </a:lnB>
                    <a:solidFill>
                      <a:srgbClr val="FFFFFF">
                        <a:alpha val="0"/>
                      </a:srgbClr>
                    </a:solidFill>
                  </a:tcPr>
                </a:tc>
                <a:tc>
                  <a:txBody>
                    <a:bodyPr/>
                    <a:lstStyle/>
                    <a:p>
                      <a:pPr marL="50800" marR="50800" indent="0" algn="r">
                        <a:spcBef>
                          <a:spcPts val="100"/>
                        </a:spcBef>
                        <a:spcAft>
                          <a:spcPts val="100"/>
                        </a:spcAft>
                        <a:buNone/>
                      </a:pPr>
                      <a:r>
                        <a:rPr sz="1100" b="1">
                          <a:solidFill>
                            <a:srgbClr val="000000">
                              <a:alpha val="100000"/>
                            </a:srgbClr>
                          </a:solidFill>
                          <a:latin typeface="Times New Roman"/>
                          <a:ea typeface="Times New Roman"/>
                          <a:cs typeface="Times New Roman"/>
                        </a:rPr>
                        <a:t>median - macd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25400">
                      <a:solidFill>
                        <a:srgbClr val="000000">
                          <a:alpha val="100000"/>
                        </a:srgbClr>
                      </a:solidFill>
                      <a:prstDash val="solid"/>
                    </a:lnB>
                    <a:solidFill>
                      <a:srgbClr val="FFFFFF">
                        <a:alpha val="0"/>
                      </a:srgbClr>
                    </a:solidFill>
                  </a:tcPr>
                </a:tc>
                <a:extLst>
                  <a:ext uri="{0D108BD9-81ED-4DB2-BD59-A6C34878D82A}">
                    <a16:rowId xmlns:a16="http://schemas.microsoft.com/office/drawing/2014/main" val="10000"/>
                  </a:ext>
                </a:extLst>
              </a:tr>
              <a:tr h="0">
                <a:tc>
                  <a:txBody>
                    <a:bodyPr/>
                    <a:lstStyle/>
                    <a:p>
                      <a:pPr marL="50800" marR="50800" indent="0" algn="r">
                        <a:spcBef>
                          <a:spcPts val="100"/>
                        </a:spcBef>
                        <a:spcAft>
                          <a:spcPts val="100"/>
                        </a:spcAft>
                        <a:buNone/>
                      </a:pPr>
                      <a:r>
                        <a:rPr sz="1300" i="1">
                          <a:solidFill>
                            <a:srgbClr val="000000">
                              <a:alpha val="100000"/>
                            </a:srgbClr>
                          </a:solidFill>
                          <a:latin typeface="Times New Roman"/>
                          <a:ea typeface="Times New Roman"/>
                          <a:cs typeface="Times New Roman"/>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12700" cap="flat" cmpd="sng" algn="ctr">
                      <a:noFill/>
                      <a:prstDash val="solid"/>
                      <a:round/>
                      <a:headEnd type="none" w="med" len="med"/>
                      <a:tailEnd type="none" w="med" len="med"/>
                    </a:lnB>
                    <a:solidFill>
                      <a:srgbClr val="EEEEEE">
                        <a:alpha val="100000"/>
                      </a:srgbClr>
                    </a:solidFill>
                  </a:tcPr>
                </a:tc>
                <a:tc>
                  <a:txBody>
                    <a:bodyPr/>
                    <a:lstStyle/>
                    <a:p>
                      <a:pPr marL="50800" marR="50800" indent="0" algn="r">
                        <a:spcBef>
                          <a:spcPts val="100"/>
                        </a:spcBef>
                        <a:spcAft>
                          <a:spcPts val="100"/>
                        </a:spcAft>
                        <a:buNone/>
                      </a:pPr>
                      <a:r>
                        <a:rPr sz="1300" i="1">
                          <a:solidFill>
                            <a:srgbClr val="000000">
                              <a:alpha val="100000"/>
                            </a:srgbClr>
                          </a:solidFill>
                          <a:latin typeface="Times New Roman"/>
                          <a:ea typeface="Times New Roman"/>
                          <a:cs typeface="Times New Roman"/>
                        </a:rPr>
                        <a:t>-2.81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12700" cap="flat" cmpd="sng" algn="ctr">
                      <a:noFill/>
                      <a:prstDash val="solid"/>
                      <a:round/>
                      <a:headEnd type="none" w="med" len="med"/>
                      <a:tailEnd type="none" w="med" len="med"/>
                    </a:lnB>
                    <a:solidFill>
                      <a:srgbClr val="EEEEEE">
                        <a:alpha val="100000"/>
                      </a:srgbClr>
                    </a:solidFill>
                  </a:tcPr>
                </a:tc>
                <a:tc>
                  <a:txBody>
                    <a:bodyPr/>
                    <a:lstStyle/>
                    <a:p>
                      <a:pPr marL="50800" marR="50800" indent="0" algn="r">
                        <a:spcBef>
                          <a:spcPts val="100"/>
                        </a:spcBef>
                        <a:spcAft>
                          <a:spcPts val="100"/>
                        </a:spcAft>
                        <a:buNone/>
                      </a:pPr>
                      <a:r>
                        <a:rPr sz="1300" i="1">
                          <a:solidFill>
                            <a:srgbClr val="000000">
                              <a:alpha val="100000"/>
                            </a:srgbClr>
                          </a:solidFill>
                          <a:latin typeface="Times New Roman"/>
                          <a:ea typeface="Times New Roman"/>
                          <a:cs typeface="Times New Roman"/>
                        </a:rPr>
                        <a:t>-0.21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12700" cap="flat" cmpd="sng" algn="ctr">
                      <a:noFill/>
                      <a:prstDash val="solid"/>
                      <a:round/>
                      <a:headEnd type="none" w="med" len="med"/>
                      <a:tailEnd type="none" w="med" len="med"/>
                    </a:lnB>
                    <a:solidFill>
                      <a:srgbClr val="EEEEEE">
                        <a:alpha val="100000"/>
                      </a:srgbClr>
                    </a:solidFill>
                  </a:tcPr>
                </a:tc>
                <a:extLst>
                  <a:ext uri="{0D108BD9-81ED-4DB2-BD59-A6C34878D82A}">
                    <a16:rowId xmlns:a16="http://schemas.microsoft.com/office/drawing/2014/main" val="10001"/>
                  </a:ext>
                </a:extLst>
              </a:tr>
              <a:tr h="0">
                <a:tc>
                  <a:txBody>
                    <a:bodyPr/>
                    <a:lstStyle/>
                    <a:p>
                      <a:pPr marL="50800" marR="50800" indent="0" algn="r">
                        <a:spcBef>
                          <a:spcPts val="100"/>
                        </a:spcBef>
                        <a:spcAft>
                          <a:spcPts val="100"/>
                        </a:spcAft>
                        <a:buNone/>
                      </a:pPr>
                      <a:r>
                        <a:rPr sz="1300" i="1">
                          <a:solidFill>
                            <a:srgbClr val="000000">
                              <a:alpha val="100000"/>
                            </a:srgbClr>
                          </a:solidFill>
                          <a:latin typeface="Times New Roman"/>
                          <a:ea typeface="Times New Roman"/>
                          <a:cs typeface="Times New Roman"/>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a:solidFill>
                        <a:srgbClr val="000000">
                          <a:alpha val="100000"/>
                        </a:srgbClr>
                      </a:solidFill>
                      <a:prstDash val="solid"/>
                    </a:lnB>
                    <a:solidFill>
                      <a:srgbClr val="FFFFFF">
                        <a:alpha val="100000"/>
                      </a:srgbClr>
                    </a:solidFill>
                  </a:tcPr>
                </a:tc>
                <a:tc>
                  <a:txBody>
                    <a:bodyPr/>
                    <a:lstStyle/>
                    <a:p>
                      <a:pPr marL="50800" marR="50800" indent="0" algn="r">
                        <a:spcBef>
                          <a:spcPts val="100"/>
                        </a:spcBef>
                        <a:spcAft>
                          <a:spcPts val="100"/>
                        </a:spcAft>
                        <a:buNone/>
                      </a:pPr>
                      <a:r>
                        <a:rPr sz="1300" i="1" dirty="0">
                          <a:solidFill>
                            <a:srgbClr val="000000">
                              <a:alpha val="100000"/>
                            </a:srgbClr>
                          </a:solidFill>
                          <a:latin typeface="Times New Roman"/>
                          <a:ea typeface="Times New Roman"/>
                          <a:cs typeface="Times New Roman"/>
                        </a:rPr>
                        <a:t>-5.43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a:solidFill>
                        <a:srgbClr val="000000">
                          <a:alpha val="100000"/>
                        </a:srgbClr>
                      </a:solidFill>
                      <a:prstDash val="solid"/>
                    </a:lnB>
                    <a:solidFill>
                      <a:srgbClr val="FFFFFF">
                        <a:alpha val="100000"/>
                      </a:srgbClr>
                    </a:solidFill>
                  </a:tcPr>
                </a:tc>
                <a:tc>
                  <a:txBody>
                    <a:bodyPr/>
                    <a:lstStyle/>
                    <a:p>
                      <a:pPr marL="50800" marR="50800" indent="0" algn="r">
                        <a:spcBef>
                          <a:spcPts val="100"/>
                        </a:spcBef>
                        <a:spcAft>
                          <a:spcPts val="100"/>
                        </a:spcAft>
                        <a:buNone/>
                      </a:pPr>
                      <a:r>
                        <a:rPr sz="1300" i="1" dirty="0">
                          <a:solidFill>
                            <a:srgbClr val="000000">
                              <a:alpha val="100000"/>
                            </a:srgbClr>
                          </a:solidFill>
                          <a:latin typeface="Times New Roman"/>
                          <a:ea typeface="Times New Roman"/>
                          <a:cs typeface="Times New Roman"/>
                        </a:rPr>
                        <a:t>-0.26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a:solidFill>
                        <a:srgbClr val="000000">
                          <a:alpha val="100000"/>
                        </a:srgbClr>
                      </a:solidFill>
                      <a:prstDash val="solid"/>
                    </a:lnB>
                    <a:solidFill>
                      <a:srgbClr val="FFFFFF">
                        <a:alpha val="100000"/>
                      </a:srgbClr>
                    </a:solidFill>
                  </a:tcPr>
                </a:tc>
                <a:extLst>
                  <a:ext uri="{0D108BD9-81ED-4DB2-BD59-A6C34878D82A}">
                    <a16:rowId xmlns:a16="http://schemas.microsoft.com/office/drawing/2014/main" val="10002"/>
                  </a:ext>
                </a:extLst>
              </a:tr>
            </a:tbl>
          </a:graphicData>
        </a:graphic>
      </p:graphicFrame>
      <p:graphicFrame>
        <p:nvGraphicFramePr>
          <p:cNvPr id="25" name="nvGraphicFrame 5">
            <a:extLst>
              <a:ext uri="{FF2B5EF4-FFF2-40B4-BE49-F238E27FC236}">
                <a16:creationId xmlns:a16="http://schemas.microsoft.com/office/drawing/2014/main" id="{33B5813E-3C2D-4255-B46C-F803796942DB}"/>
              </a:ext>
            </a:extLst>
          </p:cNvPr>
          <p:cNvGraphicFramePr>
            <a:graphicFrameLocks noGrp="1"/>
          </p:cNvGraphicFramePr>
          <p:nvPr>
            <p:extLst>
              <p:ext uri="{D42A27DB-BD31-4B8C-83A1-F6EECF244321}">
                <p14:modId xmlns:p14="http://schemas.microsoft.com/office/powerpoint/2010/main" val="1060111297"/>
              </p:ext>
            </p:extLst>
          </p:nvPr>
        </p:nvGraphicFramePr>
        <p:xfrm>
          <a:off x="6111864" y="5648076"/>
          <a:ext cx="5029200" cy="59436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0">
                <a:tc>
                  <a:txBody>
                    <a:bodyPr/>
                    <a:lstStyle/>
                    <a:p>
                      <a:pPr marL="50800" marR="50800" indent="0" algn="r">
                        <a:spcBef>
                          <a:spcPts val="100"/>
                        </a:spcBef>
                        <a:spcAft>
                          <a:spcPts val="100"/>
                        </a:spcAft>
                        <a:buNone/>
                      </a:pPr>
                      <a:r>
                        <a:rPr sz="1100" b="1">
                          <a:solidFill>
                            <a:srgbClr val="000000">
                              <a:alpha val="100000"/>
                            </a:srgbClr>
                          </a:solidFill>
                          <a:latin typeface="Times New Roman"/>
                          <a:ea typeface="Times New Roman"/>
                          <a:cs typeface="Times New Roman"/>
                        </a:rPr>
                        <a:t>target_var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25400">
                      <a:solidFill>
                        <a:srgbClr val="000000">
                          <a:alpha val="100000"/>
                        </a:srgbClr>
                      </a:solidFill>
                      <a:prstDash val="solid"/>
                    </a:lnB>
                    <a:solidFill>
                      <a:srgbClr val="FFFFFF">
                        <a:alpha val="0"/>
                      </a:srgbClr>
                    </a:solidFill>
                  </a:tcPr>
                </a:tc>
                <a:tc>
                  <a:txBody>
                    <a:bodyPr/>
                    <a:lstStyle/>
                    <a:p>
                      <a:pPr marL="50800" marR="50800" indent="0" algn="r">
                        <a:spcBef>
                          <a:spcPts val="100"/>
                        </a:spcBef>
                        <a:spcAft>
                          <a:spcPts val="100"/>
                        </a:spcAft>
                        <a:buNone/>
                      </a:pPr>
                      <a:r>
                        <a:rPr sz="1100" b="1">
                          <a:solidFill>
                            <a:srgbClr val="000000">
                              <a:alpha val="100000"/>
                            </a:srgbClr>
                          </a:solidFill>
                          <a:latin typeface="Times New Roman"/>
                          <a:ea typeface="Times New Roman"/>
                          <a:cs typeface="Times New Roman"/>
                        </a:rPr>
                        <a:t>mean - rsi_6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25400">
                      <a:solidFill>
                        <a:srgbClr val="000000">
                          <a:alpha val="100000"/>
                        </a:srgbClr>
                      </a:solidFill>
                      <a:prstDash val="solid"/>
                    </a:lnB>
                    <a:solidFill>
                      <a:srgbClr val="FFFFFF">
                        <a:alpha val="0"/>
                      </a:srgbClr>
                    </a:solidFill>
                  </a:tcPr>
                </a:tc>
                <a:tc>
                  <a:txBody>
                    <a:bodyPr/>
                    <a:lstStyle/>
                    <a:p>
                      <a:pPr marL="50800" marR="50800" indent="0" algn="r">
                        <a:spcBef>
                          <a:spcPts val="100"/>
                        </a:spcBef>
                        <a:spcAft>
                          <a:spcPts val="100"/>
                        </a:spcAft>
                        <a:buNone/>
                      </a:pPr>
                      <a:r>
                        <a:rPr sz="1100" b="1">
                          <a:solidFill>
                            <a:srgbClr val="000000">
                              <a:alpha val="100000"/>
                            </a:srgbClr>
                          </a:solidFill>
                          <a:latin typeface="Times New Roman"/>
                          <a:ea typeface="Times New Roman"/>
                          <a:cs typeface="Times New Roman"/>
                        </a:rPr>
                        <a:t>median - rsi_6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25400">
                      <a:solidFill>
                        <a:srgbClr val="000000">
                          <a:alpha val="100000"/>
                        </a:srgbClr>
                      </a:solidFill>
                      <a:prstDash val="solid"/>
                    </a:lnB>
                    <a:solidFill>
                      <a:srgbClr val="FFFFFF">
                        <a:alpha val="0"/>
                      </a:srgbClr>
                    </a:solidFill>
                  </a:tcPr>
                </a:tc>
                <a:extLst>
                  <a:ext uri="{0D108BD9-81ED-4DB2-BD59-A6C34878D82A}">
                    <a16:rowId xmlns:a16="http://schemas.microsoft.com/office/drawing/2014/main" val="10000"/>
                  </a:ext>
                </a:extLst>
              </a:tr>
              <a:tr h="0">
                <a:tc>
                  <a:txBody>
                    <a:bodyPr/>
                    <a:lstStyle/>
                    <a:p>
                      <a:pPr marL="50800" marR="50800" indent="0" algn="r">
                        <a:spcBef>
                          <a:spcPts val="100"/>
                        </a:spcBef>
                        <a:spcAft>
                          <a:spcPts val="100"/>
                        </a:spcAft>
                        <a:buNone/>
                      </a:pPr>
                      <a:r>
                        <a:rPr sz="1400" i="1" dirty="0">
                          <a:solidFill>
                            <a:srgbClr val="000000">
                              <a:alpha val="100000"/>
                            </a:srgbClr>
                          </a:solidFill>
                          <a:latin typeface="Times New Roman"/>
                          <a:ea typeface="Times New Roman"/>
                          <a:cs typeface="Times New Roman"/>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12700" cap="flat" cmpd="sng" algn="ctr">
                      <a:noFill/>
                      <a:prstDash val="solid"/>
                      <a:round/>
                      <a:headEnd type="none" w="med" len="med"/>
                      <a:tailEnd type="none" w="med" len="med"/>
                    </a:lnB>
                    <a:solidFill>
                      <a:srgbClr val="EEEEEE">
                        <a:alpha val="100000"/>
                      </a:srgbClr>
                    </a:solidFill>
                  </a:tcPr>
                </a:tc>
                <a:tc>
                  <a:txBody>
                    <a:bodyPr/>
                    <a:lstStyle/>
                    <a:p>
                      <a:pPr marL="50800" marR="50800" indent="0" algn="r">
                        <a:spcBef>
                          <a:spcPts val="100"/>
                        </a:spcBef>
                        <a:spcAft>
                          <a:spcPts val="100"/>
                        </a:spcAft>
                        <a:buNone/>
                      </a:pPr>
                      <a:r>
                        <a:rPr sz="1400" i="1">
                          <a:solidFill>
                            <a:srgbClr val="000000">
                              <a:alpha val="100000"/>
                            </a:srgbClr>
                          </a:solidFill>
                          <a:latin typeface="Times New Roman"/>
                          <a:ea typeface="Times New Roman"/>
                          <a:cs typeface="Times New Roman"/>
                        </a:rPr>
                        <a:t>50.69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12700" cap="flat" cmpd="sng" algn="ctr">
                      <a:noFill/>
                      <a:prstDash val="solid"/>
                      <a:round/>
                      <a:headEnd type="none" w="med" len="med"/>
                      <a:tailEnd type="none" w="med" len="med"/>
                    </a:lnB>
                    <a:solidFill>
                      <a:srgbClr val="EEEEEE">
                        <a:alpha val="100000"/>
                      </a:srgbClr>
                    </a:solidFill>
                  </a:tcPr>
                </a:tc>
                <a:tc>
                  <a:txBody>
                    <a:bodyPr/>
                    <a:lstStyle/>
                    <a:p>
                      <a:pPr marL="50800" marR="50800" indent="0" algn="r">
                        <a:spcBef>
                          <a:spcPts val="100"/>
                        </a:spcBef>
                        <a:spcAft>
                          <a:spcPts val="100"/>
                        </a:spcAft>
                        <a:buNone/>
                      </a:pPr>
                      <a:r>
                        <a:rPr sz="1400" i="1">
                          <a:solidFill>
                            <a:srgbClr val="000000">
                              <a:alpha val="100000"/>
                            </a:srgbClr>
                          </a:solidFill>
                          <a:latin typeface="Times New Roman"/>
                          <a:ea typeface="Times New Roman"/>
                          <a:cs typeface="Times New Roman"/>
                        </a:rPr>
                        <a:t>50.03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a:solidFill>
                        <a:srgbClr val="000000">
                          <a:alpha val="100000"/>
                        </a:srgbClr>
                      </a:solidFill>
                      <a:prstDash val="solid"/>
                    </a:lnT>
                    <a:lnB w="12700" cap="flat" cmpd="sng" algn="ctr">
                      <a:noFill/>
                      <a:prstDash val="solid"/>
                      <a:round/>
                      <a:headEnd type="none" w="med" len="med"/>
                      <a:tailEnd type="none" w="med" len="med"/>
                    </a:lnB>
                    <a:solidFill>
                      <a:srgbClr val="EEEEEE">
                        <a:alpha val="100000"/>
                      </a:srgbClr>
                    </a:solidFill>
                  </a:tcPr>
                </a:tc>
                <a:extLst>
                  <a:ext uri="{0D108BD9-81ED-4DB2-BD59-A6C34878D82A}">
                    <a16:rowId xmlns:a16="http://schemas.microsoft.com/office/drawing/2014/main" val="10001"/>
                  </a:ext>
                </a:extLst>
              </a:tr>
              <a:tr h="0">
                <a:tc>
                  <a:txBody>
                    <a:bodyPr/>
                    <a:lstStyle/>
                    <a:p>
                      <a:pPr marL="50800" marR="50800" indent="0" algn="r">
                        <a:spcBef>
                          <a:spcPts val="100"/>
                        </a:spcBef>
                        <a:spcAft>
                          <a:spcPts val="100"/>
                        </a:spcAft>
                        <a:buNone/>
                      </a:pPr>
                      <a:r>
                        <a:rPr sz="1400" i="1">
                          <a:solidFill>
                            <a:srgbClr val="000000">
                              <a:alpha val="100000"/>
                            </a:srgbClr>
                          </a:solidFill>
                          <a:latin typeface="Times New Roman"/>
                          <a:ea typeface="Times New Roman"/>
                          <a:cs typeface="Times New Roman"/>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a:solidFill>
                        <a:srgbClr val="000000">
                          <a:alpha val="100000"/>
                        </a:srgbClr>
                      </a:solidFill>
                      <a:prstDash val="solid"/>
                    </a:lnB>
                    <a:solidFill>
                      <a:srgbClr val="FFFFFF">
                        <a:alpha val="100000"/>
                      </a:srgbClr>
                    </a:solidFill>
                  </a:tcPr>
                </a:tc>
                <a:tc>
                  <a:txBody>
                    <a:bodyPr/>
                    <a:lstStyle/>
                    <a:p>
                      <a:pPr marL="50800" marR="50800" indent="0" algn="r">
                        <a:spcBef>
                          <a:spcPts val="100"/>
                        </a:spcBef>
                        <a:spcAft>
                          <a:spcPts val="100"/>
                        </a:spcAft>
                        <a:buNone/>
                      </a:pPr>
                      <a:r>
                        <a:rPr sz="1400" i="1">
                          <a:solidFill>
                            <a:srgbClr val="000000">
                              <a:alpha val="100000"/>
                            </a:srgbClr>
                          </a:solidFill>
                          <a:latin typeface="Times New Roman"/>
                          <a:ea typeface="Times New Roman"/>
                          <a:cs typeface="Times New Roman"/>
                        </a:rPr>
                        <a:t>49.71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a:solidFill>
                        <a:srgbClr val="000000">
                          <a:alpha val="100000"/>
                        </a:srgbClr>
                      </a:solidFill>
                      <a:prstDash val="solid"/>
                    </a:lnB>
                    <a:solidFill>
                      <a:srgbClr val="FFFFFF">
                        <a:alpha val="100000"/>
                      </a:srgbClr>
                    </a:solidFill>
                  </a:tcPr>
                </a:tc>
                <a:tc>
                  <a:txBody>
                    <a:bodyPr/>
                    <a:lstStyle/>
                    <a:p>
                      <a:pPr marL="50800" marR="50800" indent="0" algn="r">
                        <a:spcBef>
                          <a:spcPts val="100"/>
                        </a:spcBef>
                        <a:spcAft>
                          <a:spcPts val="100"/>
                        </a:spcAft>
                        <a:buNone/>
                      </a:pPr>
                      <a:r>
                        <a:rPr sz="1400" i="1" dirty="0">
                          <a:solidFill>
                            <a:srgbClr val="000000">
                              <a:alpha val="100000"/>
                            </a:srgbClr>
                          </a:solidFill>
                          <a:latin typeface="Times New Roman"/>
                          <a:ea typeface="Times New Roman"/>
                          <a:cs typeface="Times New Roman"/>
                        </a:rPr>
                        <a:t>49.75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a:solidFill>
                        <a:srgbClr val="000000">
                          <a:alpha val="100000"/>
                        </a:srgbClr>
                      </a:solidFill>
                      <a:prstDash val="solid"/>
                    </a:lnB>
                    <a:solidFill>
                      <a:srgbClr val="FFFFFF">
                        <a:alpha val="100000"/>
                      </a:srgbClr>
                    </a:solidFill>
                  </a:tcPr>
                </a:tc>
                <a:extLst>
                  <a:ext uri="{0D108BD9-81ED-4DB2-BD59-A6C34878D82A}">
                    <a16:rowId xmlns:a16="http://schemas.microsoft.com/office/drawing/2014/main" val="10002"/>
                  </a:ext>
                </a:extLst>
              </a:tr>
            </a:tbl>
          </a:graphicData>
        </a:graphic>
      </p:graphicFrame>
      <p:sp>
        <p:nvSpPr>
          <p:cNvPr id="26" name="Text Placeholder 3">
            <a:extLst>
              <a:ext uri="{FF2B5EF4-FFF2-40B4-BE49-F238E27FC236}">
                <a16:creationId xmlns:a16="http://schemas.microsoft.com/office/drawing/2014/main" id="{042DF0A3-063F-4D37-A989-854C7EFEB6B3}"/>
              </a:ext>
            </a:extLst>
          </p:cNvPr>
          <p:cNvSpPr txBox="1">
            <a:spLocks/>
          </p:cNvSpPr>
          <p:nvPr/>
        </p:nvSpPr>
        <p:spPr>
          <a:xfrm>
            <a:off x="628923" y="1095122"/>
            <a:ext cx="10965882" cy="795154"/>
          </a:xfrm>
          <a:prstGeom prst="rect">
            <a:avLst/>
          </a:prstGeom>
        </p:spPr>
        <p:txBody>
          <a:bodyPr wrap="square" lIns="0" tIns="46800" rIns="0" bIns="0" anchor="t" anchorCtr="0">
            <a:noAutofit/>
          </a:bodyPr>
          <a:lstStyle>
            <a:lvl1pPr marL="182526" indent="-182526"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173" indent="-266647"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350" indent="-176178"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345" indent="-272995"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523" indent="-176178"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1543"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915"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286"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657" indent="-304686" algn="l" defTabSz="1218743"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sz="1800" b="1" dirty="0">
                <a:solidFill>
                  <a:srgbClr val="0070C0"/>
                </a:solidFill>
                <a:latin typeface="Calibri" panose="020F0502020204030204" pitchFamily="34" charset="0"/>
                <a:cs typeface="Calibri" panose="020F0502020204030204" pitchFamily="34" charset="0"/>
              </a:rPr>
              <a:t>Exploratory Data Analysis (EDA) was performed to gain initial understanding of the relationship between the features and the target variable </a:t>
            </a:r>
          </a:p>
        </p:txBody>
      </p:sp>
      <p:sp>
        <p:nvSpPr>
          <p:cNvPr id="3" name="TextBox 2">
            <a:extLst>
              <a:ext uri="{FF2B5EF4-FFF2-40B4-BE49-F238E27FC236}">
                <a16:creationId xmlns:a16="http://schemas.microsoft.com/office/drawing/2014/main" id="{D8BB32C8-59CF-4F57-B18F-B9D460A60DF7}"/>
              </a:ext>
            </a:extLst>
          </p:cNvPr>
          <p:cNvSpPr txBox="1"/>
          <p:nvPr/>
        </p:nvSpPr>
        <p:spPr>
          <a:xfrm>
            <a:off x="532698" y="1975182"/>
            <a:ext cx="3741473" cy="307777"/>
          </a:xfrm>
          <a:prstGeom prst="rect">
            <a:avLst/>
          </a:prstGeom>
          <a:noFill/>
        </p:spPr>
        <p:txBody>
          <a:bodyPr wrap="none" rtlCol="0">
            <a:spAutoFit/>
          </a:bodyPr>
          <a:lstStyle/>
          <a:p>
            <a:r>
              <a:rPr lang="en-US" sz="1400" b="1" dirty="0"/>
              <a:t>Sample EDA plots for “ICICI” stock model</a:t>
            </a:r>
          </a:p>
        </p:txBody>
      </p:sp>
    </p:spTree>
    <p:extLst>
      <p:ext uri="{BB962C8B-B14F-4D97-AF65-F5344CB8AC3E}">
        <p14:creationId xmlns:p14="http://schemas.microsoft.com/office/powerpoint/2010/main" val="20680842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3SHjmdDEUSIAWbJc4qGB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IpBWvd8nkUWd83gmjpc2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k3SHjmdDEUSIAWbJc4qGB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pBWvd8nkUWd83gmjpc2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
  <a:themeElements>
    <a:clrScheme name="Accenture">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408FCD"/>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dirty="0" smtClean="0">
            <a:solidFill>
              <a:schemeClr val="tx2"/>
            </a:solidFill>
          </a:defRPr>
        </a:defPPr>
      </a:lstStyle>
    </a:txDef>
  </a:objectDefaults>
  <a:extraClrSchemeLst/>
</a:theme>
</file>

<file path=ppt/theme/theme3.xml><?xml version="1.0" encoding="utf-8"?>
<a:theme xmlns:a="http://schemas.openxmlformats.org/drawingml/2006/main" name="15-5043 Operations Analytics">
  <a:themeElements>
    <a:clrScheme name="Accenture">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003344"/>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4.xml><?xml version="1.0" encoding="utf-8"?>
<a:theme xmlns:a="http://schemas.openxmlformats.org/drawingml/2006/main" name="1_.">
  <a:themeElements>
    <a:clrScheme name="Accenture">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408FCD"/>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dirty="0" smtClean="0">
            <a:solidFill>
              <a:schemeClr val="tx2"/>
            </a:solidFill>
          </a:defRPr>
        </a:defPPr>
      </a:lstStyle>
    </a:txDef>
  </a:objectDefaults>
  <a:extraClrSchemeLst/>
</a:theme>
</file>

<file path=ppt/theme/theme5.xml><?xml version="1.0" encoding="utf-8"?>
<a:theme xmlns:a="http://schemas.openxmlformats.org/drawingml/2006/main" name="16-3972 | F&amp;R Risk and Reputation">
  <a:themeElements>
    <a:clrScheme name="Custom 11">
      <a:dk1>
        <a:srgbClr val="000000"/>
      </a:dk1>
      <a:lt1>
        <a:srgbClr val="FFFFFF"/>
      </a:lt1>
      <a:dk2>
        <a:srgbClr val="666666"/>
      </a:dk2>
      <a:lt2>
        <a:srgbClr val="778888"/>
      </a:lt2>
      <a:accent1>
        <a:srgbClr val="992222"/>
      </a:accent1>
      <a:accent2>
        <a:srgbClr val="008899"/>
      </a:accent2>
      <a:accent3>
        <a:srgbClr val="003344"/>
      </a:accent3>
      <a:accent4>
        <a:srgbClr val="AADDEE"/>
      </a:accent4>
      <a:accent5>
        <a:srgbClr val="992222"/>
      </a:accent5>
      <a:accent6>
        <a:srgbClr val="008899"/>
      </a:accent6>
      <a:hlink>
        <a:srgbClr val="CBCCCC"/>
      </a:hlink>
      <a:folHlink>
        <a:srgbClr val="778888"/>
      </a:folHlink>
    </a:clrScheme>
    <a:fontScheme name="Custom 1">
      <a:majorFont>
        <a:latin typeface="Agfa Rotis Sans Serif"/>
        <a:ea typeface=""/>
        <a:cs typeface=""/>
      </a:majorFont>
      <a:minorFont>
        <a:latin typeface="Agfa Rotis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B6A4247D8404419B6E4251D85EA7D5" ma:contentTypeVersion="0" ma:contentTypeDescription="Create a new document." ma:contentTypeScope="" ma:versionID="f586463f90ae73cdd74bb1a48ac2e9ae">
  <xsd:schema xmlns:xsd="http://www.w3.org/2001/XMLSchema" xmlns:xs="http://www.w3.org/2001/XMLSchema" xmlns:p="http://schemas.microsoft.com/office/2006/metadata/properties" targetNamespace="http://schemas.microsoft.com/office/2006/metadata/properties" ma:root="true" ma:fieldsID="82ab4ee8ae8b27db31668acce3bafc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E52467-E931-47B1-A9F9-810FC5C7AC87}">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FCB81AA-E5D6-422E-BDAF-939161310D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98665F5-664C-4461-BC4C-5F12B22AA2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15725</TotalTime>
  <Words>2046</Words>
  <Application>Microsoft Office PowerPoint</Application>
  <PresentationFormat>Widescreen</PresentationFormat>
  <Paragraphs>349</Paragraphs>
  <Slides>24</Slides>
  <Notes>1</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24</vt:i4>
      </vt:variant>
    </vt:vector>
  </HeadingPairs>
  <TitlesOfParts>
    <vt:vector size="38" baseType="lpstr">
      <vt:lpstr>ＭＳ Ｐゴシック</vt:lpstr>
      <vt:lpstr>Agfa Rotis Sans Serif</vt:lpstr>
      <vt:lpstr>Arial</vt:lpstr>
      <vt:lpstr>Arial Black</vt:lpstr>
      <vt:lpstr>Calibri</vt:lpstr>
      <vt:lpstr>Calibri Light</vt:lpstr>
      <vt:lpstr>Times New Roman</vt:lpstr>
      <vt:lpstr>Wingdings</vt:lpstr>
      <vt:lpstr>Office Theme</vt:lpstr>
      <vt:lpstr>.</vt:lpstr>
      <vt:lpstr>15-5043 Operations Analytics</vt:lpstr>
      <vt:lpstr>1_.</vt:lpstr>
      <vt:lpstr>16-3972 | F&amp;R Risk and Reputation</vt:lpstr>
      <vt:lpstr>think-cell Slide</vt:lpstr>
      <vt:lpstr>PowerPoint Presentation</vt:lpstr>
      <vt:lpstr>Agenda</vt:lpstr>
      <vt:lpstr>Introduction</vt:lpstr>
      <vt:lpstr>Agenda</vt:lpstr>
      <vt:lpstr>Tools, Infrastructure and Software Packages Used</vt:lpstr>
      <vt:lpstr>Agenda</vt:lpstr>
      <vt:lpstr>Data Gathering  </vt:lpstr>
      <vt:lpstr>Data Preparation &amp; Feature Engineering</vt:lpstr>
      <vt:lpstr>Exploratory Data Analysis</vt:lpstr>
      <vt:lpstr>Agenda</vt:lpstr>
      <vt:lpstr>Stock Prediction Approach</vt:lpstr>
      <vt:lpstr>Technical Indicators are Features</vt:lpstr>
      <vt:lpstr>Agenda</vt:lpstr>
      <vt:lpstr>Sentiment Mining Model</vt:lpstr>
      <vt:lpstr>Deep Learning for Sentiment Classification – 1/2</vt:lpstr>
      <vt:lpstr>Deep Learning for Sentiment Classification – 2/2</vt:lpstr>
      <vt:lpstr>Agenda</vt:lpstr>
      <vt:lpstr>Models Evaluated</vt:lpstr>
      <vt:lpstr>Model Validation &amp; Accuracy Measures</vt:lpstr>
      <vt:lpstr>Agenda</vt:lpstr>
      <vt:lpstr>Tableau Dashboard Screenshot</vt:lpstr>
      <vt:lpstr>Agenda</vt:lpstr>
      <vt:lpstr>Conclusions and Next Steps</vt:lpstr>
      <vt:lpstr>THANKS!</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Capital Analytics Overview</dc:title>
  <dc:creator>Agarwal, Aditya A.</dc:creator>
  <cp:lastModifiedBy>Nitin Kapoor</cp:lastModifiedBy>
  <cp:revision>562</cp:revision>
  <dcterms:created xsi:type="dcterms:W3CDTF">2016-01-12T09:29:42Z</dcterms:created>
  <dcterms:modified xsi:type="dcterms:W3CDTF">2018-05-28T07:03:15Z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0x010100C4B6A4247D8404419B6E4251D85EA7D5</vt:lpwstr>
  </property>
</Properties>
</file>